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7" r:id="rId3"/>
    <p:sldId id="1047" r:id="rId4"/>
    <p:sldId id="1007" r:id="rId5"/>
    <p:sldId id="1286" r:id="rId6"/>
    <p:sldId id="1359" r:id="rId8"/>
    <p:sldId id="1364" r:id="rId9"/>
    <p:sldId id="1360" r:id="rId10"/>
    <p:sldId id="1365" r:id="rId11"/>
    <p:sldId id="1369" r:id="rId12"/>
    <p:sldId id="1370" r:id="rId13"/>
    <p:sldId id="1358" r:id="rId14"/>
    <p:sldId id="1356" r:id="rId15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ang Yang" initials="ZY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8FDD"/>
    <a:srgbClr val="CFD8E2"/>
    <a:srgbClr val="B268FF"/>
    <a:srgbClr val="D0E0E3"/>
    <a:srgbClr val="F4E0D4"/>
    <a:srgbClr val="EAF2EA"/>
    <a:srgbClr val="F3F3F6"/>
    <a:srgbClr val="FF5353"/>
    <a:srgbClr val="87A6AD"/>
    <a:srgbClr val="8EB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457" autoAdjust="0"/>
    <p:restoredTop sz="95078" autoAdjust="0"/>
  </p:normalViewPr>
  <p:slideViewPr>
    <p:cSldViewPr snapToGrid="0">
      <p:cViewPr varScale="1">
        <p:scale>
          <a:sx n="89" d="100"/>
          <a:sy n="89" d="100"/>
        </p:scale>
        <p:origin x="33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gs" Target="tags/tag28.xml"/><Relationship Id="rId2" Type="http://schemas.openxmlformats.org/officeDocument/2006/relationships/theme" Target="theme/theme1.xml"/><Relationship Id="rId19" Type="http://schemas.openxmlformats.org/officeDocument/2006/relationships/commentAuthors" Target="commentAuthors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D246ED-B8E7-4A2E-94FC-BB8B5D42EE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1DA921-5814-416C-A214-0F50BD0812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DA921-5814-416C-A214-0F50BD0812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DA921-5814-416C-A214-0F50BD0812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DA921-5814-416C-A214-0F50BD0812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DA921-5814-416C-A214-0F50BD0812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DA921-5814-416C-A214-0F50BD0812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DA921-5814-416C-A214-0F50BD0812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DA921-5814-416C-A214-0F50BD0812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tags" Target="../tags/tag14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tags" Target="../tags/tag15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45355" y="-588645"/>
            <a:ext cx="12060555" cy="8474075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4145280" y="4092257"/>
            <a:ext cx="3308361" cy="521970"/>
          </a:xfrm>
          <a:prstGeom prst="rect">
            <a:avLst/>
          </a:prstGeom>
          <a:noFill/>
          <a:ln>
            <a:solidFill>
              <a:srgbClr val="383987"/>
            </a:solidFill>
          </a:ln>
        </p:spPr>
        <p:txBody>
          <a:bodyPr wrap="square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日期：</a:t>
            </a:r>
            <a:r>
              <a:rPr lang="en-US" altLang="zh-CN" sz="28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2024.10.17</a:t>
            </a:r>
            <a:endParaRPr lang="en-US" altLang="zh-CN" sz="2800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86765" y="4091940"/>
            <a:ext cx="2964180" cy="521970"/>
          </a:xfrm>
          <a:prstGeom prst="rect">
            <a:avLst/>
          </a:prstGeom>
          <a:noFill/>
          <a:ln>
            <a:solidFill>
              <a:srgbClr val="383987"/>
            </a:solidFill>
          </a:ln>
        </p:spPr>
        <p:txBody>
          <a:bodyPr wrap="square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汇报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83987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人：朱俊泽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383987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86994" y="1565414"/>
            <a:ext cx="7261028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7200" i="0" u="none" strike="noStrike" kern="1200" cap="none" spc="0" normalizeH="0" baseline="0" noProof="0" dirty="0">
                <a:ln>
                  <a:noFill/>
                </a:ln>
                <a:solidFill>
                  <a:srgbClr val="383987"/>
                </a:solidFill>
                <a:effectLst/>
                <a:uLnTx/>
                <a:uFillTx/>
                <a:latin typeface="Agency FB" panose="020B0503020202020204" pitchFamily="34" charset="0"/>
                <a:ea typeface="微软雅黑" panose="020B0503020204020204" charset="-122"/>
                <a:sym typeface="+mn-ea"/>
              </a:rPr>
              <a:t>近期学习</a:t>
            </a:r>
            <a:r>
              <a:rPr kumimoji="0" lang="zh-CN" altLang="en-US" sz="7200" i="0" u="none" strike="noStrike" kern="1200" cap="none" spc="0" normalizeH="0" baseline="0" noProof="0" dirty="0">
                <a:ln>
                  <a:solidFill>
                    <a:srgbClr val="383987"/>
                  </a:solidFill>
                </a:ln>
                <a:noFill/>
                <a:effectLst/>
                <a:uLnTx/>
                <a:uFillTx/>
                <a:latin typeface="Agency FB" panose="020B0503020202020204" pitchFamily="34" charset="0"/>
                <a:ea typeface="微软雅黑" panose="020B0503020204020204" charset="-122"/>
                <a:sym typeface="+mn-ea"/>
              </a:rPr>
              <a:t>汇报</a:t>
            </a:r>
            <a:endParaRPr kumimoji="0" lang="zh-CN" altLang="en-US" sz="7200" i="0" u="none" strike="noStrike" kern="1200" cap="none" spc="0" normalizeH="0" baseline="0" noProof="0" dirty="0">
              <a:ln>
                <a:solidFill>
                  <a:srgbClr val="383987"/>
                </a:solidFill>
              </a:ln>
              <a:noFill/>
              <a:effectLst/>
              <a:uLnTx/>
              <a:uFillTx/>
              <a:latin typeface="Agency FB" panose="020B0503020202020204" pitchFamily="34" charset="0"/>
              <a:ea typeface="微软雅黑" panose="020B0503020204020204" charset="-122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1752" y="330730"/>
            <a:ext cx="979719" cy="97971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6466" y="601786"/>
            <a:ext cx="10337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charset="0"/>
              <a:buChar char="n"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概述</a:t>
            </a:r>
            <a:endParaRPr lang="zh-CN" altLang="en-US" sz="20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724535" y="1323340"/>
            <a:ext cx="2247900" cy="41084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l" fontAlgn="auto">
              <a:lnSpc>
                <a:spcPts val="2200"/>
              </a:lnSpc>
              <a:buClrTx/>
              <a:buSzTx/>
              <a:buNone/>
            </a:pP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-6350" y="0"/>
            <a:ext cx="12198350" cy="540000"/>
          </a:xfrm>
          <a:prstGeom prst="rect">
            <a:avLst/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800" dirty="0">
                <a:effectLst/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Matching Anything by Segmenting Anything</a:t>
            </a:r>
            <a:endParaRPr lang="en-US" altLang="zh-CN" dirty="0"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455295" y="972185"/>
            <a:ext cx="172593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任务：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86385" y="2472055"/>
            <a:ext cx="9719945" cy="12763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457200"/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解决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Transformer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在处理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cv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问题上要单独处理一个像素点的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          </a:t>
            </a: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  o(n</a:t>
            </a:r>
            <a:r>
              <a:rPr lang="en-US" altLang="zh-CN" sz="1600" baseline="30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) 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太过复杂的问题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解决原先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CNN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等具有太多针对视觉问题的先验知识（归纳偏</a:t>
            </a: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置），这样无法实现把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cv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问题当做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nlp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问题来解决</a:t>
            </a: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buNone/>
            </a:pP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buNone/>
            </a:pP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buNone/>
            </a:pP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buNone/>
            </a:pP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3"/>
            </p:custDataLst>
          </p:nvPr>
        </p:nvSpPr>
        <p:spPr>
          <a:xfrm>
            <a:off x="455295" y="2056765"/>
            <a:ext cx="172593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动机：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455295" y="3487420"/>
            <a:ext cx="172593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整体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思路：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455295" y="5053330"/>
            <a:ext cx="172593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贡献：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24535" y="5537200"/>
            <a:ext cx="1068514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lvl="0" indent="0">
              <a:buNone/>
            </a:pP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1.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提出了把图片切分为等大小的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batch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，将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Transformer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直接应用到了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cv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任务里面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0" indent="0">
              <a:buNone/>
            </a:pP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2.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利用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Transformer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，实现了预训练数据集大小对模型效果增益几乎无饱和的预期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86385" y="1457325"/>
            <a:ext cx="6884035" cy="6038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457200"/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直</a:t>
            </a: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buNone/>
            </a:pP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buNone/>
            </a:pP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buNone/>
            </a:pP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buNone/>
            </a:pP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05105" y="3982085"/>
            <a:ext cx="8361045" cy="12763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457200"/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把图片打成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16*16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的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patch </a:t>
            </a: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在经过线性层后加入位置编码后加入一个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class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token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为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0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3.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经过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L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层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Transformer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循环之后取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class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对应的输出作为分类预</a:t>
            </a: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测</a:t>
            </a: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buNone/>
            </a:pP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buNone/>
            </a:pP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buNone/>
            </a:pP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20230" y="685800"/>
            <a:ext cx="5157470" cy="493204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724535" y="1323340"/>
            <a:ext cx="2247900" cy="41084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l" fontAlgn="auto">
              <a:lnSpc>
                <a:spcPts val="2200"/>
              </a:lnSpc>
              <a:buClrTx/>
              <a:buSzTx/>
              <a:buNone/>
            </a:pP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-6350" y="0"/>
            <a:ext cx="12198350" cy="540000"/>
          </a:xfrm>
          <a:prstGeom prst="rect">
            <a:avLst/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</a:rPr>
              <a:t>3.</a:t>
            </a:r>
            <a:r>
              <a:rPr lang="zh-CN" altLang="en-US" dirty="0">
                <a:effectLst/>
                <a:latin typeface="微软雅黑" panose="020B0503020204020204" charset="-122"/>
                <a:ea typeface="微软雅黑" panose="020B0503020204020204" charset="-122"/>
              </a:rPr>
              <a:t>下周计划</a:t>
            </a: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</a:rPr>
              <a:t>&amp;</a:t>
            </a:r>
            <a:r>
              <a:rPr lang="zh-CN" altLang="en-US" dirty="0">
                <a:effectLst/>
                <a:latin typeface="微软雅黑" panose="020B0503020204020204" charset="-122"/>
                <a:ea typeface="微软雅黑" panose="020B0503020204020204" charset="-122"/>
              </a:rPr>
              <a:t>基础补齐</a:t>
            </a:r>
            <a:endParaRPr lang="zh-CN" altLang="en-US" dirty="0"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455295" y="972185"/>
            <a:ext cx="172593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深度学习：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79170" y="1513840"/>
            <a:ext cx="2676525" cy="51104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1.  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学习吴恩达卷积进阶课</a:t>
            </a: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2.  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重新</a:t>
            </a:r>
            <a:r>
              <a:rPr 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改一个</a:t>
            </a:r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backbone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改成</a:t>
            </a:r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detr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以保证对代码的理解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，凭着自己的理解修改的代码效果更差了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（上图是原效果，下图是修改后效果，</a:t>
            </a:r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只修改架构不用去管下游工作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（是一个时间序列的预测工作））</a:t>
            </a: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3.  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下次汇报打算重新讲讲自己对</a:t>
            </a:r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Transformer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的理解，不能为了讲而讲，最近敲代码才感觉对</a:t>
            </a:r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Transformer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系列的模型稍有了解</a:t>
            </a: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图片 5" descr="scores_ecg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8895" y="539750"/>
            <a:ext cx="8216265" cy="2739390"/>
          </a:xfrm>
          <a:prstGeom prst="rect">
            <a:avLst/>
          </a:prstGeom>
        </p:spPr>
      </p:pic>
      <p:pic>
        <p:nvPicPr>
          <p:cNvPr id="5" name="图片 4" descr="微信图片_2024101516434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6365" y="4011295"/>
            <a:ext cx="7838440" cy="26130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45355" y="-588645"/>
            <a:ext cx="12060555" cy="84740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68985" y="2095500"/>
            <a:ext cx="711073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8800" b="0" i="0" u="none" strike="noStrike" kern="1200" cap="none" spc="0" normalizeH="0" baseline="0" noProof="0" dirty="0">
                <a:ln>
                  <a:solidFill>
                    <a:srgbClr val="383987"/>
                  </a:solidFill>
                </a:ln>
                <a:noFill/>
                <a:effectLst/>
                <a:uLnTx/>
                <a:uFillTx/>
                <a:latin typeface="Agency FB" panose="020B0503020202020204" pitchFamily="34" charset="0"/>
                <a:ea typeface="宋体" panose="02010600030101010101" pitchFamily="2" charset="-122"/>
                <a:cs typeface="+mn-cs"/>
              </a:rPr>
              <a:t>THANKS</a:t>
            </a:r>
            <a:endParaRPr kumimoji="0" lang="en-US" altLang="zh-CN" sz="8800" b="0" i="0" u="none" strike="noStrike" kern="1200" cap="none" spc="0" normalizeH="0" baseline="0" noProof="0" dirty="0">
              <a:ln>
                <a:solidFill>
                  <a:srgbClr val="383987"/>
                </a:solidFill>
              </a:ln>
              <a:noFill/>
              <a:effectLst/>
              <a:uLnTx/>
              <a:uFillTx/>
              <a:latin typeface="Agency FB" panose="020B0503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34085" y="3540760"/>
            <a:ext cx="41763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383987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谢谢观看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383987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45355" y="-588645"/>
            <a:ext cx="12060555" cy="84740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38890" y="866453"/>
            <a:ext cx="1064260" cy="159956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383987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目</a:t>
            </a:r>
            <a:r>
              <a:rPr kumimoji="0" lang="zh-CN" altLang="en-US" sz="5400" b="0" i="0" u="none" strike="noStrike" kern="1200" cap="none" spc="0" normalizeH="0" baseline="0" noProof="0" dirty="0">
                <a:ln>
                  <a:solidFill>
                    <a:srgbClr val="383987"/>
                  </a:solidFill>
                </a:ln>
                <a:noFill/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录</a:t>
            </a:r>
            <a:endParaRPr kumimoji="0" lang="zh-CN" altLang="en-US" sz="5400" b="0" i="0" u="none" strike="noStrike" kern="1200" cap="none" spc="0" normalizeH="0" baseline="0" noProof="0" dirty="0">
              <a:ln>
                <a:solidFill>
                  <a:srgbClr val="383987"/>
                </a:solidFill>
              </a:ln>
              <a:noFill/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598930" y="1590040"/>
            <a:ext cx="650875" cy="1665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A9BBF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383987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CONTENTS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383987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grpSp>
        <p:nvGrpSpPr>
          <p:cNvPr id="15" name="组合 14"/>
          <p:cNvGrpSpPr/>
          <p:nvPr>
            <p:custDataLst>
              <p:tags r:id="rId2"/>
            </p:custDataLst>
          </p:nvPr>
        </p:nvGrpSpPr>
        <p:grpSpPr>
          <a:xfrm>
            <a:off x="3031524" y="2415834"/>
            <a:ext cx="7442200" cy="2992120"/>
            <a:chOff x="2742599" y="427033"/>
            <a:chExt cx="7442200" cy="2992120"/>
          </a:xfrm>
        </p:grpSpPr>
        <p:sp>
          <p:nvSpPr>
            <p:cNvPr id="16" name="文本框 15"/>
            <p:cNvSpPr txBox="1"/>
            <p:nvPr>
              <p:custDataLst>
                <p:tags r:id="rId3"/>
              </p:custDataLst>
            </p:nvPr>
          </p:nvSpPr>
          <p:spPr>
            <a:xfrm>
              <a:off x="2742599" y="491486"/>
              <a:ext cx="795655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0" i="0" u="none" strike="noStrike" kern="1200" cap="none" spc="0" normalizeH="0" baseline="0" noProof="0" dirty="0">
                  <a:ln w="3175">
                    <a:solidFill>
                      <a:srgbClr val="383987"/>
                    </a:solidFill>
                  </a:ln>
                  <a:noFill/>
                  <a:effectLst/>
                  <a:uLnTx/>
                  <a:uFillTx/>
                  <a:latin typeface="Agency FB" panose="020B0503020202020204" pitchFamily="34" charset="0"/>
                  <a:ea typeface="微软雅黑" panose="020B0503020204020204" charset="-122"/>
                  <a:cs typeface="+mn-cs"/>
                  <a:sym typeface="+mn-ea"/>
                </a:rPr>
                <a:t>02</a:t>
              </a:r>
              <a:endParaRPr kumimoji="0" lang="en-US" altLang="zh-CN" sz="3200" b="0" i="0" u="none" strike="noStrike" kern="1200" cap="none" spc="0" normalizeH="0" baseline="0" noProof="0" dirty="0">
                <a:ln w="3175">
                  <a:solidFill>
                    <a:srgbClr val="383987"/>
                  </a:solidFill>
                </a:ln>
                <a:noFill/>
                <a:effectLst/>
                <a:uLnTx/>
                <a:uFillTx/>
                <a:latin typeface="Agency FB" panose="020B0503020202020204" pitchFamily="34" charset="0"/>
                <a:ea typeface="微软雅黑" panose="020B0503020204020204" charset="-122"/>
                <a:cs typeface="+mn-cs"/>
                <a:sym typeface="+mn-ea"/>
              </a:endParaRPr>
            </a:p>
          </p:txBody>
        </p:sp>
        <p:sp>
          <p:nvSpPr>
            <p:cNvPr id="17" name="文本框 16"/>
            <p:cNvSpPr txBox="1"/>
            <p:nvPr>
              <p:custDataLst>
                <p:tags r:id="rId4"/>
              </p:custDataLst>
            </p:nvPr>
          </p:nvSpPr>
          <p:spPr>
            <a:xfrm>
              <a:off x="3700179" y="427033"/>
              <a:ext cx="6484620" cy="2992120"/>
            </a:xfrm>
            <a:prstGeom prst="rect">
              <a:avLst/>
            </a:prstGeom>
            <a:noFill/>
          </p:spPr>
          <p:txBody>
            <a:bodyPr anchor="ctr"/>
            <a:lstStyle/>
            <a:p>
              <a:pPr marL="0" marR="0" lvl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buClrTx/>
                <a:buSzTx/>
                <a:buFontTx/>
                <a:buNone/>
              </a:pPr>
              <a:endParaRPr lang="en-US" altLang="zh-CN" sz="24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  <a:p>
              <a:pPr marL="0" marR="0" lvl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buClrTx/>
                <a:buSzTx/>
                <a:buFontTx/>
                <a:buNone/>
              </a:pPr>
              <a:endParaRPr lang="en-US" altLang="zh-CN" sz="24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</p:grpSp>
      <p:sp>
        <p:nvSpPr>
          <p:cNvPr id="8" name="文本框 7"/>
          <p:cNvSpPr txBox="1"/>
          <p:nvPr>
            <p:custDataLst>
              <p:tags r:id="rId5"/>
            </p:custDataLst>
          </p:nvPr>
        </p:nvSpPr>
        <p:spPr>
          <a:xfrm>
            <a:off x="3031490" y="1297940"/>
            <a:ext cx="7956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 w="3175">
                  <a:solidFill>
                    <a:srgbClr val="383987"/>
                  </a:solidFill>
                </a:ln>
                <a:noFill/>
                <a:effectLst/>
                <a:uLnTx/>
                <a:uFillTx/>
                <a:latin typeface="Agency FB" panose="020B0503020202020204" pitchFamily="34" charset="0"/>
                <a:ea typeface="微软雅黑" panose="020B0503020204020204" charset="-122"/>
                <a:cs typeface="+mn-cs"/>
                <a:sym typeface="+mn-ea"/>
              </a:rPr>
              <a:t>01</a:t>
            </a:r>
            <a:endParaRPr kumimoji="0" lang="en-US" altLang="zh-CN" sz="3200" b="0" i="0" u="none" strike="noStrike" kern="1200" cap="none" spc="0" normalizeH="0" baseline="0" noProof="0" dirty="0">
              <a:ln w="3175">
                <a:solidFill>
                  <a:srgbClr val="383987"/>
                </a:solidFill>
              </a:ln>
              <a:noFill/>
              <a:effectLst/>
              <a:uLnTx/>
              <a:uFillTx/>
              <a:latin typeface="Agency FB" panose="020B0503020202020204" pitchFamily="34" charset="0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10" name="文本框 9"/>
          <p:cNvSpPr txBox="1"/>
          <p:nvPr>
            <p:custDataLst>
              <p:tags r:id="rId6"/>
            </p:custDataLst>
          </p:nvPr>
        </p:nvSpPr>
        <p:spPr>
          <a:xfrm>
            <a:off x="3827179" y="3768720"/>
            <a:ext cx="7462520" cy="648970"/>
          </a:xfrm>
          <a:prstGeom prst="rect">
            <a:avLst/>
          </a:prstGeom>
          <a:noFill/>
        </p:spPr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下周计划&amp;基础补齐</a:t>
            </a:r>
            <a:endParaRPr lang="zh-CN" altLang="en-US" sz="2400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1" name="文本框 10"/>
          <p:cNvSpPr txBox="1"/>
          <p:nvPr>
            <p:custDataLst>
              <p:tags r:id="rId7"/>
            </p:custDataLst>
          </p:nvPr>
        </p:nvSpPr>
        <p:spPr>
          <a:xfrm>
            <a:off x="3500120" y="1405255"/>
            <a:ext cx="8304530" cy="648970"/>
          </a:xfrm>
          <a:prstGeom prst="rect">
            <a:avLst/>
          </a:prstGeom>
          <a:noFill/>
        </p:spPr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AN IMAGE IS WORTH 16X16 WORDS:</a:t>
            </a:r>
            <a:endParaRPr lang="en-US" altLang="zh-CN" sz="2400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TRANSFORMERS FOR IMAGE RECOGNITION AT SCALE</a:t>
            </a:r>
            <a:endParaRPr lang="en-US" altLang="zh-CN" sz="2400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2400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文本框 1"/>
          <p:cNvSpPr txBox="1"/>
          <p:nvPr>
            <p:custDataLst>
              <p:tags r:id="rId8"/>
            </p:custDataLst>
          </p:nvPr>
        </p:nvSpPr>
        <p:spPr>
          <a:xfrm>
            <a:off x="3031524" y="3707742"/>
            <a:ext cx="7956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 w="3175">
                  <a:solidFill>
                    <a:srgbClr val="383987"/>
                  </a:solidFill>
                </a:ln>
                <a:noFill/>
                <a:effectLst/>
                <a:uLnTx/>
                <a:uFillTx/>
                <a:latin typeface="Agency FB" panose="020B0503020202020204" pitchFamily="34" charset="0"/>
                <a:ea typeface="微软雅黑" panose="020B0503020204020204" charset="-122"/>
                <a:cs typeface="+mn-cs"/>
                <a:sym typeface="+mn-ea"/>
              </a:rPr>
              <a:t>03</a:t>
            </a:r>
            <a:endParaRPr kumimoji="0" lang="en-US" altLang="zh-CN" sz="3200" b="0" i="0" u="none" strike="noStrike" kern="1200" cap="none" spc="0" normalizeH="0" baseline="0" noProof="0" dirty="0">
              <a:ln w="3175">
                <a:solidFill>
                  <a:srgbClr val="383987"/>
                </a:solidFill>
              </a:ln>
              <a:noFill/>
              <a:effectLst/>
              <a:uLnTx/>
              <a:uFillTx/>
              <a:latin typeface="Agency FB" panose="020B0503020202020204" pitchFamily="34" charset="0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3" name="文本框 2"/>
          <p:cNvSpPr txBox="1"/>
          <p:nvPr>
            <p:custDataLst>
              <p:tags r:id="rId9"/>
            </p:custDataLst>
          </p:nvPr>
        </p:nvSpPr>
        <p:spPr>
          <a:xfrm>
            <a:off x="3827179" y="2485385"/>
            <a:ext cx="7462520" cy="648970"/>
          </a:xfrm>
          <a:prstGeom prst="rect">
            <a:avLst/>
          </a:prstGeom>
          <a:noFill/>
        </p:spPr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Matching Anything by Segmenting Anything</a:t>
            </a:r>
            <a:endParaRPr lang="zh-CN" altLang="en-US" sz="2400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45355" y="-588645"/>
            <a:ext cx="12060555" cy="84740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38225" y="1470025"/>
            <a:ext cx="2301875" cy="1861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1500" b="0" i="0" u="none" strike="noStrike" kern="1200" cap="none" spc="0" normalizeH="0" baseline="0" noProof="0" dirty="0">
                <a:ln>
                  <a:solidFill>
                    <a:srgbClr val="383987"/>
                  </a:solidFill>
                </a:ln>
                <a:noFill/>
                <a:effectLst/>
                <a:uLnTx/>
                <a:uFillTx/>
                <a:latin typeface="Agency FB" panose="020B0503020202020204" pitchFamily="34" charset="0"/>
                <a:ea typeface="宋体" panose="02010600030101010101" pitchFamily="2" charset="-122"/>
                <a:cs typeface="+mn-cs"/>
              </a:rPr>
              <a:t>01</a:t>
            </a:r>
            <a:endParaRPr kumimoji="0" lang="en-US" altLang="zh-CN" sz="11500" b="0" i="0" u="none" strike="noStrike" kern="1200" cap="none" spc="0" normalizeH="0" baseline="0" noProof="0" dirty="0">
              <a:ln>
                <a:solidFill>
                  <a:srgbClr val="383987"/>
                </a:solidFill>
              </a:ln>
              <a:noFill/>
              <a:effectLst/>
              <a:uLnTx/>
              <a:uFillTx/>
              <a:latin typeface="Agency FB" panose="020B0503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65555" y="3049270"/>
            <a:ext cx="11768455" cy="7772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6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AN IMAGE IS WORTH 16X16 WORDS:</a:t>
            </a:r>
            <a:endParaRPr lang="en-US" altLang="zh-CN" sz="3600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6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TRANSFORMERS FOR IMAGE RECOGNITION AT SCALE</a:t>
            </a:r>
            <a:endParaRPr lang="en-US" altLang="zh-CN" sz="3600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3600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6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endParaRPr lang="en-US" altLang="zh-CN" sz="3600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6466" y="601786"/>
            <a:ext cx="10337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charset="0"/>
              <a:buChar char="n"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概述</a:t>
            </a:r>
            <a:endParaRPr lang="zh-CN" altLang="en-US" sz="20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724535" y="1323340"/>
            <a:ext cx="2247900" cy="41084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l" fontAlgn="auto">
              <a:lnSpc>
                <a:spcPts val="2200"/>
              </a:lnSpc>
              <a:buClrTx/>
              <a:buSzTx/>
              <a:buNone/>
            </a:pP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-6350" y="0"/>
            <a:ext cx="12198350" cy="540000"/>
          </a:xfrm>
          <a:prstGeom prst="rect">
            <a:avLst/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800" dirty="0">
                <a:effectLst/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AN IMAGE IS WORTH 16X16 WORDS:</a:t>
            </a:r>
            <a:endParaRPr lang="en-US" altLang="zh-CN" dirty="0"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TRANSFORMERS FOR IMAGE RECOGNITION AT SCALE</a:t>
            </a:r>
            <a:endParaRPr lang="en-US" altLang="zh-CN" dirty="0"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455295" y="972185"/>
            <a:ext cx="172593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任务：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86385" y="2472055"/>
            <a:ext cx="9719945" cy="12763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457200"/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解决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Transformer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在处理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cv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问题上要单独处理一个像素点的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          </a:t>
            </a: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  o(n</a:t>
            </a:r>
            <a:r>
              <a:rPr lang="en-US" altLang="zh-CN" sz="1600" baseline="30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) 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太过复杂的问题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解决原先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CNN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等具有太多针对视觉问题的先验知识（归纳偏</a:t>
            </a: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置），这样无法实现把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cv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问题当做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nlp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问题来解决</a:t>
            </a: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buNone/>
            </a:pP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buNone/>
            </a:pP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buNone/>
            </a:pP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buNone/>
            </a:pP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3"/>
            </p:custDataLst>
          </p:nvPr>
        </p:nvSpPr>
        <p:spPr>
          <a:xfrm>
            <a:off x="455295" y="2056765"/>
            <a:ext cx="172593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动机：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455295" y="3487420"/>
            <a:ext cx="172593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整体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思路：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455295" y="5053330"/>
            <a:ext cx="172593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贡献：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24535" y="5537200"/>
            <a:ext cx="1068514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lvl="0" indent="0">
              <a:buNone/>
            </a:pP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1.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提出了把图片切分为等大小的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batch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，将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Transformer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直接应用到了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cv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任务里面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0" indent="0">
              <a:buNone/>
            </a:pP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2.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利用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Transformer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，实现了预训练数据集大小对模型效果增益几乎无饱和的预期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86385" y="1457325"/>
            <a:ext cx="6884035" cy="6038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457200"/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直接应用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Transformer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到目标检测任务，把视觉当做自然语言处理</a:t>
            </a: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buNone/>
            </a:pP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buNone/>
            </a:pP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buNone/>
            </a:pP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buNone/>
            </a:pP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05105" y="3982085"/>
            <a:ext cx="8361045" cy="12763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457200"/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把图片打成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16*16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的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patch </a:t>
            </a: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在经过线性层后加入位置编码后加入一个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class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token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为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0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3.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经过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L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层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Transformer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循环之后取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class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对应的输出作为分类预</a:t>
            </a: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测</a:t>
            </a: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buNone/>
            </a:pP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buNone/>
            </a:pP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buNone/>
            </a:pP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6466" y="601786"/>
            <a:ext cx="15417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charset="0"/>
              <a:buChar char="n"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模型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架构</a:t>
            </a:r>
            <a:endParaRPr lang="zh-CN" altLang="en-US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-6350" y="0"/>
            <a:ext cx="12198350" cy="540000"/>
          </a:xfrm>
          <a:prstGeom prst="rect">
            <a:avLst/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1.</a:t>
            </a: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AN IMAGE IS WORTH 16X16 WORDS:</a:t>
            </a:r>
            <a:endParaRPr lang="en-US" altLang="zh-CN" dirty="0"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TRANSFORMERS FOR IMAGE RECOGNITION AT SCALE</a:t>
            </a:r>
            <a:endParaRPr lang="en-US" altLang="zh-CN" dirty="0"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32460" y="1000760"/>
            <a:ext cx="5574030" cy="206121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/>
            <a:r>
              <a:rPr lang="zh-CN" altLang="en-US" sz="1600" b="0" i="0" dirty="0">
                <a:latin typeface="微软雅黑" panose="020B0503020204020204" charset="-122"/>
                <a:ea typeface="微软雅黑" panose="020B0503020204020204" charset="-122"/>
              </a:rPr>
              <a:t>先把图打成</a:t>
            </a:r>
            <a:r>
              <a:rPr lang="en-US" altLang="zh-CN" sz="1600" b="1" i="0" dirty="0">
                <a:latin typeface="微软雅黑" panose="020B0503020204020204" charset="-122"/>
                <a:ea typeface="微软雅黑" panose="020B0503020204020204" charset="-122"/>
              </a:rPr>
              <a:t>patch</a:t>
            </a:r>
            <a:r>
              <a:rPr lang="zh-CN" altLang="en-US" sz="1600" b="0" i="0" dirty="0">
                <a:latin typeface="微软雅黑" panose="020B0503020204020204" charset="-122"/>
                <a:ea typeface="微软雅黑" panose="020B0503020204020204" charset="-122"/>
              </a:rPr>
              <a:t>，然后为了保存图片的顺序加上</a:t>
            </a:r>
            <a:r>
              <a:rPr lang="en-US" altLang="zh-CN" sz="1600" b="0" i="0" dirty="0">
                <a:latin typeface="微软雅黑" panose="020B0503020204020204" charset="-122"/>
                <a:ea typeface="微软雅黑" panose="020B0503020204020204" charset="-122"/>
              </a:rPr>
              <a:t>position embedding</a:t>
            </a:r>
            <a:r>
              <a:rPr lang="zh-CN" altLang="en-US" sz="1600" b="0" i="0" dirty="0">
                <a:latin typeface="微软雅黑" panose="020B0503020204020204" charset="-122"/>
                <a:ea typeface="微软雅黑" panose="020B0503020204020204" charset="-122"/>
              </a:rPr>
              <a:t>之后通过线性层展平特征</a:t>
            </a:r>
            <a:endParaRPr lang="zh-CN" altLang="en-US" sz="1600" b="0" i="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/>
            <a:endParaRPr lang="zh-CN" altLang="en-US" sz="1600" b="0" i="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/>
            <a:r>
              <a:rPr lang="zh-CN" altLang="en-US" sz="1600" b="0" i="0" dirty="0">
                <a:latin typeface="微软雅黑" panose="020B0503020204020204" charset="-122"/>
                <a:ea typeface="微软雅黑" panose="020B0503020204020204" charset="-122"/>
              </a:rPr>
              <a:t>同时加入一个可学习的类别</a:t>
            </a:r>
            <a:r>
              <a:rPr lang="en-US" altLang="zh-CN" sz="1600" b="0" i="0" dirty="0">
                <a:latin typeface="微软雅黑" panose="020B0503020204020204" charset="-122"/>
                <a:ea typeface="微软雅黑" panose="020B0503020204020204" charset="-122"/>
              </a:rPr>
              <a:t>embedding--</a:t>
            </a:r>
            <a:r>
              <a:rPr lang="zh-CN" altLang="en-US" sz="1600" b="1" i="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600" b="1" i="0" dirty="0">
                <a:latin typeface="微软雅黑" panose="020B0503020204020204" charset="-122"/>
                <a:ea typeface="微软雅黑" panose="020B0503020204020204" charset="-122"/>
              </a:rPr>
              <a:t>class</a:t>
            </a:r>
            <a:r>
              <a:rPr lang="zh-CN" altLang="en-US" sz="1600" b="1" i="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lang="en-US" altLang="zh-CN" sz="1600" b="0" i="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1600" b="0" i="0" dirty="0">
                <a:latin typeface="微软雅黑" panose="020B0503020204020204" charset="-122"/>
                <a:ea typeface="微软雅黑" panose="020B0503020204020204" charset="-122"/>
              </a:rPr>
              <a:t>位置编码为</a:t>
            </a:r>
            <a:r>
              <a:rPr lang="en-US" altLang="zh-CN" sz="1600" b="0" i="0" dirty="0">
                <a:latin typeface="微软雅黑" panose="020B0503020204020204" charset="-122"/>
                <a:ea typeface="微软雅黑" panose="020B0503020204020204" charset="-122"/>
              </a:rPr>
              <a:t>0</a:t>
            </a:r>
            <a:r>
              <a:rPr lang="zh-CN" altLang="en-US" sz="1600" b="0" i="0" dirty="0">
                <a:latin typeface="微软雅黑" panose="020B0503020204020204" charset="-122"/>
                <a:ea typeface="微软雅黑" panose="020B0503020204020204" charset="-122"/>
              </a:rPr>
              <a:t>一起输入给</a:t>
            </a:r>
            <a:r>
              <a:rPr lang="en-US" altLang="zh-CN" sz="1600" b="0" i="0" dirty="0">
                <a:latin typeface="微软雅黑" panose="020B0503020204020204" charset="-122"/>
                <a:ea typeface="微软雅黑" panose="020B0503020204020204" charset="-122"/>
              </a:rPr>
              <a:t>encoder</a:t>
            </a:r>
            <a:endParaRPr lang="en-US" altLang="zh-CN" sz="1600" b="0" i="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/>
            <a:endParaRPr lang="en-US" altLang="zh-CN" sz="1600" b="0" i="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/>
            <a:r>
              <a:rPr lang="zh-CN" altLang="en-US" sz="1600" b="0" i="0" dirty="0">
                <a:latin typeface="微软雅黑" panose="020B0503020204020204" charset="-122"/>
                <a:ea typeface="微软雅黑" panose="020B0503020204020204" charset="-122"/>
              </a:rPr>
              <a:t>在经过</a:t>
            </a:r>
            <a:r>
              <a:rPr lang="en-US" altLang="zh-CN" sz="1600" b="0" i="0" dirty="0">
                <a:latin typeface="微软雅黑" panose="020B0503020204020204" charset="-122"/>
                <a:ea typeface="微软雅黑" panose="020B0503020204020204" charset="-122"/>
              </a:rPr>
              <a:t>L</a:t>
            </a:r>
            <a:r>
              <a:rPr lang="zh-CN" altLang="en-US" sz="1600" b="0" i="0" dirty="0">
                <a:latin typeface="微软雅黑" panose="020B0503020204020204" charset="-122"/>
                <a:ea typeface="微软雅黑" panose="020B0503020204020204" charset="-122"/>
              </a:rPr>
              <a:t>层的</a:t>
            </a:r>
            <a:r>
              <a:rPr lang="en-US" altLang="zh-CN" sz="1600" b="0" i="0" dirty="0">
                <a:latin typeface="微软雅黑" panose="020B0503020204020204" charset="-122"/>
                <a:ea typeface="微软雅黑" panose="020B0503020204020204" charset="-122"/>
              </a:rPr>
              <a:t>Transformer encoder</a:t>
            </a:r>
            <a:r>
              <a:rPr lang="zh-CN" altLang="en-US" sz="1600" b="0" i="0" dirty="0">
                <a:latin typeface="微软雅黑" panose="020B0503020204020204" charset="-122"/>
                <a:ea typeface="微软雅黑" panose="020B0503020204020204" charset="-122"/>
              </a:rPr>
              <a:t>输入输出之后，</a:t>
            </a:r>
            <a:r>
              <a:rPr lang="en-US" altLang="zh-CN" sz="1600" b="1" i="0" dirty="0">
                <a:latin typeface="微软雅黑" panose="020B0503020204020204" charset="-122"/>
                <a:ea typeface="微软雅黑" panose="020B0503020204020204" charset="-122"/>
              </a:rPr>
              <a:t>(class)</a:t>
            </a:r>
            <a:r>
              <a:rPr lang="zh-CN" altLang="en-US" sz="1600" b="0" i="0" dirty="0">
                <a:latin typeface="微软雅黑" panose="020B0503020204020204" charset="-122"/>
                <a:ea typeface="微软雅黑" panose="020B0503020204020204" charset="-122"/>
              </a:rPr>
              <a:t>对应的输出在经过一个</a:t>
            </a:r>
            <a:r>
              <a:rPr lang="en-US" altLang="zh-CN" sz="1600" b="0" i="0" dirty="0">
                <a:latin typeface="微软雅黑" panose="020B0503020204020204" charset="-122"/>
                <a:ea typeface="微软雅黑" panose="020B0503020204020204" charset="-122"/>
              </a:rPr>
              <a:t>tanh</a:t>
            </a:r>
            <a:r>
              <a:rPr lang="zh-CN" altLang="en-US" sz="1600" b="0" i="0" dirty="0">
                <a:latin typeface="微软雅黑" panose="020B0503020204020204" charset="-122"/>
                <a:ea typeface="微软雅黑" panose="020B0503020204020204" charset="-122"/>
              </a:rPr>
              <a:t>激活的</a:t>
            </a:r>
            <a:r>
              <a:rPr lang="en-US" altLang="zh-CN" sz="1600" b="0" i="0" dirty="0">
                <a:latin typeface="微软雅黑" panose="020B0503020204020204" charset="-122"/>
                <a:ea typeface="微软雅黑" panose="020B0503020204020204" charset="-122"/>
              </a:rPr>
              <a:t>MLP</a:t>
            </a:r>
            <a:r>
              <a:rPr lang="zh-CN" altLang="en-US" sz="1600" b="0" i="0" dirty="0">
                <a:latin typeface="微软雅黑" panose="020B0503020204020204" charset="-122"/>
                <a:ea typeface="微软雅黑" panose="020B0503020204020204" charset="-122"/>
              </a:rPr>
              <a:t>之后输出结果</a:t>
            </a:r>
            <a:endParaRPr lang="zh-CN" altLang="en-US" sz="1600" b="0" i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090" y="3144520"/>
            <a:ext cx="6525895" cy="3509010"/>
          </a:xfrm>
          <a:prstGeom prst="rect">
            <a:avLst/>
          </a:prstGeom>
        </p:spPr>
      </p:pic>
      <p:cxnSp>
        <p:nvCxnSpPr>
          <p:cNvPr id="10" name="肘形连接符 9"/>
          <p:cNvCxnSpPr/>
          <p:nvPr/>
        </p:nvCxnSpPr>
        <p:spPr>
          <a:xfrm flipV="1">
            <a:off x="3441700" y="3894455"/>
            <a:ext cx="2032000" cy="417830"/>
          </a:xfrm>
          <a:prstGeom prst="bentConnector3">
            <a:avLst>
              <a:gd name="adj1" fmla="val -140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6466" y="601786"/>
            <a:ext cx="15417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charset="0"/>
              <a:buChar char="n"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模型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架构</a:t>
            </a:r>
            <a:endParaRPr lang="zh-CN" altLang="en-US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-99695" y="0"/>
            <a:ext cx="12198350" cy="540000"/>
          </a:xfrm>
          <a:prstGeom prst="rect">
            <a:avLst/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1.</a:t>
            </a: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AN IMAGE IS WORTH 16X16 WORDS:</a:t>
            </a:r>
            <a:endParaRPr lang="en-US" altLang="zh-CN" dirty="0"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TRANSFORMERS FOR IMAGE RECOGNITION AT SCALE</a:t>
            </a:r>
            <a:endParaRPr lang="en-US" altLang="zh-CN" dirty="0"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rcRect b="70171"/>
          <a:stretch>
            <a:fillRect/>
          </a:stretch>
        </p:blipFill>
        <p:spPr>
          <a:xfrm>
            <a:off x="1221740" y="1062990"/>
            <a:ext cx="9554845" cy="5207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877945" y="1645920"/>
            <a:ext cx="4627880" cy="645160"/>
          </a:xfrm>
          <a:prstGeom prst="rect">
            <a:avLst/>
          </a:prstGeom>
        </p:spPr>
        <p:txBody>
          <a:bodyPr wrap="square">
            <a:noAutofit/>
          </a:bodyPr>
          <a:p>
            <a:pPr marL="0" indent="0" algn="ctr"/>
            <a:r>
              <a:rPr lang="zh-CN" altLang="en-US" sz="1600" b="0" i="0" dirty="0">
                <a:latin typeface="微软雅黑" panose="020B0503020204020204" charset="-122"/>
                <a:ea typeface="微软雅黑" panose="020B0503020204020204" charset="-122"/>
              </a:rPr>
              <a:t>加上</a:t>
            </a:r>
            <a:r>
              <a:rPr lang="en-US" altLang="zh-CN" sz="1600" b="1" i="0" dirty="0">
                <a:latin typeface="微软雅黑" panose="020B0503020204020204" charset="-122"/>
                <a:ea typeface="微软雅黑" panose="020B0503020204020204" charset="-122"/>
              </a:rPr>
              <a:t>class</a:t>
            </a:r>
            <a:r>
              <a:rPr lang="zh-CN" altLang="en-US" sz="1600" i="0" dirty="0">
                <a:latin typeface="微软雅黑" panose="020B0503020204020204" charset="-122"/>
                <a:ea typeface="微软雅黑" panose="020B0503020204020204" charset="-122"/>
              </a:rPr>
              <a:t>，其他的每个</a:t>
            </a:r>
            <a:r>
              <a:rPr lang="en-US" altLang="zh-CN" sz="1600" i="0" dirty="0">
                <a:latin typeface="微软雅黑" panose="020B0503020204020204" charset="-122"/>
                <a:ea typeface="微软雅黑" panose="020B0503020204020204" charset="-122"/>
              </a:rPr>
              <a:t>patch</a:t>
            </a:r>
            <a:r>
              <a:rPr lang="zh-CN" altLang="en-US" sz="1600" i="0" dirty="0">
                <a:latin typeface="微软雅黑" panose="020B0503020204020204" charset="-122"/>
                <a:ea typeface="微软雅黑" panose="020B0503020204020204" charset="-122"/>
              </a:rPr>
              <a:t>在经过线性层后的内容加上位置编码作为输入</a:t>
            </a:r>
            <a:endParaRPr lang="zh-CN" altLang="en-US" sz="1600" i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rcRect t="28556" b="48163"/>
          <a:stretch>
            <a:fillRect/>
          </a:stretch>
        </p:blipFill>
        <p:spPr>
          <a:xfrm>
            <a:off x="1221740" y="2188210"/>
            <a:ext cx="9554845" cy="4064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877945" y="2594610"/>
            <a:ext cx="4627880" cy="645160"/>
          </a:xfrm>
          <a:prstGeom prst="rect">
            <a:avLst/>
          </a:prstGeom>
        </p:spPr>
        <p:txBody>
          <a:bodyPr wrap="square">
            <a:noAutofit/>
          </a:bodyPr>
          <a:p>
            <a:pPr marL="0" indent="0" algn="ctr"/>
            <a:r>
              <a:rPr lang="zh-CN" altLang="en-US" sz="1600" i="0" dirty="0">
                <a:latin typeface="微软雅黑" panose="020B0503020204020204" charset="-122"/>
                <a:ea typeface="微软雅黑" panose="020B0503020204020204" charset="-122"/>
              </a:rPr>
              <a:t>在经过</a:t>
            </a:r>
            <a:r>
              <a:rPr lang="en-US" altLang="zh-CN" sz="1600" i="0" dirty="0">
                <a:latin typeface="微软雅黑" panose="020B0503020204020204" charset="-122"/>
                <a:ea typeface="微软雅黑" panose="020B0503020204020204" charset="-122"/>
              </a:rPr>
              <a:t>layer norm</a:t>
            </a:r>
            <a:r>
              <a:rPr lang="zh-CN" altLang="en-US" sz="1600" i="0" dirty="0">
                <a:latin typeface="微软雅黑" panose="020B0503020204020204" charset="-122"/>
                <a:ea typeface="微软雅黑" panose="020B0503020204020204" charset="-122"/>
              </a:rPr>
              <a:t>的输入后执行多头注意力机制。并且隔层加上残差链接</a:t>
            </a:r>
            <a:endParaRPr lang="zh-CN" altLang="en-US" sz="1600" i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rcRect l="3" t="48454" r="-3" b="28265"/>
          <a:stretch>
            <a:fillRect/>
          </a:stretch>
        </p:blipFill>
        <p:spPr>
          <a:xfrm>
            <a:off x="1414780" y="3199130"/>
            <a:ext cx="9554845" cy="4064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004945" y="3605530"/>
            <a:ext cx="4627880" cy="645160"/>
          </a:xfrm>
          <a:prstGeom prst="rect">
            <a:avLst/>
          </a:prstGeom>
        </p:spPr>
        <p:txBody>
          <a:bodyPr wrap="square">
            <a:noAutofit/>
          </a:bodyPr>
          <a:p>
            <a:pPr marL="0" indent="0" algn="ctr"/>
            <a:r>
              <a:rPr lang="zh-CN" altLang="en-US" sz="1600" i="0" dirty="0">
                <a:latin typeface="微软雅黑" panose="020B0503020204020204" charset="-122"/>
                <a:ea typeface="微软雅黑" panose="020B0503020204020204" charset="-122"/>
              </a:rPr>
              <a:t>在经过</a:t>
            </a:r>
            <a:r>
              <a:rPr lang="en-US" altLang="zh-CN" sz="1600" i="0" dirty="0">
                <a:latin typeface="微软雅黑" panose="020B0503020204020204" charset="-122"/>
                <a:ea typeface="微软雅黑" panose="020B0503020204020204" charset="-122"/>
              </a:rPr>
              <a:t>layer norm</a:t>
            </a:r>
            <a:r>
              <a:rPr lang="zh-CN" altLang="en-US" sz="1600" i="0" dirty="0">
                <a:latin typeface="微软雅黑" panose="020B0503020204020204" charset="-122"/>
                <a:ea typeface="微软雅黑" panose="020B0503020204020204" charset="-122"/>
              </a:rPr>
              <a:t>后经过一个</a:t>
            </a:r>
            <a:r>
              <a:rPr lang="en-US" altLang="zh-CN" sz="1600" i="0" dirty="0">
                <a:latin typeface="微软雅黑" panose="020B0503020204020204" charset="-122"/>
                <a:ea typeface="微软雅黑" panose="020B0503020204020204" charset="-122"/>
              </a:rPr>
              <a:t>tanh</a:t>
            </a:r>
            <a:r>
              <a:rPr lang="zh-CN" altLang="en-US" sz="1600" i="0" dirty="0">
                <a:latin typeface="微软雅黑" panose="020B0503020204020204" charset="-122"/>
                <a:ea typeface="微软雅黑" panose="020B0503020204020204" charset="-122"/>
              </a:rPr>
              <a:t>作激活的</a:t>
            </a:r>
            <a:r>
              <a:rPr lang="en-US" altLang="zh-CN" sz="1600" i="0" dirty="0">
                <a:latin typeface="微软雅黑" panose="020B0503020204020204" charset="-122"/>
                <a:ea typeface="微软雅黑" panose="020B0503020204020204" charset="-122"/>
              </a:rPr>
              <a:t>MLP</a:t>
            </a:r>
            <a:r>
              <a:rPr lang="zh-CN" altLang="en-US" sz="1600" i="0" dirty="0">
                <a:latin typeface="微软雅黑" panose="020B0503020204020204" charset="-122"/>
                <a:ea typeface="微软雅黑" panose="020B0503020204020204" charset="-122"/>
              </a:rPr>
              <a:t>之后作为本层</a:t>
            </a:r>
            <a:r>
              <a:rPr lang="en-US" altLang="zh-CN" sz="1600" i="0" dirty="0">
                <a:latin typeface="微软雅黑" panose="020B0503020204020204" charset="-122"/>
                <a:ea typeface="微软雅黑" panose="020B0503020204020204" charset="-122"/>
              </a:rPr>
              <a:t>Transformer</a:t>
            </a:r>
            <a:r>
              <a:rPr lang="zh-CN" altLang="en-US" sz="1600" i="0" dirty="0">
                <a:latin typeface="微软雅黑" panose="020B0503020204020204" charset="-122"/>
                <a:ea typeface="微软雅黑" panose="020B0503020204020204" charset="-122"/>
              </a:rPr>
              <a:t>输出结果</a:t>
            </a:r>
            <a:endParaRPr lang="zh-CN" altLang="en-US" sz="1600" i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rcRect l="3" t="71735" r="-3" b="4984"/>
          <a:stretch>
            <a:fillRect/>
          </a:stretch>
        </p:blipFill>
        <p:spPr>
          <a:xfrm>
            <a:off x="1414780" y="4210050"/>
            <a:ext cx="9554845" cy="40640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4131945" y="4616450"/>
            <a:ext cx="4627880" cy="645160"/>
          </a:xfrm>
          <a:prstGeom prst="rect">
            <a:avLst/>
          </a:prstGeom>
        </p:spPr>
        <p:txBody>
          <a:bodyPr wrap="square">
            <a:noAutofit/>
          </a:bodyPr>
          <a:p>
            <a:pPr marL="0" indent="0" algn="ctr"/>
            <a:r>
              <a:rPr lang="zh-CN" altLang="en-US" sz="1600" i="0" dirty="0">
                <a:latin typeface="微软雅黑" panose="020B0503020204020204" charset="-122"/>
                <a:ea typeface="微软雅黑" panose="020B0503020204020204" charset="-122"/>
              </a:rPr>
              <a:t>循环经过</a:t>
            </a:r>
            <a:r>
              <a:rPr lang="en-US" altLang="zh-CN" sz="1600" i="0" dirty="0">
                <a:latin typeface="微软雅黑" panose="020B0503020204020204" charset="-122"/>
                <a:ea typeface="微软雅黑" panose="020B0503020204020204" charset="-122"/>
              </a:rPr>
              <a:t>L</a:t>
            </a:r>
            <a:r>
              <a:rPr lang="zh-CN" altLang="en-US" sz="1600" i="0" dirty="0">
                <a:latin typeface="微软雅黑" panose="020B0503020204020204" charset="-122"/>
                <a:ea typeface="微软雅黑" panose="020B0503020204020204" charset="-122"/>
              </a:rPr>
              <a:t>层之后，把第一个输出作为分类输出。也就是对应一开始输入的</a:t>
            </a:r>
            <a:r>
              <a:rPr lang="en-US" altLang="zh-CN" sz="1600" b="1" i="0" dirty="0">
                <a:latin typeface="微软雅黑" panose="020B0503020204020204" charset="-122"/>
                <a:ea typeface="微软雅黑" panose="020B0503020204020204" charset="-122"/>
              </a:rPr>
              <a:t>class</a:t>
            </a:r>
            <a:endParaRPr lang="en-US" altLang="zh-CN" sz="1600" b="1" i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6" name="肘形连接符 15"/>
          <p:cNvCxnSpPr/>
          <p:nvPr/>
        </p:nvCxnSpPr>
        <p:spPr>
          <a:xfrm rot="10800000">
            <a:off x="2437765" y="1571625"/>
            <a:ext cx="4958080" cy="3634740"/>
          </a:xfrm>
          <a:prstGeom prst="bentConnector3">
            <a:avLst>
              <a:gd name="adj1" fmla="val 13313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6466" y="601786"/>
            <a:ext cx="10337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charset="0"/>
              <a:buChar char="n"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实验</a:t>
            </a:r>
            <a:endParaRPr lang="zh-CN" altLang="en-US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-6350" y="0"/>
            <a:ext cx="12198350" cy="540000"/>
          </a:xfrm>
          <a:prstGeom prst="rect">
            <a:avLst/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1.AN IMAGE IS WORTH 16X16 WORDS:</a:t>
            </a:r>
            <a:endParaRPr lang="en-US" altLang="zh-CN" dirty="0"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TRANSFORMERS FOR IMAGE RECOGNITION AT SCALE</a:t>
            </a:r>
            <a:endParaRPr lang="en-US" altLang="zh-CN" dirty="0"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11860" y="1306195"/>
            <a:ext cx="11280140" cy="82994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just"/>
            <a:r>
              <a:rPr lang="zh-CN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预训练：</a:t>
            </a:r>
            <a:r>
              <a:rPr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ILSVRC-2012 ImageNet</a:t>
            </a:r>
            <a:r>
              <a:rPr lang="en-US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JFT300M</a:t>
            </a:r>
            <a:r>
              <a:rPr lang="zh-CN" altLang="en-US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数据集</a:t>
            </a:r>
            <a:r>
              <a:rPr lang="en-US" altLang="zh-CN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进行预训练</a:t>
            </a:r>
            <a:endParaRPr lang="zh-CN" altLang="en-US" sz="1600" b="0" i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just"/>
            <a:r>
              <a:rPr lang="zh-CN" altLang="en-US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硬件：TPUv3硬件</a:t>
            </a:r>
            <a:endParaRPr lang="zh-CN" altLang="en-US" sz="1600" b="0" i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just"/>
            <a:r>
              <a:rPr lang="zh-CN" altLang="en-US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评估标准：</a:t>
            </a:r>
            <a:r>
              <a:rPr lang="en-US" altLang="zh-CN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map</a:t>
            </a:r>
            <a:r>
              <a:rPr lang="zh-CN" altLang="en-US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TPUv3-core-days(</a:t>
            </a:r>
            <a:r>
              <a:rPr lang="zh-CN" altLang="en-US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在一个</a:t>
            </a:r>
            <a:r>
              <a:rPr lang="en-US" altLang="zh-CN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TPUv3</a:t>
            </a:r>
            <a:r>
              <a:rPr lang="zh-CN" altLang="en-US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核（两块芯片）的硬件配置下训练的天数</a:t>
            </a:r>
            <a:r>
              <a:rPr lang="en-US" altLang="zh-CN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  <a:endParaRPr lang="en-US" altLang="zh-CN" sz="1600" b="0" i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455295" y="845185"/>
            <a:ext cx="172593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实验背景：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455295" y="1935480"/>
            <a:ext cx="172593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模型变体：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515" y="2442210"/>
            <a:ext cx="6235700" cy="12763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490" y="3994150"/>
            <a:ext cx="9144000" cy="28638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6466" y="601786"/>
            <a:ext cx="10337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charset="0"/>
              <a:buChar char="n"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实验</a:t>
            </a:r>
            <a:endParaRPr lang="zh-CN" altLang="en-US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-6350" y="0"/>
            <a:ext cx="12198350" cy="540000"/>
          </a:xfrm>
          <a:prstGeom prst="rect">
            <a:avLst/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1.AN IMAGE IS WORTH 16X16 WORDS:</a:t>
            </a:r>
            <a:endParaRPr lang="en-US" altLang="zh-CN" dirty="0"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TRANSFORMERS FOR IMAGE RECOGNITION AT SCALE</a:t>
            </a:r>
            <a:endParaRPr lang="en-US" altLang="zh-CN" dirty="0"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455295" y="845185"/>
            <a:ext cx="172593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实验背景：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11860" y="1306195"/>
            <a:ext cx="11280140" cy="33718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just"/>
            <a:r>
              <a:rPr lang="zh-CN" altLang="en-US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检测预训练集大小对模型效果的影响</a:t>
            </a:r>
            <a:endParaRPr lang="zh-CN" altLang="en-US" sz="1600" b="0" i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180" y="1719580"/>
            <a:ext cx="4610100" cy="514985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393055" y="1851660"/>
            <a:ext cx="4661535" cy="132207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just"/>
            <a:r>
              <a:rPr lang="zh-CN" altLang="en-US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卷积实现的</a:t>
            </a:r>
            <a:r>
              <a:rPr lang="en-US" altLang="zh-CN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BiT</a:t>
            </a:r>
            <a:r>
              <a:rPr lang="zh-CN" altLang="en-US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在较小数据集的预训练效果会比</a:t>
            </a:r>
            <a:r>
              <a:rPr lang="en-US" altLang="zh-CN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ViT</a:t>
            </a:r>
            <a:r>
              <a:rPr lang="zh-CN" altLang="en-US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要好</a:t>
            </a:r>
            <a:endParaRPr lang="zh-CN" altLang="en-US" sz="1600" b="0" i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just"/>
            <a:endParaRPr lang="zh-CN" altLang="en-US" sz="1600" b="0" i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just"/>
            <a:r>
              <a:rPr lang="zh-CN" altLang="en-US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但是在数据集增大的过程中，</a:t>
            </a:r>
            <a:r>
              <a:rPr lang="en-US" altLang="zh-CN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BiT</a:t>
            </a:r>
            <a:r>
              <a:rPr lang="zh-CN" altLang="en-US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会出现饱和甚至下降，而</a:t>
            </a:r>
            <a:r>
              <a:rPr lang="en-US" altLang="zh-CN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ViT</a:t>
            </a:r>
            <a:r>
              <a:rPr lang="zh-CN" altLang="en-US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没有出现饱和趋势</a:t>
            </a:r>
            <a:endParaRPr lang="zh-CN" altLang="en-US" sz="1600" b="0" i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45355" y="-588645"/>
            <a:ext cx="12060555" cy="84740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38225" y="1470025"/>
            <a:ext cx="2301875" cy="1861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1500" b="0" i="0" u="none" strike="noStrike" kern="1200" cap="none" spc="0" normalizeH="0" baseline="0" noProof="0" dirty="0">
                <a:ln>
                  <a:solidFill>
                    <a:srgbClr val="383987"/>
                  </a:solidFill>
                </a:ln>
                <a:noFill/>
                <a:effectLst/>
                <a:uLnTx/>
                <a:uFillTx/>
                <a:latin typeface="Agency FB" panose="020B0503020202020204" pitchFamily="34" charset="0"/>
                <a:ea typeface="宋体" panose="02010600030101010101" pitchFamily="2" charset="-122"/>
                <a:cs typeface="+mn-cs"/>
              </a:rPr>
              <a:t>02</a:t>
            </a:r>
            <a:endParaRPr kumimoji="0" lang="en-US" altLang="zh-CN" sz="11500" b="0" i="0" u="none" strike="noStrike" kern="1200" cap="none" spc="0" normalizeH="0" baseline="0" noProof="0" dirty="0">
              <a:ln>
                <a:solidFill>
                  <a:srgbClr val="383987"/>
                </a:solidFill>
              </a:ln>
              <a:noFill/>
              <a:effectLst/>
              <a:uLnTx/>
              <a:uFillTx/>
              <a:latin typeface="Agency FB" panose="020B0503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65555" y="3049270"/>
            <a:ext cx="11768455" cy="7772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6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Matching Anything by Segmenting Anything</a:t>
            </a:r>
            <a:endParaRPr lang="en-US" altLang="zh-CN" sz="3600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3600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6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endParaRPr lang="en-US" altLang="zh-CN" sz="3600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DIAGRAM_VIRTUALLY_FRAME" val="{&quot;height&quot;:130.17354330708662,&quot;left&quot;:238.70267716535432,&quot;top&quot;:116.24960629921259,&quot;width&quot;:665.8}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DIAGRAM_VIRTUALLY_FRAME" val="{&quot;height&quot;:130.17354330708662,&quot;left&quot;:238.70267716535432,&quot;top&quot;:116.24960629921259,&quot;width&quot;:665.8}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PP_MARK_KEY" val="c7925d13-95db-4618-ac98-c22196edd7f9"/>
  <p:tag name="COMMONDATA" val="eyJoZGlkIjoiZTg3MzIzMDhlODgyZTlkYzQ0OWY3ZDI2YzlhMjBjMGIifQ=="/>
  <p:tag name="commondata" val="eyJoZGlkIjoiNjRkZDE1MjIxMjM2NmMxYzY5Y2M3N2FjNDEyZThkY2QifQ=="/>
</p:tagLst>
</file>

<file path=ppt/tags/tag3.xml><?xml version="1.0" encoding="utf-8"?>
<p:tagLst xmlns:p="http://schemas.openxmlformats.org/presentationml/2006/main">
  <p:tag name="KSO_WM_DIAGRAM_VIRTUALLY_FRAME" val="{&quot;height&quot;:130.17354330708662,&quot;left&quot;:238.70267716535432,&quot;top&quot;:116.24960629921259,&quot;width&quot;:665.8}"/>
</p:tagLst>
</file>

<file path=ppt/tags/tag4.xml><?xml version="1.0" encoding="utf-8"?>
<p:tagLst xmlns:p="http://schemas.openxmlformats.org/presentationml/2006/main">
  <p:tag name="KSO_WM_BEAUTIFY_FLAG" val=""/>
  <p:tag name="KSO_WM_DIAGRAM_VIRTUALLY_FRAME" val="{&quot;height&quot;:130.17354330708662,&quot;left&quot;:238.70267716535432,&quot;top&quot;:116.24960629921259,&quot;width&quot;:665.8}"/>
</p:tagLst>
</file>

<file path=ppt/tags/tag5.xml><?xml version="1.0" encoding="utf-8"?>
<p:tagLst xmlns:p="http://schemas.openxmlformats.org/presentationml/2006/main">
  <p:tag name="KSO_WM_BEAUTIFY_FLAG" val=""/>
  <p:tag name="KSO_WM_DIAGRAM_VIRTUALLY_FRAME" val="{&quot;height&quot;:130.17354330708662,&quot;left&quot;:238.70267716535432,&quot;top&quot;:116.24960629921259,&quot;width&quot;:665.8}"/>
</p:tagLst>
</file>

<file path=ppt/tags/tag6.xml><?xml version="1.0" encoding="utf-8"?>
<p:tagLst xmlns:p="http://schemas.openxmlformats.org/presentationml/2006/main">
  <p:tag name="KSO_WM_BEAUTIFY_FLAG" val=""/>
  <p:tag name="KSO_WM_DIAGRAM_VIRTUALLY_FRAME" val="{&quot;height&quot;:130.17354330708662,&quot;left&quot;:238.70267716535432,&quot;top&quot;:116.24960629921259,&quot;width&quot;:665.8}"/>
</p:tagLst>
</file>

<file path=ppt/tags/tag7.xml><?xml version="1.0" encoding="utf-8"?>
<p:tagLst xmlns:p="http://schemas.openxmlformats.org/presentationml/2006/main">
  <p:tag name="KSO_WM_DIAGRAM_VIRTUALLY_FRAME" val="{&quot;height&quot;:130.17354330708662,&quot;left&quot;:238.70267716535432,&quot;top&quot;:116.24960629921259,&quot;width&quot;:665.8}"/>
</p:tagLst>
</file>

<file path=ppt/tags/tag8.xml><?xml version="1.0" encoding="utf-8"?>
<p:tagLst xmlns:p="http://schemas.openxmlformats.org/presentationml/2006/main">
  <p:tag name="KSO_WM_BEAUTIFY_FLAG" val=""/>
  <p:tag name="KSO_WM_DIAGRAM_VIRTUALLY_FRAME" val="{&quot;height&quot;:130.17354330708662,&quot;left&quot;:238.70267716535432,&quot;top&quot;:116.24960629921259,&quot;width&quot;:665.8}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2115</Words>
  <Application>WPS 演示</Application>
  <PresentationFormat>宽屏</PresentationFormat>
  <Paragraphs>188</Paragraphs>
  <Slides>12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Arial</vt:lpstr>
      <vt:lpstr>宋体</vt:lpstr>
      <vt:lpstr>Wingdings</vt:lpstr>
      <vt:lpstr>微软雅黑</vt:lpstr>
      <vt:lpstr>Agency FB</vt:lpstr>
      <vt:lpstr>Wingdings</vt:lpstr>
      <vt:lpstr>Arial Unicode MS</vt:lpstr>
      <vt:lpstr>等线 Light</vt:lpstr>
      <vt:lpstr>等线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Yang Zhang</dc:creator>
  <cp:lastModifiedBy>几</cp:lastModifiedBy>
  <cp:revision>2383</cp:revision>
  <dcterms:created xsi:type="dcterms:W3CDTF">2022-05-20T05:18:00Z</dcterms:created>
  <dcterms:modified xsi:type="dcterms:W3CDTF">2024-10-16T00:14:42Z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B4E0230798E74D94B72B46E9C00066D1_12</vt:lpwstr>
  </property>
  <property fmtid="{D5CDD505-2E9C-101B-9397-08002B2CF9AE}" pid="3" name="KSOProductBuildVer">
    <vt:lpwstr>2052-12.1.0.18276</vt:lpwstr>
  </property>
</Properties>
</file>