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30" r:id="rId8"/>
    <p:sldId id="1441" r:id="rId9"/>
    <p:sldId id="1431" r:id="rId10"/>
    <p:sldId id="1369" r:id="rId11"/>
    <p:sldId id="1370" r:id="rId12"/>
    <p:sldId id="1437" r:id="rId13"/>
    <p:sldId id="1442" r:id="rId14"/>
    <p:sldId id="1429" r:id="rId15"/>
    <p:sldId id="1358" r:id="rId16"/>
    <p:sldId id="1356"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29.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2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hemeOverride" Target="../theme/themeOverride1.x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9.png"/><Relationship Id="rId3" Type="http://schemas.openxmlformats.org/officeDocument/2006/relationships/tags" Target="../tags/tag25.xml"/><Relationship Id="rId2" Type="http://schemas.openxmlformats.org/officeDocument/2006/relationships/image" Target="../media/image6.png"/><Relationship Id="rId10" Type="http://schemas.openxmlformats.org/officeDocument/2006/relationships/notesSlide" Target="../notesSlides/notesSlide7.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image" Target="../media/image6.png"/><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2024.10.22</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谈话</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upload_post_object_v2_1955608540"/>
          <p:cNvPicPr>
            <a:picLocks noChangeAspect="1"/>
          </p:cNvPicPr>
          <p:nvPr/>
        </p:nvPicPr>
        <p:blipFill>
          <a:blip r:embed="rId1"/>
          <a:stretch>
            <a:fillRect/>
          </a:stretch>
        </p:blipFill>
        <p:spPr>
          <a:xfrm>
            <a:off x="5477510" y="929005"/>
            <a:ext cx="6772275" cy="2159000"/>
          </a:xfrm>
          <a:prstGeom prst="rect">
            <a:avLst/>
          </a:prstGeom>
        </p:spPr>
      </p:pic>
      <p:sp>
        <p:nvSpPr>
          <p:cNvPr id="13" name="文本框 12"/>
          <p:cNvSpPr txBox="1"/>
          <p:nvPr/>
        </p:nvSpPr>
        <p:spPr>
          <a:xfrm>
            <a:off x="106466" y="601786"/>
            <a:ext cx="109982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solidFill>
                  <a:schemeClr val="tx1"/>
                </a:solidFill>
                <a:latin typeface="微软雅黑" panose="020B0503020204020204" charset="-122"/>
                <a:ea typeface="微软雅黑" panose="020B0503020204020204" charset="-122"/>
              </a:rPr>
              <a:t>idea</a:t>
            </a:r>
            <a:endParaRPr lang="zh-CN" altLang="en-US" sz="2000" b="1" dirty="0">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参考的论文，一些idea</a:t>
            </a:r>
            <a:endParaRPr lang="en-US" altLang="zh-CN" dirty="0">
              <a:effectLst/>
              <a:latin typeface="微软雅黑" panose="020B0503020204020204" charset="-122"/>
              <a:ea typeface="微软雅黑" panose="020B0503020204020204" charset="-122"/>
              <a:sym typeface="+mn-ea"/>
            </a:endParaRPr>
          </a:p>
        </p:txBody>
      </p:sp>
      <p:pic>
        <p:nvPicPr>
          <p:cNvPr id="2" name="图片 1"/>
          <p:cNvPicPr/>
          <p:nvPr/>
        </p:nvPicPr>
        <p:blipFill>
          <a:blip r:embed="rId3"/>
          <a:stretch>
            <a:fillRect/>
          </a:stretch>
        </p:blipFill>
        <p:spPr>
          <a:xfrm>
            <a:off x="8203565" y="3273425"/>
            <a:ext cx="1156335" cy="397510"/>
          </a:xfrm>
          <a:prstGeom prst="rect">
            <a:avLst/>
          </a:prstGeom>
        </p:spPr>
      </p:pic>
      <p:sp>
        <p:nvSpPr>
          <p:cNvPr id="6" name="文本框 5"/>
          <p:cNvSpPr txBox="1"/>
          <p:nvPr/>
        </p:nvSpPr>
        <p:spPr>
          <a:xfrm>
            <a:off x="6981190" y="3883184"/>
            <a:ext cx="5080000" cy="1322070"/>
          </a:xfrm>
          <a:prstGeom prst="rect">
            <a:avLst/>
          </a:prstGeom>
        </p:spPr>
        <p:txBody>
          <a:bodyPr>
            <a:spAutoFit/>
          </a:bodyPr>
          <a:p>
            <a:pPr marL="0" indent="0" algn="just" defTabSz="266700">
              <a:spcBef>
                <a:spcPct val="0"/>
              </a:spcBef>
              <a:spcAft>
                <a:spcPct val="0"/>
              </a:spcAft>
            </a:pPr>
            <a:r>
              <a:rPr lang="zh-CN" altLang="en-US" sz="1600" dirty="0">
                <a:latin typeface="微软雅黑" panose="020B0503020204020204" charset="-122"/>
                <a:ea typeface="微软雅黑" panose="020B0503020204020204" charset="-122"/>
              </a:rPr>
              <a:t>其中</a:t>
            </a:r>
            <a:r>
              <a:rPr lang="en-US" altLang="zh-CN" sz="1600" dirty="0">
                <a:latin typeface="微软雅黑" panose="020B0503020204020204" charset="-122"/>
                <a:ea typeface="微软雅黑" panose="020B0503020204020204" charset="-122"/>
              </a:rPr>
              <a:t>Q</a:t>
            </a:r>
            <a:r>
              <a:rPr lang="en-US" sz="1600" dirty="0">
                <a:latin typeface="微软雅黑" panose="020B0503020204020204" charset="-122"/>
                <a:ea typeface="微软雅黑" panose="020B0503020204020204" charset="-122"/>
              </a:rPr>
              <a:t>表示原有的查询点特征（即从点或体素特征中抽取的内容向量），Q</a:t>
            </a:r>
            <a:r>
              <a:rPr lang="en-US" sz="1600" baseline="-25000" dirty="0">
                <a:latin typeface="微软雅黑" panose="020B0503020204020204" charset="-122"/>
                <a:ea typeface="微软雅黑" panose="020B0503020204020204" charset="-122"/>
              </a:rPr>
              <a:t>todo</a:t>
            </a:r>
            <a:r>
              <a:rPr lang="en-US" sz="1600" dirty="0">
                <a:latin typeface="微软雅黑" panose="020B0503020204020204" charset="-122"/>
                <a:ea typeface="微软雅黑" panose="020B0503020204020204" charset="-122"/>
                <a:sym typeface="+mn-ea"/>
              </a:rPr>
              <a:t>是包含拓扑信息的新特征。这一步通过矩阵乘法将拓扑结构信息加权融入到查询点特征中，实现了局部几何信息的增强。然后，</a:t>
            </a:r>
            <a:r>
              <a:rPr lang="en-US" sz="1600" dirty="0">
                <a:latin typeface="微软雅黑" panose="020B0503020204020204" charset="-122"/>
                <a:ea typeface="微软雅黑" panose="020B0503020204020204" charset="-122"/>
                <a:sym typeface="+mn-ea"/>
              </a:rPr>
              <a:t>替换掉原有Transformer解码器中的查询点特征。</a:t>
            </a:r>
            <a:endParaRPr lang="en-US" sz="1600" dirty="0">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Requires="a14">
          <p:sp>
            <p:nvSpPr>
              <p:cNvPr id="12" name="文本框 11"/>
              <p:cNvSpPr txBox="1"/>
              <p:nvPr userDrawn="1"/>
            </p:nvSpPr>
            <p:spPr>
              <a:xfrm>
                <a:off x="240879" y="1323109"/>
                <a:ext cx="5997673" cy="1950295"/>
              </a:xfrm>
              <a:prstGeom prst="rect">
                <a:avLst/>
              </a:prstGeom>
            </p:spPr>
            <p:txBody>
              <a:bodyPr wrap="none" rtlCol="0">
                <a:noAutofit/>
              </a:bodyPr>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原文中采用查询点机制结合了局部和全局信息，但是其</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仍然依赖于固定采样和可学习的查询点，这可能会导致在</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一些复杂的场景下局部细节的丢失。</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引入拓扑结构信息增强查询点机制，使其在捕捉局部几何细</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节的同时，还能在全局范围内保持一致性。</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点云数据中的拓扑信息可以理解为点之间的相对连通性或邻</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接关系。这种关系信息能够帮助模型更好地捕捉到物体的几何</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形状和细节特征。具体的操作方法：</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1. 首先，在原有的可学习查询点</a:t>
                </a:r>
                <a14:m>
                  <m:oMath xmlns:m="http://schemas.openxmlformats.org/officeDocument/2006/math">
                    <m:sSub>
                      <m:sSub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bPr>
                      <m:e>
                        <m:r>
                          <a:rPr lang="en-US" sz="1600" dirty="0">
                            <a:solidFill>
                              <a:schemeClr val="tx1"/>
                            </a:solidFill>
                            <a:latin typeface="Cambria Math" panose="02040503050406030204" charset="0"/>
                            <a:ea typeface="微软雅黑" panose="020B0503020204020204" charset="-122"/>
                            <a:cs typeface="Cambria Math" panose="02040503050406030204" charset="0"/>
                          </a:rPr>
                          <m:t>𝑃</m:t>
                        </m:r>
                      </m:e>
                      <m:sub>
                        <m:r>
                          <a:rPr lang="en-US" sz="1600" dirty="0">
                            <a:solidFill>
                              <a:schemeClr val="tx1"/>
                            </a:solidFill>
                            <a:latin typeface="Cambria Math" panose="02040503050406030204" charset="0"/>
                            <a:ea typeface="微软雅黑" panose="020B0503020204020204" charset="-122"/>
                            <a:cs typeface="Cambria Math" panose="02040503050406030204" charset="0"/>
                          </a:rPr>
                          <m:t>𝑙</m:t>
                        </m:r>
                      </m:sub>
                    </m:sSub>
                  </m:oMath>
                </a14:m>
                <a:r>
                  <a:rPr lang="en-US" sz="1600" dirty="0">
                    <a:solidFill>
                      <a:schemeClr val="tx1"/>
                    </a:solidFill>
                    <a:latin typeface="微软雅黑" panose="020B0503020204020204" charset="-122"/>
                    <a:ea typeface="微软雅黑" panose="020B0503020204020204" charset="-122"/>
                  </a:rPr>
                  <a:t>和非可学习查询点</a:t>
                </a:r>
                <a14:m>
                  <m:oMath xmlns:m="http://schemas.openxmlformats.org/officeDocument/2006/math">
                    <m:r>
                      <a:rPr lang="en-US" sz="1600" dirty="0">
                        <a:solidFill>
                          <a:schemeClr val="tx1"/>
                        </a:solidFill>
                        <a:latin typeface="Cambria Math" panose="02040503050406030204" charset="0"/>
                        <a:ea typeface="MS Mincho" panose="02020609040205080304" charset="0"/>
                        <a:cs typeface="Cambria Math" panose="02040503050406030204" charset="0"/>
                      </a:rPr>
                      <m:t>(</m:t>
                    </m:r>
                    <m:sSub>
                      <m:sSub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bPr>
                      <m:e>
                        <m:r>
                          <a:rPr lang="en-US" sz="1600" dirty="0">
                            <a:solidFill>
                              <a:schemeClr val="tx1"/>
                            </a:solidFill>
                            <a:latin typeface="Cambria Math" panose="02040503050406030204" charset="0"/>
                            <a:ea typeface="微软雅黑" panose="020B0503020204020204" charset="-122"/>
                            <a:cs typeface="Cambria Math" panose="02040503050406030204" charset="0"/>
                          </a:rPr>
                          <m:t>𝑃</m:t>
                        </m:r>
                      </m:e>
                      <m:sub>
                        <m:r>
                          <a:rPr lang="en-US" sz="1600" dirty="0">
                            <a:solidFill>
                              <a:schemeClr val="tx1"/>
                            </a:solidFill>
                            <a:latin typeface="Cambria Math" panose="02040503050406030204" charset="0"/>
                            <a:ea typeface="微软雅黑" panose="020B0503020204020204" charset="-122"/>
                            <a:cs typeface="Cambria Math" panose="02040503050406030204" charset="0"/>
                          </a:rPr>
                          <m:t>𝑛𝑙</m:t>
                        </m:r>
                      </m:sub>
                    </m:sSub>
                    <m:r>
                      <a:rPr lang="en-US" sz="1600" dirty="0">
                        <a:solidFill>
                          <a:schemeClr val="tx1"/>
                        </a:solidFill>
                        <a:latin typeface="Cambria Math" panose="02040503050406030204" charset="0"/>
                        <a:ea typeface="MS Mincho" panose="02020609040205080304" charset="0"/>
                        <a:cs typeface="Cambria Math" panose="02040503050406030204" charset="0"/>
                      </a:rPr>
                      <m:t>,</m:t>
                    </m:r>
                    <m:sSub>
                      <m:sSub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bPr>
                      <m:e>
                        <m:r>
                          <a:rPr lang="en-US" sz="1600" dirty="0">
                            <a:solidFill>
                              <a:schemeClr val="tx1"/>
                            </a:solidFill>
                            <a:latin typeface="Cambria Math" panose="02040503050406030204" charset="0"/>
                            <a:ea typeface="微软雅黑" panose="020B0503020204020204" charset="-122"/>
                            <a:cs typeface="Cambria Math" panose="02040503050406030204" charset="0"/>
                          </a:rPr>
                          <m:t>𝑃</m:t>
                        </m:r>
                      </m:e>
                      <m:sub>
                        <m:r>
                          <a:rPr lang="en-US" sz="1600" dirty="0">
                            <a:solidFill>
                              <a:schemeClr val="tx1"/>
                            </a:solidFill>
                            <a:latin typeface="Cambria Math" panose="02040503050406030204" charset="0"/>
                            <a:ea typeface="微软雅黑" panose="020B0503020204020204" charset="-122"/>
                            <a:cs typeface="Cambria Math" panose="02040503050406030204" charset="0"/>
                          </a:rPr>
                          <m:t>𝑛𝑙𝑣</m:t>
                        </m:r>
                      </m:sub>
                    </m:sSub>
                    <m:r>
                      <a:rPr lang="en-US" sz="1600" dirty="0">
                        <a:solidFill>
                          <a:schemeClr val="tx1"/>
                        </a:solidFill>
                        <a:latin typeface="Cambria Math" panose="02040503050406030204" charset="0"/>
                        <a:ea typeface="MS Mincho" panose="02020609040205080304" charset="0"/>
                        <a:cs typeface="Cambria Math" panose="02040503050406030204" charset="0"/>
                      </a:rPr>
                      <m:t>)</m:t>
                    </m:r>
                  </m:oMath>
                </a14:m>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之外，可以定义一个拓扑矩阵</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𝑇</m:t>
                    </m:r>
                  </m:oMath>
                </a14:m>
                <a:r>
                  <a:rPr lang="en-US" sz="1600" dirty="0">
                    <a:solidFill>
                      <a:schemeClr val="tx1"/>
                    </a:solidFill>
                    <a:latin typeface="微软雅黑" panose="020B0503020204020204" charset="-122"/>
                    <a:ea typeface="微软雅黑" panose="020B0503020204020204" charset="-122"/>
                  </a:rPr>
                  <a:t>，</a:t>
                </a:r>
                <a:r>
                  <a:rPr lang="en-US" sz="1600" dirty="0">
                    <a:solidFill>
                      <a:schemeClr val="tx1"/>
                    </a:solidFill>
                    <a:latin typeface="微软雅黑" panose="020B0503020204020204" charset="-122"/>
                    <a:ea typeface="微软雅黑" panose="020B0503020204020204" charset="-122"/>
                  </a:rPr>
                  <a:t>该矩阵描述了查询点之间的</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连通性。</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2. 拓扑矩阵</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𝑇</m:t>
                    </m:r>
                    <m:r>
                      <a:rPr lang="en-US" sz="1600" dirty="0">
                        <a:solidFill>
                          <a:schemeClr val="tx1"/>
                        </a:solidFill>
                        <a:latin typeface="Cambria Math" panose="02040503050406030204" charset="0"/>
                        <a:ea typeface="MS Mincho" panose="02020609040205080304" charset="0"/>
                        <a:cs typeface="Cambria Math" panose="02040503050406030204" charset="0"/>
                      </a:rPr>
                      <m:t>∈</m:t>
                    </m:r>
                    <m:sSup>
                      <m:sSupPr>
                        <m:ctrlPr>
                          <a:rPr lang="en-US" sz="1600" dirty="0">
                            <a:solidFill>
                              <a:schemeClr val="tx1"/>
                            </a:solidFill>
                            <a:latin typeface="Cambria Math" panose="02040503050406030204" charset="0"/>
                            <a:ea typeface="微软雅黑" panose="020B0503020204020204" charset="-122"/>
                            <a:cs typeface="Cambria Math" panose="02040503050406030204" charset="0"/>
                          </a:rPr>
                        </m:ctrlPr>
                      </m:sSupPr>
                      <m:e>
                        <m:r>
                          <a:rPr lang="en-US" sz="1600" dirty="0">
                            <a:solidFill>
                              <a:schemeClr val="tx1"/>
                            </a:solidFill>
                            <a:latin typeface="Cambria Math" panose="02040503050406030204" charset="0"/>
                            <a:ea typeface="微软雅黑" panose="020B0503020204020204" charset="-122"/>
                            <a:cs typeface="Cambria Math" panose="02040503050406030204" charset="0"/>
                          </a:rPr>
                          <m:t>𝑅</m:t>
                        </m:r>
                      </m:e>
                      <m:sup>
                        <m:r>
                          <a:rPr lang="en-US" sz="1600" dirty="0">
                            <a:solidFill>
                              <a:schemeClr val="tx1"/>
                            </a:solidFill>
                            <a:latin typeface="Cambria Math" panose="02040503050406030204" charset="0"/>
                            <a:ea typeface="微软雅黑" panose="020B0503020204020204" charset="-122"/>
                            <a:cs typeface="Cambria Math" panose="02040503050406030204" charset="0"/>
                          </a:rPr>
                          <m:t>𝑁</m:t>
                        </m:r>
                        <m:r>
                          <a:rPr lang="en-US" sz="1600" dirty="0">
                            <a:solidFill>
                              <a:schemeClr val="tx1"/>
                            </a:solidFill>
                            <a:latin typeface="Cambria Math" panose="02040503050406030204" charset="0"/>
                            <a:ea typeface="MS Mincho" panose="02020609040205080304" charset="0"/>
                            <a:cs typeface="Cambria Math" panose="02040503050406030204" charset="0"/>
                          </a:rPr>
                          <m:t>×</m:t>
                        </m:r>
                        <m:r>
                          <a:rPr lang="en-US" sz="1600" dirty="0">
                            <a:solidFill>
                              <a:schemeClr val="tx1"/>
                            </a:solidFill>
                            <a:latin typeface="Cambria Math" panose="02040503050406030204" charset="0"/>
                            <a:ea typeface="微软雅黑" panose="020B0503020204020204" charset="-122"/>
                            <a:cs typeface="Cambria Math" panose="02040503050406030204" charset="0"/>
                          </a:rPr>
                          <m:t>𝑁</m:t>
                        </m:r>
                      </m:sup>
                    </m:sSup>
                  </m:oMath>
                </a14:m>
                <a:r>
                  <a:rPr lang="en-US" sz="1600" dirty="0">
                    <a:solidFill>
                      <a:schemeClr val="tx1"/>
                    </a:solidFill>
                    <a:latin typeface="微软雅黑" panose="020B0503020204020204" charset="-122"/>
                    <a:ea typeface="微软雅黑" panose="020B0503020204020204" charset="-122"/>
                  </a:rPr>
                  <a:t>，其中</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𝑁</m:t>
                    </m:r>
                  </m:oMath>
                </a14:m>
                <a:r>
                  <a:rPr lang="en-US" sz="1600" dirty="0">
                    <a:solidFill>
                      <a:schemeClr val="tx1"/>
                    </a:solidFill>
                    <a:latin typeface="微软雅黑" panose="020B0503020204020204" charset="-122"/>
                    <a:ea typeface="微软雅黑" panose="020B0503020204020204" charset="-122"/>
                  </a:rPr>
                  <a:t>是查询点的数量，矩阵的每个元素</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表示第</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𝑖</m:t>
                    </m:r>
                  </m:oMath>
                </a14:m>
                <a:r>
                  <a:rPr lang="en-US" sz="1600" dirty="0">
                    <a:solidFill>
                      <a:schemeClr val="tx1"/>
                    </a:solidFill>
                    <a:latin typeface="微软雅黑" panose="020B0503020204020204" charset="-122"/>
                    <a:ea typeface="微软雅黑" panose="020B0503020204020204" charset="-122"/>
                  </a:rPr>
                  <a:t>个点和第</a:t>
                </a:r>
                <a14:m>
                  <m:oMath xmlns:m="http://schemas.openxmlformats.org/officeDocument/2006/math">
                    <m:r>
                      <a:rPr lang="en-US" sz="1600" dirty="0">
                        <a:solidFill>
                          <a:schemeClr val="tx1"/>
                        </a:solidFill>
                        <a:latin typeface="Cambria Math" panose="02040503050406030204" charset="0"/>
                        <a:ea typeface="微软雅黑" panose="020B0503020204020204" charset="-122"/>
                        <a:cs typeface="Cambria Math" panose="02040503050406030204" charset="0"/>
                      </a:rPr>
                      <m:t>𝑗</m:t>
                    </m:r>
                  </m:oMath>
                </a14:m>
                <a:r>
                  <a:rPr lang="en-US" sz="1600" dirty="0">
                    <a:solidFill>
                      <a:schemeClr val="tx1"/>
                    </a:solidFill>
                    <a:latin typeface="微软雅黑" panose="020B0503020204020204" charset="-122"/>
                    <a:ea typeface="微软雅黑" panose="020B0503020204020204" charset="-122"/>
                  </a:rPr>
                  <a:t>个点之间的连通性，具体而言，可以用距离</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来进行表示（也可以用K近邻）公式如下：</a:t>
                </a:r>
                <a:endParaRPr lang="en-US" sz="1600" dirty="0">
                  <a:solidFill>
                    <a:schemeClr val="tx1"/>
                  </a:solidFill>
                  <a:latin typeface="微软雅黑" panose="020B0503020204020204" charset="-122"/>
                  <a:ea typeface="微软雅黑" panose="020B0503020204020204" charset="-122"/>
                </a:endParaRPr>
              </a:p>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𝑒𝑥𝑝</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𝑗</m:t>
                                  </m:r>
                                </m:sub>
                              </m:sSub>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num>
                        <m:den>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𝜎</m:t>
                              </m:r>
                            </m:e>
                            <m:sup>
                              <m:r>
                                <a:rPr lang="en-US" altLang="zh-CN" i="1">
                                  <a:latin typeface="Cambria Math" panose="02040503050406030204" charset="0"/>
                                  <a:cs typeface="Cambria Math" panose="02040503050406030204" charset="0"/>
                                </a:rPr>
                                <m:t>2</m:t>
                              </m:r>
                            </m:sup>
                          </m:sSup>
                        </m:den>
                      </m:f>
                      <m:r>
                        <a:rPr lang="en-US" altLang="zh-CN" i="1">
                          <a:latin typeface="Cambria Math" panose="02040503050406030204" charset="0"/>
                          <a:cs typeface="Cambria Math" panose="02040503050406030204" charset="0"/>
                        </a:rPr>
                        <m:t>)</m:t>
                      </m:r>
                    </m:oMath>
                  </m:oMathPara>
                </a14:m>
                <a:endParaRPr lang="zh-CN" altLang="en-US" b="1"/>
              </a:p>
              <a:p>
                <a:r>
                  <a:rPr lang="en-US" sz="1600" dirty="0">
                    <a:solidFill>
                      <a:schemeClr val="tx1"/>
                    </a:solidFill>
                    <a:latin typeface="微软雅黑" panose="020B0503020204020204" charset="-122"/>
                    <a:ea typeface="微软雅黑" panose="020B0503020204020204" charset="-122"/>
                  </a:rPr>
                  <a:t>其中：</a:t>
                </a:r>
                <a:endParaRPr lang="en-US" sz="1600" dirty="0">
                  <a:solidFill>
                    <a:schemeClr val="tx1"/>
                  </a:solidFill>
                  <a:latin typeface="微软雅黑" panose="020B0503020204020204" charset="-122"/>
                  <a:ea typeface="微软雅黑" panose="020B0503020204020204" charset="-122"/>
                </a:endParaRPr>
              </a:p>
            </p:txBody>
          </p:sp>
        </mc:Choice>
        <mc:Fallback>
          <p:sp>
            <p:nvSpPr>
              <p:cNvPr id="12" name="文本框 11"/>
              <p:cNvSpPr txBox="1">
                <a:spLocks noRot="1" noChangeAspect="1" noMove="1" noResize="1" noEditPoints="1" noAdjustHandles="1" noChangeArrowheads="1" noChangeShapeType="1" noTextEdit="1"/>
              </p:cNvSpPr>
              <p:nvPr userDrawn="1"/>
            </p:nvSpPr>
            <p:spPr>
              <a:xfrm>
                <a:off x="240879" y="1323109"/>
                <a:ext cx="5997673" cy="1950295"/>
              </a:xfrm>
              <a:prstGeom prst="rect">
                <a:avLst/>
              </a:prstGeom>
              <a:blipFill rotWithShape="1">
                <a:blip r:embed="rId4"/>
                <a:stretch>
                  <a:fillRect l="-4" t="-21" r="5" b="-156350"/>
                </a:stretch>
              </a:blipFill>
            </p:spPr>
            <p:txBody>
              <a:bodyPr/>
              <a:lstStyle/>
              <a:p>
                <a:r>
                  <a:rPr lang="zh-CN" altLang="en-US">
                    <a:noFill/>
                  </a:rPr>
                  <a:t> </a:t>
                </a:r>
              </a:p>
            </p:txBody>
          </p:sp>
        </mc:Fallback>
      </mc:AlternateContent>
      <p:cxnSp>
        <p:nvCxnSpPr>
          <p:cNvPr id="15" name="肘形连接符 14"/>
          <p:cNvCxnSpPr>
            <a:endCxn id="2" idx="0"/>
          </p:cNvCxnSpPr>
          <p:nvPr/>
        </p:nvCxnSpPr>
        <p:spPr>
          <a:xfrm rot="5400000">
            <a:off x="8394065" y="1893570"/>
            <a:ext cx="1767840" cy="991870"/>
          </a:xfrm>
          <a:prstGeom prst="bentConnector3">
            <a:avLst>
              <a:gd name="adj1" fmla="val 50036"/>
            </a:avLst>
          </a:prstGeom>
          <a:ln>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custDataLst>
              <p:tags r:id="rId5"/>
            </p:custDataLst>
          </p:nvPr>
        </p:nvSpPr>
        <p:spPr>
          <a:xfrm>
            <a:off x="240429" y="928869"/>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solidFill>
                  <a:schemeClr val="tx1"/>
                </a:solidFill>
                <a:latin typeface="微软雅黑" panose="020B0503020204020204" charset="-122"/>
                <a:ea typeface="微软雅黑" panose="020B0503020204020204" charset="-122"/>
              </a:rPr>
              <a:t>自己idea1</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文本框 12"/>
          <p:cNvSpPr txBox="1"/>
          <p:nvPr/>
        </p:nvSpPr>
        <p:spPr>
          <a:xfrm>
            <a:off x="106466" y="601786"/>
            <a:ext cx="109982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idea</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参考的论文，一些idea</a:t>
            </a:r>
            <a:endParaRPr lang="en-US" altLang="zh-CN" dirty="0">
              <a:effectLst/>
              <a:latin typeface="微软雅黑" panose="020B0503020204020204" charset="-122"/>
              <a:ea typeface="微软雅黑" panose="020B0503020204020204" charset="-122"/>
              <a:sym typeface="+mn-ea"/>
            </a:endParaRPr>
          </a:p>
        </p:txBody>
      </p:sp>
      <p:pic>
        <p:nvPicPr>
          <p:cNvPr id="2" name="图片 1" descr="upload_post_object_v2_1955608540"/>
          <p:cNvPicPr>
            <a:picLocks noChangeAspect="1"/>
          </p:cNvPicPr>
          <p:nvPr/>
        </p:nvPicPr>
        <p:blipFill>
          <a:blip r:embed="rId2"/>
          <a:stretch>
            <a:fillRect/>
          </a:stretch>
        </p:blipFill>
        <p:spPr>
          <a:xfrm>
            <a:off x="178235" y="1000850"/>
            <a:ext cx="5554441" cy="1770261"/>
          </a:xfrm>
          <a:prstGeom prst="rect">
            <a:avLst/>
          </a:prstGeom>
        </p:spPr>
      </p:pic>
      <p:sp>
        <p:nvSpPr>
          <p:cNvPr id="10" name="文本框 9"/>
          <p:cNvSpPr txBox="1"/>
          <p:nvPr>
            <p:custDataLst>
              <p:tags r:id="rId3"/>
            </p:custDataLst>
          </p:nvPr>
        </p:nvSpPr>
        <p:spPr>
          <a:xfrm>
            <a:off x="178199" y="2922134"/>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自己idea2：</a:t>
            </a:r>
            <a:endParaRPr lang="zh-CN" altLang="en-US" b="1"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4"/>
          <a:stretch>
            <a:fillRect/>
          </a:stretch>
        </p:blipFill>
        <p:spPr>
          <a:xfrm>
            <a:off x="106680" y="3580130"/>
            <a:ext cx="5312410" cy="541020"/>
          </a:xfrm>
          <a:prstGeom prst="rect">
            <a:avLst/>
          </a:prstGeom>
        </p:spPr>
      </p:pic>
      <p:sp>
        <p:nvSpPr>
          <p:cNvPr id="5" name="文本框 4"/>
          <p:cNvSpPr txBox="1"/>
          <p:nvPr/>
        </p:nvSpPr>
        <p:spPr>
          <a:xfrm>
            <a:off x="178435" y="4209098"/>
            <a:ext cx="5080000" cy="2799715"/>
          </a:xfrm>
          <a:prstGeom prst="rect">
            <a:avLst/>
          </a:prstGeom>
        </p:spPr>
        <p:txBody>
          <a:bodyPr>
            <a:spAutoFit/>
          </a:bodyPr>
          <a:p>
            <a:pPr indent="0" algn="just" defTabSz="266700">
              <a:spcBef>
                <a:spcPct val="0"/>
              </a:spcBef>
              <a:spcAft>
                <a:spcPct val="0"/>
              </a:spcAft>
            </a:pPr>
            <a:r>
              <a:rPr lang="en-US" sz="1600" dirty="0">
                <a:latin typeface="微软雅黑" panose="020B0503020204020204" charset="-122"/>
                <a:ea typeface="微软雅黑" panose="020B0503020204020204" charset="-122"/>
              </a:rPr>
              <a:t>物体在不同的（x,y,z）上的特征和分布是不均匀的。</a:t>
            </a: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r>
              <a:rPr lang="zh-CN" altLang="en-US" sz="1600" dirty="0">
                <a:latin typeface="微软雅黑" panose="020B0503020204020204" charset="-122"/>
                <a:ea typeface="微软雅黑" panose="020B0503020204020204" charset="-122"/>
              </a:rPr>
              <a:t>但是论文中的</a:t>
            </a:r>
            <a:r>
              <a:rPr lang="en-US" altLang="zh-CN" sz="1600" dirty="0">
                <a:latin typeface="微软雅黑" panose="020B0503020204020204" charset="-122"/>
                <a:ea typeface="微软雅黑" panose="020B0503020204020204" charset="-122"/>
              </a:rPr>
              <a:t>IoU</a:t>
            </a:r>
            <a:r>
              <a:rPr lang="zh-CN" altLang="en-US" sz="1600" dirty="0">
                <a:latin typeface="微软雅黑" panose="020B0503020204020204" charset="-122"/>
                <a:ea typeface="微软雅黑" panose="020B0503020204020204" charset="-122"/>
              </a:rPr>
              <a:t>把</a:t>
            </a:r>
            <a:r>
              <a:rPr lang="en-US" altLang="zh-CN" sz="1600" dirty="0">
                <a:latin typeface="微软雅黑" panose="020B0503020204020204" charset="-122"/>
                <a:ea typeface="微软雅黑" panose="020B0503020204020204" charset="-122"/>
              </a:rPr>
              <a:t>xy</a:t>
            </a:r>
            <a:r>
              <a:rPr lang="zh-CN" altLang="en-US" sz="1600" dirty="0">
                <a:latin typeface="微软雅黑" panose="020B0503020204020204" charset="-122"/>
                <a:ea typeface="微软雅黑" panose="020B0503020204020204" charset="-122"/>
              </a:rPr>
              <a:t>和</a:t>
            </a:r>
            <a:r>
              <a:rPr lang="en-US" altLang="zh-CN" sz="1600" dirty="0">
                <a:latin typeface="微软雅黑" panose="020B0503020204020204" charset="-122"/>
                <a:ea typeface="微软雅黑" panose="020B0503020204020204" charset="-122"/>
              </a:rPr>
              <a:t>z</a:t>
            </a:r>
            <a:r>
              <a:rPr lang="zh-CN" altLang="en-US" sz="1600" dirty="0">
                <a:latin typeface="微软雅黑" panose="020B0503020204020204" charset="-122"/>
                <a:ea typeface="微软雅黑" panose="020B0503020204020204" charset="-122"/>
              </a:rPr>
              <a:t>作为两个等价的平面，并且没有给出比较合理的解释，我就想过这样是否有不合理的情况</a:t>
            </a: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r>
              <a:rPr lang="en-US" sz="1600" dirty="0">
                <a:latin typeface="微软雅黑" panose="020B0503020204020204" charset="-122"/>
                <a:ea typeface="微软雅黑" panose="020B0503020204020204" charset="-122"/>
              </a:rPr>
              <a:t>例如，室内场景中物体的z轴变化较小，而x轴和y轴上的变化更为明显。原有的解耦IoU未能考虑到这种不均衡性，会导致模型在某些维度上的优化不够精确。</a:t>
            </a: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sz="1600" dirty="0">
              <a:latin typeface="微软雅黑" panose="020B0503020204020204" charset="-122"/>
              <a:ea typeface="微软雅黑" panose="020B0503020204020204" charset="-122"/>
            </a:endParaRPr>
          </a:p>
          <a:p>
            <a:pPr indent="0" algn="just" defTabSz="266700">
              <a:spcBef>
                <a:spcPct val="0"/>
              </a:spcBef>
              <a:spcAft>
                <a:spcPct val="0"/>
              </a:spcAft>
            </a:pPr>
            <a:endParaRPr lang="en-US" altLang="zh-CN" sz="1600" dirty="0">
              <a:latin typeface="微软雅黑" panose="020B0503020204020204" charset="-122"/>
              <a:ea typeface="微软雅黑" panose="020B0503020204020204" charset="-122"/>
            </a:endParaRPr>
          </a:p>
        </p:txBody>
      </p:sp>
      <p:graphicFrame>
        <p:nvGraphicFramePr>
          <p:cNvPr id="-2147482608" name="对象 -2147482609"/>
          <p:cNvGraphicFramePr>
            <a:graphicFrameLocks noChangeAspect="1"/>
          </p:cNvGraphicFramePr>
          <p:nvPr/>
        </p:nvGraphicFramePr>
        <p:xfrm>
          <a:off x="6280785" y="1058545"/>
          <a:ext cx="5327015" cy="614045"/>
        </p:xfrm>
        <a:graphic>
          <a:graphicData uri="http://schemas.openxmlformats.org/presentationml/2006/ole">
            <mc:AlternateContent xmlns:mc="http://schemas.openxmlformats.org/markup-compatibility/2006">
              <mc:Choice xmlns:v="urn:schemas-microsoft-com:vml" Requires="v">
                <p:oleObj spid="_x0000_s3076" name="" r:id="rId5" imgW="4076700" imgH="469900" progId="Equation.KSEE3">
                  <p:embed/>
                </p:oleObj>
              </mc:Choice>
              <mc:Fallback>
                <p:oleObj name="" r:id="rId5" imgW="4076700" imgH="469900" progId="Equation.KSEE3">
                  <p:embed/>
                  <p:pic>
                    <p:nvPicPr>
                      <p:cNvPr id="0" name="图片 3075"/>
                      <p:cNvPicPr/>
                      <p:nvPr/>
                    </p:nvPicPr>
                    <p:blipFill>
                      <a:blip r:embed="rId6"/>
                      <a:stretch>
                        <a:fillRect/>
                      </a:stretch>
                    </p:blipFill>
                    <p:spPr>
                      <a:xfrm>
                        <a:off x="6280785" y="1058545"/>
                        <a:ext cx="5327015" cy="614045"/>
                      </a:xfrm>
                      <a:prstGeom prst="rect">
                        <a:avLst/>
                      </a:prstGeom>
                      <a:noFill/>
                      <a:ln w="38100">
                        <a:noFill/>
                        <a:miter/>
                      </a:ln>
                    </p:spPr>
                  </p:pic>
                </p:oleObj>
              </mc:Fallback>
            </mc:AlternateContent>
          </a:graphicData>
        </a:graphic>
      </p:graphicFrame>
      <p:sp>
        <p:nvSpPr>
          <p:cNvPr id="6" name="文本框 5"/>
          <p:cNvSpPr txBox="1"/>
          <p:nvPr/>
        </p:nvSpPr>
        <p:spPr>
          <a:xfrm>
            <a:off x="6021705" y="1961515"/>
            <a:ext cx="6096000" cy="583565"/>
          </a:xfrm>
          <a:prstGeom prst="rect">
            <a:avLst/>
          </a:prstGeom>
          <a:noFill/>
        </p:spPr>
        <p:txBody>
          <a:bodyPr wrap="square" rtlCol="0" anchor="t">
            <a:spAutoFit/>
          </a:bodyPr>
          <a:p>
            <a:pPr indent="0" algn="just" defTabSz="266700">
              <a:spcBef>
                <a:spcPct val="0"/>
              </a:spcBef>
              <a:spcAft>
                <a:spcPct val="0"/>
              </a:spcAft>
            </a:pPr>
            <a:r>
              <a:rPr lang="zh-CN" altLang="en-US" sz="1600" dirty="0">
                <a:latin typeface="微软雅黑" panose="020B0503020204020204" charset="-122"/>
                <a:ea typeface="微软雅黑" panose="020B0503020204020204" charset="-122"/>
                <a:sym typeface="+mn-ea"/>
              </a:rPr>
              <a:t>可不可以加上两个可学习的参数或者直接是超参数</a:t>
            </a:r>
            <a:r>
              <a:rPr lang="en-US" altLang="zh-CN" sz="1600" dirty="0">
                <a:latin typeface="微软雅黑" panose="020B0503020204020204" charset="-122"/>
                <a:ea typeface="微软雅黑" panose="020B0503020204020204" charset="-122"/>
                <a:sym typeface="+mn-ea"/>
              </a:rPr>
              <a:t>α</a:t>
            </a:r>
            <a:r>
              <a:rPr lang="zh-CN" altLang="en-US" sz="1600" dirty="0">
                <a:latin typeface="微软雅黑" panose="020B0503020204020204" charset="-122"/>
                <a:ea typeface="微软雅黑" panose="020B0503020204020204" charset="-122"/>
                <a:sym typeface="+mn-ea"/>
              </a:rPr>
              <a:t>和</a:t>
            </a:r>
            <a:r>
              <a:rPr lang="en-US" altLang="zh-CN" sz="1600" dirty="0">
                <a:latin typeface="微软雅黑" panose="020B0503020204020204" charset="-122"/>
                <a:ea typeface="微软雅黑" panose="020B0503020204020204" charset="-122"/>
                <a:sym typeface="+mn-ea"/>
              </a:rPr>
              <a:t>β</a:t>
            </a:r>
            <a:r>
              <a:rPr lang="zh-CN" altLang="en-US" sz="1600" dirty="0">
                <a:latin typeface="微软雅黑" panose="020B0503020204020204" charset="-122"/>
                <a:ea typeface="微软雅黑" panose="020B0503020204020204" charset="-122"/>
                <a:sym typeface="+mn-ea"/>
              </a:rPr>
              <a:t>，改变一下原文中损失函数的实现形式</a:t>
            </a:r>
            <a:endParaRPr lang="zh-CN" altLang="en-US" sz="1600" dirty="0">
              <a:latin typeface="微软雅黑" panose="020B0503020204020204" charset="-122"/>
              <a:ea typeface="微软雅黑" panose="020B0503020204020204"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rPr>
              <a:t>3</a:t>
            </a:r>
            <a:r>
              <a:rPr lang="zh-CN" altLang="en-US" dirty="0">
                <a:effectLst/>
                <a:latin typeface="微软雅黑" panose="020B0503020204020204" charset="-122"/>
                <a:ea typeface="微软雅黑" panose="020B0503020204020204" charset="-122"/>
              </a:rPr>
              <a:t>计划</a:t>
            </a:r>
            <a:endParaRPr lang="zh-CN" altLang="en-US"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跑实验：</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79170" y="1513840"/>
            <a:ext cx="7068085" cy="5110480"/>
          </a:xfrm>
          <a:prstGeom prst="rect">
            <a:avLst/>
          </a:prstGeom>
          <a:noFill/>
        </p:spPr>
        <p:txBody>
          <a:bodyPr wrap="square" rtlCol="0">
            <a:noAutofit/>
          </a:bodyPr>
          <a:p>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跑基础的实验</a:t>
            </a:r>
            <a:r>
              <a:rPr lang="en-US" altLang="zh-CN" sz="1600" dirty="0">
                <a:solidFill>
                  <a:schemeClr val="tx1"/>
                </a:solidFill>
                <a:latin typeface="微软雅黑" panose="020B0503020204020204" charset="-122"/>
                <a:ea typeface="微软雅黑" panose="020B0503020204020204" charset="-122"/>
              </a:rPr>
              <a:t>:transformer detr vit swin transformer.... </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跑</a:t>
            </a:r>
            <a:r>
              <a:rPr lang="en-US" altLang="zh-CN" sz="1600" dirty="0">
                <a:solidFill>
                  <a:schemeClr val="tx1"/>
                </a:solidFill>
                <a:latin typeface="微软雅黑" panose="020B0503020204020204" charset="-122"/>
                <a:ea typeface="微软雅黑" panose="020B0503020204020204" charset="-122"/>
              </a:rPr>
              <a:t>sota</a:t>
            </a:r>
            <a:r>
              <a:rPr lang="zh-CN" altLang="en-US" sz="1600" dirty="0">
                <a:solidFill>
                  <a:schemeClr val="tx1"/>
                </a:solidFill>
                <a:latin typeface="微软雅黑" panose="020B0503020204020204" charset="-122"/>
                <a:ea typeface="微软雅黑" panose="020B0503020204020204" charset="-122"/>
              </a:rPr>
              <a:t>实验</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方向的</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一些代码改成</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及其变体</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比如</a:t>
            </a:r>
            <a:r>
              <a:rPr lang="en-US" altLang="zh-CN" sz="1600" dirty="0">
                <a:solidFill>
                  <a:schemeClr val="tx1"/>
                </a:solidFill>
                <a:latin typeface="微软雅黑" panose="020B0503020204020204" charset="-122"/>
                <a:ea typeface="微软雅黑" panose="020B0503020204020204" charset="-122"/>
              </a:rPr>
              <a:t>RNN</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&gt;Transformer(</a:t>
            </a:r>
            <a:r>
              <a:rPr lang="zh-CN" altLang="en-US" sz="1600" dirty="0">
                <a:solidFill>
                  <a:schemeClr val="tx1"/>
                </a:solidFill>
                <a:latin typeface="微软雅黑" panose="020B0503020204020204" charset="-122"/>
                <a:ea typeface="微软雅黑" panose="020B0503020204020204" charset="-122"/>
              </a:rPr>
              <a:t>右图</a:t>
            </a:r>
            <a:r>
              <a:rPr lang="en-US" altLang="zh-CN"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一些</a:t>
            </a:r>
            <a:r>
              <a:rPr lang="en-US" altLang="zh-CN" sz="1600" dirty="0">
                <a:solidFill>
                  <a:schemeClr val="tx1"/>
                </a:solidFill>
                <a:latin typeface="微软雅黑" panose="020B0503020204020204" charset="-122"/>
                <a:ea typeface="微软雅黑" panose="020B0503020204020204" charset="-122"/>
              </a:rPr>
              <a:t>work</a:t>
            </a:r>
            <a:r>
              <a:rPr lang="zh-CN" altLang="en-US" sz="1600" dirty="0">
                <a:solidFill>
                  <a:schemeClr val="tx1"/>
                </a:solidFill>
                <a:latin typeface="微软雅黑" panose="020B0503020204020204" charset="-122"/>
                <a:ea typeface="微软雅黑" panose="020B0503020204020204" charset="-122"/>
              </a:rPr>
              <a:t>内的增加架构（比如说多加一层</a:t>
            </a:r>
            <a:r>
              <a:rPr lang="en-US" altLang="zh-CN" sz="1600" dirty="0">
                <a:solidFill>
                  <a:schemeClr val="tx1"/>
                </a:solidFill>
                <a:latin typeface="微软雅黑" panose="020B0503020204020204" charset="-122"/>
                <a:ea typeface="微软雅黑" panose="020B0503020204020204" charset="-122"/>
              </a:rPr>
              <a:t>layernorm</a:t>
            </a:r>
            <a:r>
              <a:rPr lang="zh-CN" altLang="en-US" sz="1600" dirty="0">
                <a:solidFill>
                  <a:schemeClr val="tx1"/>
                </a:solidFill>
                <a:latin typeface="微软雅黑" panose="020B0503020204020204" charset="-122"/>
                <a:ea typeface="微软雅黑" panose="020B0503020204020204" charset="-122"/>
              </a:rPr>
              <a:t>，多加一层残差）</a:t>
            </a:r>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455295" y="2691765"/>
            <a:ext cx="564134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自己改改代码跑实验</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（熟悉代码框架）：</a:t>
            </a:r>
            <a:endParaRPr lang="en-US" altLang="zh-CN" b="1" dirty="0">
              <a:latin typeface="微软雅黑" panose="020B0503020204020204" charset="-122"/>
              <a:ea typeface="微软雅黑" panose="020B0503020204020204" charset="-122"/>
            </a:endParaRPr>
          </a:p>
        </p:txBody>
      </p:sp>
      <p:pic>
        <p:nvPicPr>
          <p:cNvPr id="5" name="图片 4" descr="upload_post_object_v2_2188386250"/>
          <p:cNvPicPr>
            <a:picLocks noChangeAspect="1"/>
          </p:cNvPicPr>
          <p:nvPr/>
        </p:nvPicPr>
        <p:blipFill>
          <a:blip r:embed="rId4"/>
          <a:stretch>
            <a:fillRect/>
          </a:stretch>
        </p:blipFill>
        <p:spPr>
          <a:xfrm>
            <a:off x="7841106" y="2575206"/>
            <a:ext cx="3969968" cy="22830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370331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29794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了解、学习到的一些</a:t>
            </a:r>
            <a:r>
              <a:rPr lang="en-US" altLang="zh-CN" sz="2400" dirty="0">
                <a:solidFill>
                  <a:srgbClr val="383987"/>
                </a:solidFill>
                <a:latin typeface="微软雅黑" panose="020B0503020204020204" charset="-122"/>
                <a:ea typeface="微软雅黑" panose="020B0503020204020204" charset="-122"/>
                <a:sym typeface="+mn-ea"/>
              </a:rPr>
              <a:t>3d detection</a:t>
            </a:r>
            <a:r>
              <a:rPr lang="zh-CN" altLang="en-US" sz="2400" dirty="0">
                <a:solidFill>
                  <a:srgbClr val="383987"/>
                </a:solidFill>
                <a:latin typeface="微软雅黑" panose="020B0503020204020204" charset="-122"/>
                <a:ea typeface="微软雅黑" panose="020B0503020204020204" charset="-122"/>
                <a:sym typeface="+mn-ea"/>
              </a:rPr>
              <a:t>的方向</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370774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756694" y="24853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参考的论文，一些</a:t>
            </a:r>
            <a:r>
              <a:rPr lang="en-US" altLang="zh-CN" sz="2400" dirty="0">
                <a:solidFill>
                  <a:srgbClr val="383987"/>
                </a:solidFill>
                <a:latin typeface="微软雅黑" panose="020B0503020204020204" charset="-122"/>
                <a:ea typeface="微软雅黑" panose="020B0503020204020204" charset="-122"/>
                <a:sym typeface="+mn-ea"/>
              </a:rPr>
              <a:t>idea</a:t>
            </a:r>
            <a:endParaRPr lang="en-US" altLang="zh-CN"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了解、学习到的一些</a:t>
            </a:r>
            <a:r>
              <a:rPr lang="en-US" altLang="zh-CN" sz="3600" dirty="0">
                <a:solidFill>
                  <a:srgbClr val="383987"/>
                </a:solidFill>
                <a:latin typeface="微软雅黑" panose="020B0503020204020204" charset="-122"/>
                <a:ea typeface="微软雅黑" panose="020B0503020204020204" charset="-122"/>
                <a:sym typeface="+mn-ea"/>
              </a:rPr>
              <a:t>3d detection</a:t>
            </a:r>
            <a:r>
              <a:rPr lang="zh-CN" altLang="en-US" sz="3600" dirty="0">
                <a:solidFill>
                  <a:srgbClr val="383987"/>
                </a:solidFill>
                <a:latin typeface="微软雅黑" panose="020B0503020204020204" charset="-122"/>
                <a:ea typeface="微软雅黑" panose="020B0503020204020204" charset="-122"/>
                <a:sym typeface="+mn-ea"/>
              </a:rPr>
              <a:t>的方向</a:t>
            </a:r>
            <a:endParaRPr lang="zh-CN" altLang="en-US"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14" y="601786"/>
            <a:ext cx="139954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Survey</a:t>
            </a:r>
            <a:endParaRPr lang="en-US" altLang="zh-CN"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浏览的</a:t>
            </a:r>
            <a:r>
              <a:rPr lang="en-US" altLang="zh-CN" b="1" dirty="0">
                <a:latin typeface="微软雅黑" panose="020B0503020204020204" charset="-122"/>
                <a:ea typeface="微软雅黑" panose="020B0503020204020204" charset="-122"/>
              </a:rPr>
              <a:t>3d detection survey</a:t>
            </a:r>
            <a:r>
              <a:rPr lang="zh-CN" altLang="en-US" b="1" dirty="0">
                <a:latin typeface="微软雅黑" panose="020B0503020204020204" charset="-122"/>
                <a:ea typeface="微软雅黑" panose="020B0503020204020204" charset="-122"/>
              </a:rPr>
              <a:t>：</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00355" y="1478915"/>
            <a:ext cx="11891010" cy="1294765"/>
          </a:xfrm>
          <a:prstGeom prst="rect">
            <a:avLst/>
          </a:prstGeom>
          <a:noFill/>
        </p:spPr>
        <p:txBody>
          <a:bodyPr wrap="square" rtlCol="0">
            <a:noAutofit/>
          </a:bodyPr>
          <a:p>
            <a:pPr indent="457200"/>
            <a:r>
              <a:rPr lang="en-US" sz="1600" dirty="0">
                <a:solidFill>
                  <a:schemeClr val="tx1"/>
                </a:solidFill>
                <a:latin typeface="微软雅黑" panose="020B0503020204020204" charset="-122"/>
                <a:ea typeface="微软雅黑" panose="020B0503020204020204" charset="-122"/>
              </a:rPr>
              <a:t>[1]https://blog.csdn.net/fengdu78/article/details/126397315</a:t>
            </a:r>
            <a:endParaRPr lang="en-US"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[2]X. Du, M. H. Ang, S. Karaman and D. Rus, "A General Pipeline for 3D Detection of Vehicles," 2018 IEEE</a:t>
            </a:r>
            <a:endParaRPr 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[3]Mao, J., Shi, S., Wang, X., &amp; Li, H. (2022). 3D Object Detection for Autonomous Driving: A Review and New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Outlooks.ArXiv, abs/2206.09474</a:t>
            </a:r>
            <a:endParaRPr lang="en-US"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4</a:t>
            </a:r>
            <a:r>
              <a:rPr lang="en-US" sz="1600" dirty="0">
                <a:solidFill>
                  <a:schemeClr val="tx1"/>
                </a:solidFill>
                <a:latin typeface="微软雅黑" panose="020B0503020204020204" charset="-122"/>
                <a:ea typeface="微软雅黑" panose="020B0503020204020204" charset="-122"/>
              </a:rPr>
              <a:t>]</a:t>
            </a:r>
            <a:r>
              <a:rPr sz="1600" dirty="0">
                <a:solidFill>
                  <a:schemeClr val="tx1"/>
                </a:solidFill>
                <a:latin typeface="微软雅黑" panose="020B0503020204020204" charset="-122"/>
                <a:ea typeface="微软雅黑" panose="020B0503020204020204" charset="-122"/>
              </a:rPr>
              <a:t>Liang W, Xu P, Guo L, et al. A survey of 3D object detection[J]. Multimedia Tools and Applications, 2021</a:t>
            </a:r>
            <a:endParaRPr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5</a:t>
            </a:r>
            <a:r>
              <a:rPr lang="en-US" sz="1600" dirty="0">
                <a:solidFill>
                  <a:schemeClr val="tx1"/>
                </a:solidFill>
                <a:latin typeface="微软雅黑" panose="020B0503020204020204" charset="-122"/>
                <a:ea typeface="微软雅黑" panose="020B0503020204020204" charset="-122"/>
              </a:rPr>
              <a:t>]Xiao A, Zhang X, Shao L, et al. A survey of label-efficient deep learning for 3D point clouds[J]. IEEE Transactions    </a:t>
            </a:r>
            <a:endParaRPr lang="en-US"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     on Pattern Analysis and Machine Intelligence, 2024.</a:t>
            </a:r>
            <a:endParaRPr lang="en-US" sz="1600" dirty="0">
              <a:solidFill>
                <a:schemeClr val="tx1"/>
              </a:solidFill>
              <a:latin typeface="微软雅黑" panose="020B0503020204020204" charset="-122"/>
              <a:ea typeface="微软雅黑" panose="020B0503020204020204" charset="-122"/>
            </a:endParaRPr>
          </a:p>
          <a:p>
            <a:pPr indent="457200"/>
            <a:endParaRPr lang="en-US"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侧重方向</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点云</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点+体素：</a:t>
            </a:r>
            <a:endParaRPr lang="zh-CN" altLang="en-US" b="1" dirty="0">
              <a:latin typeface="微软雅黑" panose="020B0503020204020204" charset="-122"/>
              <a:ea typeface="微软雅黑" panose="020B0503020204020204" charset="-122"/>
            </a:endParaRPr>
          </a:p>
        </p:txBody>
      </p:sp>
      <p:sp>
        <p:nvSpPr>
          <p:cNvPr id="2" name="文本框 1"/>
          <p:cNvSpPr txBox="1"/>
          <p:nvPr>
            <p:custDataLst>
              <p:tags r:id="rId3"/>
            </p:custDataLst>
          </p:nvPr>
        </p:nvSpPr>
        <p:spPr>
          <a:xfrm>
            <a:off x="455295" y="4171610"/>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2d based method  (transformer) 2d</a:t>
            </a:r>
            <a:r>
              <a:rPr lang="zh-CN" altLang="en-US" b="1" dirty="0">
                <a:latin typeface="微软雅黑" panose="020B0503020204020204" charset="-122"/>
                <a:ea typeface="微软雅黑" panose="020B0503020204020204" charset="-122"/>
              </a:rPr>
              <a:t>方法的迁移：</a:t>
            </a:r>
            <a:endParaRPr lang="zh-CN" altLang="en-US" b="1" dirty="0">
              <a:latin typeface="微软雅黑" panose="020B0503020204020204" charset="-122"/>
              <a:ea typeface="微软雅黑" panose="020B0503020204020204" charset="-122"/>
            </a:endParaRPr>
          </a:p>
        </p:txBody>
      </p:sp>
      <p:sp>
        <p:nvSpPr>
          <p:cNvPr id="4" name="文本框 3"/>
          <p:cNvSpPr txBox="1"/>
          <p:nvPr/>
        </p:nvSpPr>
        <p:spPr>
          <a:xfrm>
            <a:off x="232982" y="4563999"/>
            <a:ext cx="11042880" cy="2455805"/>
          </a:xfrm>
          <a:prstGeom prst="rect">
            <a:avLst/>
          </a:prstGeom>
          <a:noFill/>
        </p:spPr>
        <p:txBody>
          <a:bodyPr wrap="square" rtlCol="0" anchor="t">
            <a:noAutofit/>
          </a:bodyPr>
          <a:p>
            <a:pPr marL="0" indent="45720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Misra I, Girdhar R, Joulin A. An end-to-end transformer model for 3d object detection[C]//Proceedings of the IEEE/CVF international conference on computer vision. 2021</a:t>
            </a: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r>
              <a:rPr lang="zh-CN" altLang="en-US" sz="1600" dirty="0">
                <a:solidFill>
                  <a:schemeClr val="tx1"/>
                </a:solidFill>
                <a:latin typeface="微软雅黑" panose="020B0503020204020204" charset="-122"/>
                <a:ea typeface="微软雅黑" panose="020B0503020204020204" charset="-122"/>
              </a:rPr>
              <a:t>	做一些从</a:t>
            </a:r>
            <a:r>
              <a:rPr lang="en-US" altLang="zh-CN" sz="1600" dirty="0">
                <a:solidFill>
                  <a:schemeClr val="tx1"/>
                </a:solidFill>
                <a:latin typeface="微软雅黑" panose="020B0503020204020204" charset="-122"/>
                <a:ea typeface="微软雅黑" panose="020B0503020204020204" charset="-122"/>
              </a:rPr>
              <a:t>2d detection</a:t>
            </a:r>
            <a:r>
              <a:rPr lang="zh-CN" altLang="en-US" sz="1600" dirty="0">
                <a:solidFill>
                  <a:schemeClr val="tx1"/>
                </a:solidFill>
                <a:latin typeface="微软雅黑" panose="020B0503020204020204" charset="-122"/>
                <a:ea typeface="微软雅黑" panose="020B0503020204020204" charset="-122"/>
              </a:rPr>
              <a:t>迁移来的想法做</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，比如</a:t>
            </a:r>
            <a:r>
              <a:rPr lang="en-US" altLang="zh-CN" sz="1600" dirty="0">
                <a:solidFill>
                  <a:schemeClr val="tx1"/>
                </a:solidFill>
                <a:latin typeface="微软雅黑" panose="020B0503020204020204" charset="-122"/>
                <a:ea typeface="微软雅黑" panose="020B0503020204020204" charset="-122"/>
              </a:rPr>
              <a:t>Transformer detr</a:t>
            </a:r>
            <a:r>
              <a:rPr lang="zh-CN" altLang="en-US" sz="1600" dirty="0">
                <a:solidFill>
                  <a:schemeClr val="tx1"/>
                </a:solidFill>
                <a:latin typeface="微软雅黑" panose="020B0503020204020204" charset="-122"/>
                <a:ea typeface="微软雅黑" panose="020B0503020204020204" charset="-122"/>
              </a:rPr>
              <a:t>之类的，老师之前也推荐过一篇</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改	的</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，我想的就是能不能在基于</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的变体或者</a:t>
            </a:r>
            <a:r>
              <a:rPr lang="en-US" altLang="zh-CN" sz="1600" dirty="0">
                <a:solidFill>
                  <a:schemeClr val="tx1"/>
                </a:solidFill>
                <a:latin typeface="微软雅黑" panose="020B0503020204020204" charset="-122"/>
                <a:ea typeface="微软雅黑" panose="020B0503020204020204" charset="-122"/>
              </a:rPr>
              <a:t>yolo</a:t>
            </a:r>
            <a:r>
              <a:rPr lang="zh-CN" altLang="en-US" sz="1600" dirty="0">
                <a:solidFill>
                  <a:schemeClr val="tx1"/>
                </a:solidFill>
                <a:latin typeface="微软雅黑" panose="020B0503020204020204" charset="-122"/>
                <a:ea typeface="微软雅黑" panose="020B0503020204020204" charset="-122"/>
              </a:rPr>
              <a:t>迁移到</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方面上做文章。比如老师之前推荐的那一篇文章下文的</a:t>
            </a:r>
            <a:r>
              <a:rPr lang="en-US" altLang="zh-CN" sz="1600" dirty="0">
                <a:solidFill>
                  <a:schemeClr val="tx1"/>
                </a:solidFill>
                <a:latin typeface="微软雅黑" panose="020B0503020204020204" charset="-122"/>
                <a:ea typeface="微软雅黑" panose="020B0503020204020204" charset="-122"/>
              </a:rPr>
              <a:t>complex</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yolo</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r>
              <a:rPr lang="zh-CN" altLang="en-US" sz="1600" dirty="0">
                <a:solidFill>
                  <a:schemeClr val="tx1"/>
                </a:solidFill>
                <a:latin typeface="微软雅黑" panose="020B0503020204020204" charset="-122"/>
                <a:ea typeface="微软雅黑" panose="020B0503020204020204" charset="-122"/>
              </a:rPr>
              <a:t>imon M, Amende K, Kraus A, et al. Complexer-yolo: Real-time 3d object detection and tracking on semantic point clouds[C]//Proceedings of the IEEE/CVF</a:t>
            </a:r>
            <a:endParaRPr lang="zh-CN" altLang="en-US" sz="1600" dirty="0">
              <a:solidFill>
                <a:schemeClr val="tx1"/>
              </a:solidFill>
              <a:latin typeface="微软雅黑" panose="020B0503020204020204" charset="-122"/>
              <a:ea typeface="微软雅黑" panose="020B0503020204020204" charset="-122"/>
            </a:endParaRPr>
          </a:p>
        </p:txBody>
      </p:sp>
      <p:sp>
        <p:nvSpPr>
          <p:cNvPr id="6" name="文本框 5"/>
          <p:cNvSpPr txBox="1"/>
          <p:nvPr/>
        </p:nvSpPr>
        <p:spPr>
          <a:xfrm>
            <a:off x="232980" y="1478841"/>
            <a:ext cx="6796416" cy="829945"/>
          </a:xfrm>
          <a:prstGeom prst="rect">
            <a:avLst/>
          </a:prstGeom>
          <a:noFill/>
        </p:spPr>
        <p:txBody>
          <a:bodyPr wrap="square" rtlCol="0" anchor="t">
            <a:noAutofit/>
          </a:bodyPr>
          <a:p>
            <a:r>
              <a:rPr lang="en-US" sz="1600" dirty="0">
                <a:solidFill>
                  <a:schemeClr val="tx1"/>
                </a:solidFill>
                <a:latin typeface="微软雅黑" panose="020B0503020204020204" charset="-122"/>
                <a:ea typeface="微软雅黑" panose="020B0503020204020204" charset="-122"/>
              </a:rPr>
              <a:t>        Yuan J, Zhang B, Yan X, et al. Ad-pt: Autonomous driving pre-training with large-scale point cloud dataset[J]. Advances in Neural Information Processing Systems, 2024</a:t>
            </a:r>
            <a:endParaRPr lang="en-US" sz="1600" dirty="0">
              <a:solidFill>
                <a:schemeClr val="tx1"/>
              </a:solidFill>
              <a:latin typeface="微软雅黑" panose="020B0503020204020204" charset="-122"/>
              <a:ea typeface="微软雅黑" panose="020B0503020204020204" charset="-122"/>
            </a:endParaRPr>
          </a:p>
          <a:p>
            <a:endParaRPr lang="en-US" sz="1600" dirty="0">
              <a:solidFill>
                <a:schemeClr val="tx1"/>
              </a:solidFill>
              <a:latin typeface="微软雅黑" panose="020B0503020204020204" charset="-122"/>
              <a:ea typeface="微软雅黑" panose="020B0503020204020204" charset="-122"/>
            </a:endParaRPr>
          </a:p>
          <a:p>
            <a:r>
              <a:rPr lang="en-US"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之前做过一次基于点云的数据分析小算法，然后看到了一篇点云的预训练论文，感觉点云方向的数据分析也是一个不错的方向，然后一些基于点+体素的</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能够利用到一些</a:t>
            </a:r>
            <a:r>
              <a:rPr lang="en-US" altLang="zh-CN" sz="1600" dirty="0">
                <a:solidFill>
                  <a:schemeClr val="tx1"/>
                </a:solidFill>
                <a:latin typeface="微软雅黑" panose="020B0503020204020204" charset="-122"/>
                <a:ea typeface="微软雅黑" panose="020B0503020204020204" charset="-122"/>
              </a:rPr>
              <a:t>box proposal</a:t>
            </a:r>
            <a:r>
              <a:rPr lang="zh-CN" altLang="en-US" sz="1600" dirty="0">
                <a:solidFill>
                  <a:schemeClr val="tx1"/>
                </a:solidFill>
                <a:latin typeface="微软雅黑" panose="020B0503020204020204" charset="-122"/>
                <a:ea typeface="微软雅黑" panose="020B0503020204020204" charset="-122"/>
              </a:rPr>
              <a:t>的方法，我想就是能不能够在这个</a:t>
            </a:r>
            <a:r>
              <a:rPr lang="en-US" altLang="zh-CN" sz="1600" dirty="0">
                <a:solidFill>
                  <a:schemeClr val="tx1"/>
                </a:solidFill>
                <a:latin typeface="微软雅黑" panose="020B0503020204020204" charset="-122"/>
                <a:ea typeface="微软雅黑" panose="020B0503020204020204" charset="-122"/>
              </a:rPr>
              <a:t>proposal</a:t>
            </a:r>
            <a:r>
              <a:rPr lang="zh-CN" altLang="en-US" sz="1600" dirty="0">
                <a:solidFill>
                  <a:schemeClr val="tx1"/>
                </a:solidFill>
                <a:latin typeface="微软雅黑" panose="020B0503020204020204" charset="-122"/>
                <a:ea typeface="微软雅黑" panose="020B0503020204020204" charset="-122"/>
              </a:rPr>
              <a:t>上做工作，在这两种元素的结合方式上做文章</a:t>
            </a:r>
            <a:endParaRPr lang="en-US" sz="1600" dirty="0">
              <a:solidFill>
                <a:schemeClr val="tx1"/>
              </a:solidFill>
              <a:latin typeface="微软雅黑" panose="020B0503020204020204" charset="-122"/>
              <a:ea typeface="微软雅黑" panose="020B0503020204020204" charset="-122"/>
            </a:endParaRPr>
          </a:p>
          <a:p>
            <a:endParaRPr lang="en-US" sz="1600" dirty="0">
              <a:solidFill>
                <a:schemeClr val="tx1"/>
              </a:solidFill>
              <a:latin typeface="微软雅黑" panose="020B0503020204020204" charset="-122"/>
              <a:ea typeface="微软雅黑" panose="020B0503020204020204" charset="-122"/>
            </a:endParaRPr>
          </a:p>
        </p:txBody>
      </p:sp>
      <p:pic>
        <p:nvPicPr>
          <p:cNvPr id="8" name="图片 7" descr="upload_post_object_v2_3539425855"/>
          <p:cNvPicPr>
            <a:picLocks noChangeAspect="1"/>
          </p:cNvPicPr>
          <p:nvPr/>
        </p:nvPicPr>
        <p:blipFill>
          <a:blip r:embed="rId4"/>
          <a:stretch>
            <a:fillRect/>
          </a:stretch>
        </p:blipFill>
        <p:spPr>
          <a:xfrm>
            <a:off x="7149883" y="1150800"/>
            <a:ext cx="4279769" cy="26180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有了解但是没太多想法的方向</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监督问题：</a:t>
            </a:r>
            <a:endParaRPr lang="zh-CN" altLang="en-US" b="1" dirty="0">
              <a:latin typeface="微软雅黑" panose="020B0503020204020204" charset="-122"/>
              <a:ea typeface="微软雅黑" panose="020B0503020204020204" charset="-122"/>
            </a:endParaRPr>
          </a:p>
        </p:txBody>
      </p:sp>
      <p:sp>
        <p:nvSpPr>
          <p:cNvPr id="8" name="文本框 7"/>
          <p:cNvSpPr txBox="1"/>
          <p:nvPr/>
        </p:nvSpPr>
        <p:spPr>
          <a:xfrm>
            <a:off x="867410" y="1478598"/>
            <a:ext cx="5779600" cy="582930"/>
          </a:xfrm>
          <a:prstGeom prst="rect">
            <a:avLst/>
          </a:prstGeom>
        </p:spPr>
        <p:txBody>
          <a:bodyPr wrap="square">
            <a:noAutofit/>
          </a:bodyPr>
          <a:p>
            <a:pPr marL="0" indent="0"/>
            <a:r>
              <a:rPr lang="zh-CN" altLang="en-US" sz="1600" dirty="0">
                <a:solidFill>
                  <a:srgbClr val="4D4D4D"/>
                </a:solidFill>
                <a:latin typeface="-apple-system"/>
                <a:ea typeface="-apple-system"/>
              </a:rPr>
              <a:t>之前了解到的方向大多数默认全监督，有些半监督，弱监督，自监督的模型也很重要</a:t>
            </a:r>
            <a:endParaRPr lang="zh-CN" altLang="en-US" sz="1600" dirty="0">
              <a:solidFill>
                <a:srgbClr val="4D4D4D"/>
              </a:solidFill>
              <a:latin typeface="-apple-system"/>
              <a:ea typeface="-apple-system"/>
            </a:endParaRPr>
          </a:p>
          <a:p>
            <a:pPr marL="0" indent="0"/>
            <a:endParaRPr lang="zh-CN" altLang="en-US" sz="1600" b="0" i="0">
              <a:solidFill>
                <a:srgbClr val="4D4D4D"/>
              </a:solidFill>
              <a:latin typeface="-apple-system"/>
              <a:ea typeface="-apple-system"/>
            </a:endParaRPr>
          </a:p>
          <a:p>
            <a:pPr marL="0" indent="0"/>
            <a:r>
              <a:rPr lang="zh-CN" altLang="en-US" sz="1600" b="0" i="0" dirty="0">
                <a:solidFill>
                  <a:srgbClr val="4D4D4D"/>
                </a:solidFill>
                <a:latin typeface="-apple-system" charset="0"/>
                <a:ea typeface="-apple-system" charset="0"/>
              </a:rPr>
              <a:t>我想的是能不能做一些这类方向的内容，不过我对半监督和弱监督自监督的理念不是很熟悉</a:t>
            </a:r>
            <a:endParaRPr lang="zh-CN" altLang="en-US" sz="1600" b="0" i="0">
              <a:solidFill>
                <a:srgbClr val="4D4D4D"/>
              </a:solidFill>
              <a:latin typeface="-apple-system"/>
              <a:ea typeface="-apple-system"/>
            </a:endParaRPr>
          </a:p>
        </p:txBody>
      </p:sp>
      <p:sp>
        <p:nvSpPr>
          <p:cNvPr id="9" name="文本框 8"/>
          <p:cNvSpPr txBox="1"/>
          <p:nvPr>
            <p:custDataLst>
              <p:tags r:id="rId3"/>
            </p:custDataLst>
          </p:nvPr>
        </p:nvSpPr>
        <p:spPr>
          <a:xfrm>
            <a:off x="455295" y="317563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域适应的问题：</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867346" y="3682365"/>
            <a:ext cx="10886504" cy="582930"/>
          </a:xfrm>
          <a:prstGeom prst="rect">
            <a:avLst/>
          </a:prstGeom>
        </p:spPr>
        <p:txBody>
          <a:bodyPr wrap="square">
            <a:noAutofit/>
          </a:bodyPr>
          <a:p>
            <a:pPr marL="0" indent="0"/>
            <a:r>
              <a:rPr lang="zh-CN" altLang="en-US" sz="1600" b="0" i="0" dirty="0">
                <a:solidFill>
                  <a:srgbClr val="4D4D4D"/>
                </a:solidFill>
                <a:latin typeface="-apple-system"/>
                <a:ea typeface="-apple-system"/>
              </a:rPr>
              <a:t>在不同的环境下，</a:t>
            </a:r>
            <a:r>
              <a:rPr lang="en-US" altLang="zh-CN" sz="1600" b="0" i="0" dirty="0">
                <a:solidFill>
                  <a:srgbClr val="4D4D4D"/>
                </a:solidFill>
                <a:latin typeface="-apple-system"/>
                <a:ea typeface="-apple-system"/>
              </a:rPr>
              <a:t>3d detection</a:t>
            </a:r>
            <a:r>
              <a:rPr lang="zh-CN" altLang="en-US" sz="1600" b="0" i="0" dirty="0">
                <a:solidFill>
                  <a:srgbClr val="4D4D4D"/>
                </a:solidFill>
                <a:latin typeface="-apple-system"/>
                <a:ea typeface="-apple-system"/>
              </a:rPr>
              <a:t>在一个领域内训练出来的模型在另一个领域表现不好。就比如之前老师推荐的论文里面说的那个室内室外点云的信息密度不同问题，室内太过密集导致浪费，室外太过稀疏导致缺失。</a:t>
            </a:r>
            <a:endParaRPr lang="zh-CN" altLang="en-US" sz="1600" b="0" i="0" dirty="0">
              <a:solidFill>
                <a:srgbClr val="4D4D4D"/>
              </a:solidFill>
              <a:latin typeface="-apple-system"/>
              <a:ea typeface="-apple-system"/>
            </a:endParaRPr>
          </a:p>
          <a:p>
            <a:pPr marL="0" indent="0"/>
            <a:endParaRPr lang="zh-CN" altLang="en-US" sz="1600" b="0" i="0">
              <a:solidFill>
                <a:srgbClr val="4D4D4D"/>
              </a:solidFill>
              <a:latin typeface="-apple-system"/>
              <a:ea typeface="-apple-system"/>
            </a:endParaRPr>
          </a:p>
          <a:p>
            <a:pPr marL="0" indent="0"/>
            <a:r>
              <a:rPr lang="zh-CN" altLang="en-US" sz="1600" dirty="0">
                <a:solidFill>
                  <a:srgbClr val="4D4D4D"/>
                </a:solidFill>
                <a:latin typeface="-apple-system" charset="0"/>
                <a:ea typeface="-apple-system" charset="0"/>
              </a:rPr>
              <a:t>我想能不能多参考一些方法在这些不同区域内模型的适应问题做文章。比如说点云-体素结合时出现的室内室外问题等</a:t>
            </a:r>
            <a:endParaRPr lang="zh-CN" altLang="en-US" sz="1600" b="0" i="0">
              <a:solidFill>
                <a:srgbClr val="4D4D4D"/>
              </a:solidFill>
              <a:latin typeface="-apple-system"/>
              <a:ea typeface="-apple-system"/>
            </a:endParaRPr>
          </a:p>
        </p:txBody>
      </p:sp>
      <p:pic>
        <p:nvPicPr>
          <p:cNvPr id="11" name="图片 10" descr="upload_post_object_v2_4284610822"/>
          <p:cNvPicPr>
            <a:picLocks noChangeAspect="1"/>
          </p:cNvPicPr>
          <p:nvPr/>
        </p:nvPicPr>
        <p:blipFill>
          <a:blip r:embed="rId4"/>
          <a:stretch>
            <a:fillRect/>
          </a:stretch>
        </p:blipFill>
        <p:spPr>
          <a:xfrm>
            <a:off x="6858000" y="854035"/>
            <a:ext cx="5219700" cy="2136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有了解但是没什么概念的方向</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了解、学习到的一些3d detection的方向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多模态融合：</a:t>
            </a:r>
            <a:endParaRPr lang="zh-CN" altLang="en-US" b="1" dirty="0">
              <a:latin typeface="微软雅黑" panose="020B0503020204020204" charset="-122"/>
              <a:ea typeface="微软雅黑" panose="020B0503020204020204" charset="-122"/>
            </a:endParaRPr>
          </a:p>
        </p:txBody>
      </p:sp>
      <p:sp>
        <p:nvSpPr>
          <p:cNvPr id="2" name="文本框 1"/>
          <p:cNvSpPr txBox="1"/>
          <p:nvPr>
            <p:custDataLst>
              <p:tags r:id="rId3"/>
            </p:custDataLst>
          </p:nvPr>
        </p:nvSpPr>
        <p:spPr>
          <a:xfrm>
            <a:off x="455295" y="3999929"/>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时序信息的检测：</a:t>
            </a:r>
            <a:endParaRPr lang="zh-CN" altLang="en-US" b="1" dirty="0">
              <a:latin typeface="微软雅黑" panose="020B0503020204020204" charset="-122"/>
              <a:ea typeface="微软雅黑" panose="020B0503020204020204" charset="-122"/>
            </a:endParaRPr>
          </a:p>
        </p:txBody>
      </p:sp>
      <p:pic>
        <p:nvPicPr>
          <p:cNvPr id="6" name="图片 5"/>
          <p:cNvPicPr/>
          <p:nvPr/>
        </p:nvPicPr>
        <p:blipFill>
          <a:blip r:embed="rId4"/>
          <a:stretch>
            <a:fillRect/>
          </a:stretch>
        </p:blipFill>
        <p:spPr>
          <a:xfrm>
            <a:off x="867410" y="4843780"/>
            <a:ext cx="9806940" cy="1895475"/>
          </a:xfrm>
          <a:prstGeom prst="rect">
            <a:avLst/>
          </a:prstGeom>
        </p:spPr>
      </p:pic>
      <p:sp>
        <p:nvSpPr>
          <p:cNvPr id="4" name="文本框 3"/>
          <p:cNvSpPr txBox="1"/>
          <p:nvPr/>
        </p:nvSpPr>
        <p:spPr>
          <a:xfrm>
            <a:off x="323215" y="4506595"/>
            <a:ext cx="10351770" cy="583565"/>
          </a:xfrm>
          <a:prstGeom prst="rect">
            <a:avLst/>
          </a:prstGeom>
        </p:spPr>
        <p:txBody>
          <a:bodyPr wrap="square">
            <a:spAutoFit/>
          </a:bodyPr>
          <a:p>
            <a:pPr marL="0" indent="457200" algn="l">
              <a:buClrTx/>
              <a:buSzTx/>
              <a:buNone/>
            </a:pPr>
            <a:r>
              <a:rPr lang="en-US" sz="1600" b="0" i="0" dirty="0">
                <a:latin typeface="微软雅黑" panose="020B0503020204020204" charset="-122"/>
                <a:ea typeface="微软雅黑" panose="020B0503020204020204" charset="-122"/>
              </a:rPr>
              <a:t>激光雷达序列检测，流输入检测，从视频中检测</a:t>
            </a:r>
            <a:r>
              <a:rPr lang="zh-CN" altLang="en-US" sz="1600" b="0" i="0" dirty="0">
                <a:latin typeface="微软雅黑" panose="020B0503020204020204" charset="-122"/>
                <a:ea typeface="微软雅黑" panose="020B0503020204020204" charset="-122"/>
              </a:rPr>
              <a:t>。了解了光流处理中的光流评价问题，端到端的光流检测的小空缺，在想能不能实现一些端到端的光流测评模型</a:t>
            </a:r>
            <a:endParaRPr lang="zh-CN" altLang="en-US" sz="1600" b="0" i="0" dirty="0">
              <a:latin typeface="微软雅黑" panose="020B0503020204020204" charset="-122"/>
              <a:ea typeface="微软雅黑" panose="020B0503020204020204" charset="-122"/>
            </a:endParaRPr>
          </a:p>
        </p:txBody>
      </p:sp>
      <p:sp>
        <p:nvSpPr>
          <p:cNvPr id="8" name="文本框 7"/>
          <p:cNvSpPr txBox="1"/>
          <p:nvPr/>
        </p:nvSpPr>
        <p:spPr>
          <a:xfrm>
            <a:off x="867410" y="1478598"/>
            <a:ext cx="6827350" cy="582930"/>
          </a:xfrm>
          <a:prstGeom prst="rect">
            <a:avLst/>
          </a:prstGeom>
        </p:spPr>
        <p:txBody>
          <a:bodyPr wrap="square">
            <a:noAutofit/>
          </a:bodyPr>
          <a:p>
            <a:pPr marL="0" indent="0"/>
            <a:r>
              <a:rPr lang="en-US" sz="1600" b="0" i="0" dirty="0">
                <a:latin typeface="微软雅黑" panose="020B0503020204020204" charset="-122"/>
                <a:ea typeface="微软雅黑" panose="020B0503020204020204" charset="-122"/>
              </a:rPr>
              <a:t>LiDAR-相机、雷达、地图融合等方法</a:t>
            </a:r>
            <a:r>
              <a:rPr lang="zh-CN" altLang="en-US" sz="1600" b="0" i="0" dirty="0">
                <a:latin typeface="微软雅黑" panose="020B0503020204020204" charset="-122"/>
                <a:ea typeface="微软雅黑" panose="020B0503020204020204" charset="-122"/>
              </a:rPr>
              <a:t>。多视图多视点融合。</a:t>
            </a:r>
            <a:endParaRPr lang="zh-CN" altLang="en-US" sz="1600" b="0" i="0">
              <a:solidFill>
                <a:srgbClr val="4D4D4D"/>
              </a:solidFill>
              <a:latin typeface="-apple-system"/>
              <a:ea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参考的论文，一些</a:t>
            </a:r>
            <a:r>
              <a:rPr lang="en-US" altLang="zh-CN" sz="3600" dirty="0">
                <a:solidFill>
                  <a:srgbClr val="383987"/>
                </a:solidFill>
                <a:latin typeface="微软雅黑" panose="020B0503020204020204" charset="-122"/>
                <a:ea typeface="微软雅黑" panose="020B0503020204020204" charset="-122"/>
                <a:sym typeface="+mn-ea"/>
              </a:rPr>
              <a:t>idea</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9982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solidFill>
                  <a:schemeClr val="tx1"/>
                </a:solidFill>
                <a:latin typeface="微软雅黑" panose="020B0503020204020204" charset="-122"/>
                <a:ea typeface="微软雅黑" panose="020B0503020204020204" charset="-122"/>
              </a:rPr>
              <a:t>idea</a:t>
            </a:r>
            <a:endParaRPr lang="zh-CN" altLang="en-US" sz="2000" b="1" dirty="0">
              <a:solidFill>
                <a:schemeClr val="tx1"/>
              </a:solidFill>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参考的论文，一些idea</a:t>
            </a:r>
            <a:endParaRPr lang="en-US" altLang="zh-CN" dirty="0">
              <a:effectLst/>
              <a:latin typeface="微软雅黑" panose="020B0503020204020204" charset="-122"/>
              <a:ea typeface="微软雅黑" panose="020B0503020204020204" charset="-122"/>
              <a:sym typeface="+mn-ea"/>
            </a:endParaRPr>
          </a:p>
        </p:txBody>
      </p:sp>
      <p:pic>
        <p:nvPicPr>
          <p:cNvPr id="2" name="图片 1" descr="upload_post_object_v2_1955608540"/>
          <p:cNvPicPr>
            <a:picLocks noChangeAspect="1"/>
          </p:cNvPicPr>
          <p:nvPr/>
        </p:nvPicPr>
        <p:blipFill>
          <a:blip r:embed="rId2"/>
          <a:stretch>
            <a:fillRect/>
          </a:stretch>
        </p:blipFill>
        <p:spPr>
          <a:xfrm>
            <a:off x="106480" y="1079590"/>
            <a:ext cx="5554441" cy="1770261"/>
          </a:xfrm>
          <a:prstGeom prst="rect">
            <a:avLst/>
          </a:prstGeom>
        </p:spPr>
      </p:pic>
      <p:sp>
        <p:nvSpPr>
          <p:cNvPr id="4" name="文本框 3"/>
          <p:cNvSpPr txBox="1"/>
          <p:nvPr userDrawn="1"/>
        </p:nvSpPr>
        <p:spPr>
          <a:xfrm>
            <a:off x="532625" y="3394137"/>
            <a:ext cx="5389611" cy="1950295"/>
          </a:xfrm>
          <a:prstGeom prst="rect">
            <a:avLst/>
          </a:prstGeom>
          <a:noFill/>
        </p:spPr>
        <p:txBody>
          <a:bodyPr wrap="none" rtlCol="0" anchor="t">
            <a:noAutofit/>
          </a:bodyPr>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1. 引入了可学习的查询点和非可学习的查询点组合，用</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于室内室外检测（可学习-&gt;稀疏-&gt;室外；非可学习-&gt;全</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局信息-&gt;室内）。</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2. 解耦的3D IOU，针对3D边界框，提出了一种解耦的IO</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U计算方法，将3D空间的x、y和z轴分开计算，避免了传</a:t>
            </a:r>
            <a:endParaRPr lang="en-US" sz="1600" dirty="0">
              <a:solidFill>
                <a:schemeClr val="tx1"/>
              </a:solidFill>
              <a:latin typeface="微软雅黑" panose="020B0503020204020204" charset="-122"/>
              <a:ea typeface="微软雅黑" panose="020B0503020204020204" charset="-122"/>
            </a:endParaRPr>
          </a:p>
          <a:p>
            <a:pPr marL="0" indent="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统3D IOU在训练过程中的耦合效应，提高了定位精度。</a:t>
            </a:r>
            <a:endParaRPr lang="en-US" sz="1600" dirty="0">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3"/>
            </p:custDataLst>
          </p:nvPr>
        </p:nvSpPr>
        <p:spPr>
          <a:xfrm>
            <a:off x="429387" y="2849880"/>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solidFill>
                  <a:schemeClr val="tx1"/>
                </a:solidFill>
                <a:latin typeface="微软雅黑" panose="020B0503020204020204" charset="-122"/>
                <a:ea typeface="微软雅黑" panose="020B0503020204020204" charset="-122"/>
              </a:rPr>
              <a:t>原文idea</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3236</Words>
  <Application>WPS 演示</Application>
  <PresentationFormat>宽屏</PresentationFormat>
  <Paragraphs>193</Paragraphs>
  <Slides>14</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31" baseType="lpstr">
      <vt:lpstr>Arial</vt:lpstr>
      <vt:lpstr>宋体</vt:lpstr>
      <vt:lpstr>Wingdings</vt:lpstr>
      <vt:lpstr>微软雅黑</vt:lpstr>
      <vt:lpstr>Agency FB</vt:lpstr>
      <vt:lpstr>Wingdings</vt:lpstr>
      <vt:lpstr>-apple-system</vt:lpstr>
      <vt:lpstr>Segoe Print</vt:lpstr>
      <vt:lpstr>-apple-system</vt:lpstr>
      <vt:lpstr>Cambria Math</vt:lpstr>
      <vt:lpstr>MS Mincho</vt:lpstr>
      <vt:lpstr>Arial Unicode MS</vt:lpstr>
      <vt:lpstr>等线 Light</vt:lpstr>
      <vt:lpstr>等线</vt:lpstr>
      <vt:lpstr>Calibri</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15</cp:revision>
  <dcterms:created xsi:type="dcterms:W3CDTF">2024-10-22T08:27:22Z</dcterms:created>
  <dcterms:modified xsi:type="dcterms:W3CDTF">2024-10-22T12:13:50Z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2052-12.1.0.18608</vt:lpwstr>
  </property>
</Properties>
</file>