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4.svg" ContentType="image/svg+xml"/>
  <Override PartName="/ppt/media/image6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7" r:id="rId3"/>
    <p:sldId id="1047" r:id="rId4"/>
    <p:sldId id="1493" r:id="rId5"/>
    <p:sldId id="1582" r:id="rId6"/>
    <p:sldId id="1577" r:id="rId8"/>
    <p:sldId id="1554" r:id="rId9"/>
    <p:sldId id="1578" r:id="rId10"/>
    <p:sldId id="1579" r:id="rId11"/>
    <p:sldId id="1580" r:id="rId12"/>
    <p:sldId id="1581" r:id="rId13"/>
    <p:sldId id="1356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hang Yang" initials="ZY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8FDD"/>
    <a:srgbClr val="CFD8E2"/>
    <a:srgbClr val="B268FF"/>
    <a:srgbClr val="D0E0E3"/>
    <a:srgbClr val="F4E0D4"/>
    <a:srgbClr val="EAF2EA"/>
    <a:srgbClr val="F3F3F6"/>
    <a:srgbClr val="FF5353"/>
    <a:srgbClr val="87A6AD"/>
    <a:srgbClr val="8EB8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5078" autoAdjust="0"/>
  </p:normalViewPr>
  <p:slideViewPr>
    <p:cSldViewPr snapToGrid="0">
      <p:cViewPr varScale="1">
        <p:scale>
          <a:sx n="89" d="100"/>
          <a:sy n="89" d="100"/>
        </p:scale>
        <p:origin x="33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16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D246ED-B8E7-4A2E-94FC-BB8B5D42EE9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1DA921-5814-416C-A214-0F50BD0812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34DE-5926-46A3-BCF2-2F4AA86BDD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F6506-3E36-4DC4-A087-9788A647FA05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image" Target="../media/image8.png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png"/><Relationship Id="rId7" Type="http://schemas.openxmlformats.org/officeDocument/2006/relationships/image" Target="../media/image7.sv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6" Type="http://schemas.openxmlformats.org/officeDocument/2006/relationships/notesSlide" Target="../notesSlides/notesSlide1.xml"/><Relationship Id="rId15" Type="http://schemas.openxmlformats.org/officeDocument/2006/relationships/vmlDrawing" Target="../drawings/vmlDrawing1.vml"/><Relationship Id="rId14" Type="http://schemas.openxmlformats.org/officeDocument/2006/relationships/slideLayout" Target="../slideLayouts/slideLayout2.xml"/><Relationship Id="rId13" Type="http://schemas.openxmlformats.org/officeDocument/2006/relationships/image" Target="../media/image12.png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1.bin"/><Relationship Id="rId10" Type="http://schemas.openxmlformats.org/officeDocument/2006/relationships/image" Target="../media/image10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tags" Target="../tags/tag7.xml"/><Relationship Id="rId2" Type="http://schemas.openxmlformats.org/officeDocument/2006/relationships/image" Target="../media/image13.png"/><Relationship Id="rId1" Type="http://schemas.openxmlformats.org/officeDocument/2006/relationships/tags" Target="../tags/tag6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9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6.png"/><Relationship Id="rId3" Type="http://schemas.openxmlformats.org/officeDocument/2006/relationships/image" Target="../media/image8.png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18"/>
          <p:cNvSpPr txBox="1"/>
          <p:nvPr/>
        </p:nvSpPr>
        <p:spPr>
          <a:xfrm>
            <a:off x="4145280" y="4092257"/>
            <a:ext cx="3308361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日期：</a:t>
            </a:r>
            <a:r>
              <a:rPr lang="en-US" altLang="zh-CN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2025.2.3</a:t>
            </a:r>
            <a:endParaRPr lang="en-US" altLang="zh-CN" sz="28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86765" y="4091940"/>
            <a:ext cx="2964180" cy="521970"/>
          </a:xfrm>
          <a:prstGeom prst="rect">
            <a:avLst/>
          </a:prstGeom>
          <a:noFill/>
          <a:ln>
            <a:solidFill>
              <a:srgbClr val="383987"/>
            </a:solidFill>
          </a:ln>
        </p:spPr>
        <p:txBody>
          <a:bodyPr wrap="square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汇报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人：朱俊泽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86994" y="1565414"/>
            <a:ext cx="7261028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20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近期学习</a:t>
            </a:r>
            <a:r>
              <a:rPr kumimoji="0" lang="zh-CN" altLang="en-US" sz="720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sym typeface="+mn-ea"/>
              </a:rPr>
              <a:t>汇报</a:t>
            </a:r>
            <a:endParaRPr kumimoji="0" lang="zh-CN" altLang="en-US" sz="720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1752" y="330730"/>
            <a:ext cx="979719" cy="97971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9445" y="1046480"/>
            <a:ext cx="11066145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参考了一下其他压缩无关信息的工作，有采用舍弃的方法，因此遇到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prob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低于阈值的部分在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时直接舍弃该数据段。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最后收敛在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precision 87.67%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recall 87.99%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最高值也比不加前处理高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69875" y="539750"/>
            <a:ext cx="42176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改进前处理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滑动窗口：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21810" y="1694180"/>
            <a:ext cx="496570" cy="1079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908040" y="1694180"/>
            <a:ext cx="496570" cy="1079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pic>
        <p:nvPicPr>
          <p:cNvPr id="26" name="图片 25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325" y="1694180"/>
            <a:ext cx="1080000" cy="1080000"/>
          </a:xfrm>
          <a:prstGeom prst="rect">
            <a:avLst/>
          </a:prstGeom>
        </p:spPr>
      </p:pic>
      <p:pic>
        <p:nvPicPr>
          <p:cNvPr id="28" name="图片 27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135" y="1694180"/>
            <a:ext cx="1080000" cy="10800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238500" y="1694180"/>
            <a:ext cx="1050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Prob:0.022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08420" y="1694180"/>
            <a:ext cx="1050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Prob:0.103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325" y="2933700"/>
            <a:ext cx="105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i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3980" y="2933700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i+k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79130" y="2050415"/>
            <a:ext cx="2958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label 1 or 2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直接舍弃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0" y="1694180"/>
            <a:ext cx="1080000" cy="1080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845685" y="1694180"/>
            <a:ext cx="1050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Prob:0.103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9050" y="3929380"/>
            <a:ext cx="4686935" cy="27209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45355" y="-588645"/>
            <a:ext cx="12060555" cy="84740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68985" y="2095500"/>
            <a:ext cx="7110730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8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THANKS</a:t>
            </a:r>
            <a:endParaRPr kumimoji="0" lang="en-US" altLang="zh-CN" sz="88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34085" y="3540760"/>
            <a:ext cx="417639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谢谢观看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38890" y="866453"/>
            <a:ext cx="1064260" cy="159956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marL="0" marR="0" lvl="0" indent="0" algn="di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目</a:t>
            </a:r>
            <a:r>
              <a:rPr kumimoji="0" lang="zh-CN" altLang="en-US" sz="54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录</a:t>
            </a:r>
            <a:endParaRPr kumimoji="0" lang="zh-CN" altLang="en-US" sz="54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1598930" y="1590040"/>
            <a:ext cx="650875" cy="1665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A9BBFF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383987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CONTENTS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383987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  <a:sym typeface="+mn-ea"/>
            </a:endParaRPr>
          </a:p>
        </p:txBody>
      </p:sp>
      <p:sp>
        <p:nvSpPr>
          <p:cNvPr id="11" name="文本框 10"/>
          <p:cNvSpPr txBox="1"/>
          <p:nvPr>
            <p:custDataLst>
              <p:tags r:id="rId1"/>
            </p:custDataLst>
          </p:nvPr>
        </p:nvSpPr>
        <p:spPr>
          <a:xfrm>
            <a:off x="3355340" y="1707515"/>
            <a:ext cx="8357870" cy="648970"/>
          </a:xfrm>
          <a:prstGeom prst="rect">
            <a:avLst/>
          </a:prstGeom>
          <a:noFill/>
        </p:spPr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4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sz="24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2"/>
            </p:custDataLst>
          </p:nvPr>
        </p:nvSpPr>
        <p:spPr>
          <a:xfrm>
            <a:off x="3031490" y="1634490"/>
            <a:ext cx="7956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1200" cap="none" spc="0" normalizeH="0" baseline="0" noProof="0" dirty="0">
                <a:ln w="3175"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微软雅黑" panose="020B0503020204020204" charset="-122"/>
                <a:cs typeface="+mn-cs"/>
                <a:sym typeface="+mn-ea"/>
              </a:rPr>
              <a:t>01</a:t>
            </a:r>
            <a:endParaRPr kumimoji="0" lang="en-US" altLang="zh-CN" sz="3200" b="0" i="0" u="none" strike="noStrike" kern="1200" cap="none" spc="0" normalizeH="0" baseline="0" noProof="0" dirty="0">
              <a:ln w="3175"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微软雅黑" panose="020B0503020204020204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038225" y="1470025"/>
            <a:ext cx="2301875" cy="1861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500" b="0" i="0" u="none" strike="noStrike" kern="1200" cap="none" spc="0" normalizeH="0" baseline="0" noProof="0" dirty="0">
                <a:ln>
                  <a:solidFill>
                    <a:srgbClr val="383987"/>
                  </a:solidFill>
                </a:ln>
                <a:noFill/>
                <a:effectLst/>
                <a:uLnTx/>
                <a:uFillTx/>
                <a:latin typeface="Agency FB" panose="020B0503020202020204" pitchFamily="34" charset="0"/>
                <a:ea typeface="宋体" panose="02010600030101010101" pitchFamily="2" charset="-122"/>
                <a:cs typeface="+mn-cs"/>
              </a:rPr>
              <a:t>01</a:t>
            </a:r>
            <a:endParaRPr kumimoji="0" lang="en-US" altLang="zh-CN" sz="11500" b="0" i="0" u="none" strike="noStrike" kern="1200" cap="none" spc="0" normalizeH="0" baseline="0" noProof="0" dirty="0">
              <a:ln>
                <a:solidFill>
                  <a:srgbClr val="383987"/>
                </a:solidFill>
              </a:ln>
              <a:noFill/>
              <a:effectLst/>
              <a:uLnTx/>
              <a:uFillTx/>
              <a:latin typeface="Agency FB" panose="020B0503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147445" y="3049270"/>
            <a:ext cx="11768455" cy="7772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3600" dirty="0">
                <a:solidFill>
                  <a:srgbClr val="383987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en-US" altLang="zh-CN" sz="3600" dirty="0">
              <a:solidFill>
                <a:srgbClr val="383987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93131" y="53955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流程</a:t>
            </a:r>
            <a:endParaRPr lang="zh-CN" altLang="en-US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431165" y="3489960"/>
            <a:ext cx="8106854" cy="3168015"/>
            <a:chOff x="-19" y="5637"/>
            <a:chExt cx="12157" cy="4984"/>
          </a:xfrm>
        </p:grpSpPr>
        <p:sp>
          <p:nvSpPr>
            <p:cNvPr id="74" name="文本框 73"/>
            <p:cNvSpPr txBox="1"/>
            <p:nvPr/>
          </p:nvSpPr>
          <p:spPr>
            <a:xfrm>
              <a:off x="1858" y="5637"/>
              <a:ext cx="5646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Frames Tokens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82" name="图片 8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655" y="6777"/>
              <a:ext cx="1085" cy="1057"/>
            </a:xfrm>
            <a:prstGeom prst="rect">
              <a:avLst/>
            </a:prstGeom>
          </p:spPr>
        </p:pic>
        <p:grpSp>
          <p:nvGrpSpPr>
            <p:cNvPr id="54" name="组合 53"/>
            <p:cNvGrpSpPr/>
            <p:nvPr/>
          </p:nvGrpSpPr>
          <p:grpSpPr>
            <a:xfrm rot="0">
              <a:off x="841" y="6565"/>
              <a:ext cx="6804" cy="847"/>
              <a:chOff x="4834" y="4782"/>
              <a:chExt cx="10590" cy="1072"/>
            </a:xfrm>
          </p:grpSpPr>
          <p:sp>
            <p:nvSpPr>
              <p:cNvPr id="38" name="圆角矩形 37"/>
              <p:cNvSpPr/>
              <p:nvPr/>
            </p:nvSpPr>
            <p:spPr>
              <a:xfrm>
                <a:off x="4834" y="4782"/>
                <a:ext cx="10590" cy="1073"/>
              </a:xfrm>
              <a:prstGeom prst="roundRect">
                <a:avLst>
                  <a:gd name="adj" fmla="val 7642"/>
                </a:avLst>
              </a:prstGeom>
              <a:solidFill>
                <a:schemeClr val="accent4">
                  <a:lumMod val="20000"/>
                  <a:lumOff val="8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CLIP Vision Encoder</a:t>
                </a:r>
                <a:endPara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0" name="图片 39" descr="雪花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4938" y="4791"/>
                <a:ext cx="454" cy="454"/>
              </a:xfrm>
              <a:prstGeom prst="rect">
                <a:avLst/>
              </a:prstGeom>
            </p:spPr>
          </p:pic>
        </p:grpSp>
        <p:sp>
          <p:nvSpPr>
            <p:cNvPr id="44" name="圆角矩形 43"/>
            <p:cNvSpPr/>
            <p:nvPr/>
          </p:nvSpPr>
          <p:spPr>
            <a:xfrm>
              <a:off x="932" y="6136"/>
              <a:ext cx="926" cy="334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圆角矩形 46"/>
            <p:cNvSpPr/>
            <p:nvPr/>
          </p:nvSpPr>
          <p:spPr>
            <a:xfrm>
              <a:off x="2113" y="6136"/>
              <a:ext cx="926" cy="334"/>
            </a:xfrm>
            <a:prstGeom prst="roundRect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圆角矩形 47"/>
            <p:cNvSpPr/>
            <p:nvPr/>
          </p:nvSpPr>
          <p:spPr>
            <a:xfrm>
              <a:off x="3293" y="6136"/>
              <a:ext cx="926" cy="334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圆角矩形 50"/>
            <p:cNvSpPr/>
            <p:nvPr/>
          </p:nvSpPr>
          <p:spPr>
            <a:xfrm>
              <a:off x="4473" y="6133"/>
              <a:ext cx="926" cy="334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2" name="圆角矩形 51"/>
            <p:cNvSpPr/>
            <p:nvPr/>
          </p:nvSpPr>
          <p:spPr>
            <a:xfrm>
              <a:off x="5653" y="6136"/>
              <a:ext cx="926" cy="334"/>
            </a:xfrm>
            <a:prstGeom prst="roundRect">
              <a:avLst/>
            </a:prstGeom>
            <a:noFill/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圆角矩形 52"/>
            <p:cNvSpPr/>
            <p:nvPr/>
          </p:nvSpPr>
          <p:spPr>
            <a:xfrm>
              <a:off x="6834" y="6133"/>
              <a:ext cx="926" cy="334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圆角矩形 54"/>
            <p:cNvSpPr/>
            <p:nvPr/>
          </p:nvSpPr>
          <p:spPr>
            <a:xfrm rot="5400000">
              <a:off x="9204" y="6893"/>
              <a:ext cx="832" cy="371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圆角矩形 55"/>
            <p:cNvSpPr/>
            <p:nvPr/>
          </p:nvSpPr>
          <p:spPr>
            <a:xfrm rot="5400000">
              <a:off x="9204" y="7935"/>
              <a:ext cx="832" cy="371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7" name="圆角矩形 56"/>
            <p:cNvSpPr/>
            <p:nvPr/>
          </p:nvSpPr>
          <p:spPr>
            <a:xfrm rot="5400000">
              <a:off x="9204" y="8977"/>
              <a:ext cx="832" cy="371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10520" y="7834"/>
              <a:ext cx="1342" cy="5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Labels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0" name="圆角矩形 59"/>
            <p:cNvSpPr/>
            <p:nvPr/>
          </p:nvSpPr>
          <p:spPr>
            <a:xfrm>
              <a:off x="2286" y="7825"/>
              <a:ext cx="1496" cy="672"/>
            </a:xfrm>
            <a:prstGeom prst="round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B268FF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4" name="圆角矩形 63"/>
            <p:cNvSpPr/>
            <p:nvPr/>
          </p:nvSpPr>
          <p:spPr>
            <a:xfrm>
              <a:off x="4756" y="8907"/>
              <a:ext cx="1496" cy="672"/>
            </a:xfrm>
            <a:prstGeom prst="roundRect">
              <a:avLst/>
            </a:prstGeom>
            <a:pattFill prst="wdUpDiag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solidFill>
                <a:srgbClr val="B268FF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5" name="左大括号 64"/>
            <p:cNvSpPr/>
            <p:nvPr/>
          </p:nvSpPr>
          <p:spPr>
            <a:xfrm flipH="1">
              <a:off x="10069" y="6931"/>
              <a:ext cx="366" cy="3604"/>
            </a:xfrm>
            <a:prstGeom prst="leftBrac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10434" y="8907"/>
              <a:ext cx="1624" cy="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Learnable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Prompts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67" name="图片 66" descr="火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739" y="9430"/>
              <a:ext cx="399" cy="359"/>
            </a:xfrm>
            <a:prstGeom prst="rect">
              <a:avLst/>
            </a:prstGeom>
          </p:spPr>
        </p:pic>
        <p:pic>
          <p:nvPicPr>
            <p:cNvPr id="68" name="图片 67" descr="火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383" y="5641"/>
              <a:ext cx="399" cy="359"/>
            </a:xfrm>
            <a:prstGeom prst="rect">
              <a:avLst/>
            </a:prstGeom>
          </p:spPr>
        </p:pic>
        <p:pic>
          <p:nvPicPr>
            <p:cNvPr id="69" name="图片 68" descr="火"/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17" y="5637"/>
              <a:ext cx="399" cy="359"/>
            </a:xfrm>
            <a:prstGeom prst="rect">
              <a:avLst/>
            </a:prstGeom>
          </p:spPr>
        </p:pic>
        <p:sp>
          <p:nvSpPr>
            <p:cNvPr id="73" name="文本框 72"/>
            <p:cNvSpPr txBox="1"/>
            <p:nvPr/>
          </p:nvSpPr>
          <p:spPr>
            <a:xfrm>
              <a:off x="933" y="5673"/>
              <a:ext cx="2106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Patch Tokens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5" name="文本框 74"/>
            <p:cNvSpPr txBox="1"/>
            <p:nvPr/>
          </p:nvSpPr>
          <p:spPr>
            <a:xfrm>
              <a:off x="5738" y="5637"/>
              <a:ext cx="3320" cy="5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Summary Token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0" name="直接箭头连接符 79"/>
            <p:cNvCxnSpPr/>
            <p:nvPr/>
          </p:nvCxnSpPr>
          <p:spPr>
            <a:xfrm>
              <a:off x="3028" y="7532"/>
              <a:ext cx="6" cy="292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1" name="直接箭头连接符 80"/>
            <p:cNvCxnSpPr/>
            <p:nvPr/>
          </p:nvCxnSpPr>
          <p:spPr>
            <a:xfrm flipH="1">
              <a:off x="6252" y="9228"/>
              <a:ext cx="1633" cy="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2201" y="8742"/>
              <a:ext cx="1734" cy="1041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Cosine</a:t>
              </a:r>
              <a:endPara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Similary</a:t>
              </a:r>
              <a:endPara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84" name="直接箭头连接符 83"/>
            <p:cNvCxnSpPr/>
            <p:nvPr/>
          </p:nvCxnSpPr>
          <p:spPr>
            <a:xfrm flipH="1">
              <a:off x="3040" y="8504"/>
              <a:ext cx="2" cy="23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64" idx="1"/>
            </p:cNvCxnSpPr>
            <p:nvPr/>
          </p:nvCxnSpPr>
          <p:spPr>
            <a:xfrm flipH="1">
              <a:off x="3936" y="9243"/>
              <a:ext cx="820" cy="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 w="med" len="sm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6" name="文本框 85"/>
            <p:cNvSpPr txBox="1"/>
            <p:nvPr/>
          </p:nvSpPr>
          <p:spPr>
            <a:xfrm>
              <a:off x="4314" y="9514"/>
              <a:ext cx="2436" cy="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Text 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Representation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7" name="文本框 86"/>
            <p:cNvSpPr txBox="1"/>
            <p:nvPr/>
          </p:nvSpPr>
          <p:spPr>
            <a:xfrm>
              <a:off x="-19" y="7759"/>
              <a:ext cx="2436" cy="9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Visual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r>
                <a:rPr lang="en-US" altLang="zh-CN" sz="1600">
                  <a:latin typeface="Times New Roman" panose="02020603050405020304" pitchFamily="18" charset="0"/>
                  <a:cs typeface="Times New Roman" panose="02020603050405020304" pitchFamily="18" charset="0"/>
                </a:rPr>
                <a:t>Representation</a:t>
              </a:r>
              <a:endPara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 rot="0">
              <a:off x="8099" y="6643"/>
              <a:ext cx="1066" cy="3978"/>
              <a:chOff x="3391" y="4749"/>
              <a:chExt cx="1212" cy="5032"/>
            </a:xfrm>
          </p:grpSpPr>
          <p:sp>
            <p:nvSpPr>
              <p:cNvPr id="39" name="圆角矩形 38"/>
              <p:cNvSpPr/>
              <p:nvPr/>
            </p:nvSpPr>
            <p:spPr>
              <a:xfrm>
                <a:off x="3391" y="4749"/>
                <a:ext cx="1212" cy="503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  <a:alpha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="eaVert" rtlCol="0" anchor="ctr"/>
              <a:p>
                <a:pPr algn="ctr"/>
                <a:r>
                  <a:rPr lang="en-US" altLang="zh-CN" b="1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CLIP Text Encoder</a:t>
                </a:r>
                <a:endParaRPr lang="en-US" altLang="zh-CN" b="1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1" name="图片 40" descr="雪花"/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4149" y="4880"/>
                <a:ext cx="454" cy="454"/>
              </a:xfrm>
              <a:prstGeom prst="rect">
                <a:avLst/>
              </a:prstGeom>
            </p:spPr>
          </p:pic>
        </p:grpSp>
        <p:sp>
          <p:nvSpPr>
            <p:cNvPr id="58" name="圆角矩形 57"/>
            <p:cNvSpPr/>
            <p:nvPr/>
          </p:nvSpPr>
          <p:spPr>
            <a:xfrm rot="5400000">
              <a:off x="9204" y="10019"/>
              <a:ext cx="832" cy="371"/>
            </a:xfrm>
            <a:prstGeom prst="roundRect">
              <a:avLst/>
            </a:prstGeom>
            <a:noFill/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" name="圆角矩形 2"/>
          <p:cNvSpPr/>
          <p:nvPr/>
        </p:nvSpPr>
        <p:spPr>
          <a:xfrm>
            <a:off x="1463040" y="989330"/>
            <a:ext cx="1704975" cy="952500"/>
          </a:xfrm>
          <a:prstGeom prst="roundRect">
            <a:avLst>
              <a:gd name="adj" fmla="val 6140"/>
            </a:avLst>
          </a:prstGeom>
          <a:solidFill>
            <a:schemeClr val="bg1">
              <a:lumMod val="8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Pre-trained</a:t>
            </a:r>
            <a:endPara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MedSAM 2</a:t>
            </a:r>
            <a:endParaRPr lang="en-US" altLang="zh-CN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 rot="0">
            <a:off x="114935" y="876935"/>
            <a:ext cx="1181735" cy="1149985"/>
            <a:chOff x="669" y="1176"/>
            <a:chExt cx="2484" cy="2202"/>
          </a:xfrm>
        </p:grpSpPr>
        <p:pic>
          <p:nvPicPr>
            <p:cNvPr id="7" name="图片 6" descr="PB0390000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53" y="1176"/>
              <a:ext cx="1701" cy="1701"/>
            </a:xfrm>
            <a:prstGeom prst="rect">
              <a:avLst/>
            </a:prstGeom>
          </p:spPr>
        </p:pic>
        <p:pic>
          <p:nvPicPr>
            <p:cNvPr id="8" name="图片 7" descr="PB0390000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97" y="1368"/>
              <a:ext cx="1701" cy="1701"/>
            </a:xfrm>
            <a:prstGeom prst="rect">
              <a:avLst/>
            </a:prstGeom>
          </p:spPr>
        </p:pic>
        <p:pic>
          <p:nvPicPr>
            <p:cNvPr id="9" name="图片 8" descr="PB0390000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45" y="1576"/>
              <a:ext cx="1701" cy="1701"/>
            </a:xfrm>
            <a:prstGeom prst="rect">
              <a:avLst/>
            </a:prstGeom>
          </p:spPr>
        </p:pic>
        <p:pic>
          <p:nvPicPr>
            <p:cNvPr id="10" name="图片 9" descr="PB0390000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69" y="1678"/>
              <a:ext cx="1701" cy="1701"/>
            </a:xfrm>
            <a:prstGeom prst="rect">
              <a:avLst/>
            </a:prstGeom>
          </p:spPr>
        </p:pic>
      </p:grpSp>
      <p:sp>
        <p:nvSpPr>
          <p:cNvPr id="11" name="文本框 10"/>
          <p:cNvSpPr txBox="1"/>
          <p:nvPr/>
        </p:nvSpPr>
        <p:spPr>
          <a:xfrm>
            <a:off x="114935" y="1981200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Input Frames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endCxn id="3" idx="1"/>
          </p:cNvCxnSpPr>
          <p:nvPr/>
        </p:nvCxnSpPr>
        <p:spPr>
          <a:xfrm flipV="1">
            <a:off x="1289685" y="1465580"/>
            <a:ext cx="173355" cy="1016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>
            <a:off x="3225800" y="1465580"/>
            <a:ext cx="227965" cy="127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26" name="图片 25" descr="PB039000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3940" y="1205230"/>
            <a:ext cx="660400" cy="660400"/>
          </a:xfrm>
          <a:prstGeom prst="rect">
            <a:avLst/>
          </a:prstGeom>
        </p:spPr>
      </p:pic>
      <p:pic>
        <p:nvPicPr>
          <p:cNvPr id="27" name="图片 26" descr="PB0390000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74640" y="1205230"/>
            <a:ext cx="660400" cy="660400"/>
          </a:xfrm>
          <a:prstGeom prst="rect">
            <a:avLst/>
          </a:prstGeom>
        </p:spPr>
      </p:pic>
      <p:pic>
        <p:nvPicPr>
          <p:cNvPr id="19" name="图片 18" descr="PB039000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49160" y="1205230"/>
            <a:ext cx="660400" cy="660400"/>
          </a:xfrm>
          <a:prstGeom prst="rect">
            <a:avLst/>
          </a:prstGeom>
        </p:spPr>
      </p:pic>
      <p:cxnSp>
        <p:nvCxnSpPr>
          <p:cNvPr id="20" name="直接箭头连接符 19"/>
          <p:cNvCxnSpPr/>
          <p:nvPr/>
        </p:nvCxnSpPr>
        <p:spPr>
          <a:xfrm>
            <a:off x="8030845" y="1464310"/>
            <a:ext cx="227965" cy="127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/>
        </p:nvSpPr>
        <p:spPr>
          <a:xfrm>
            <a:off x="8405495" y="1085850"/>
            <a:ext cx="1595120" cy="894715"/>
          </a:xfrm>
          <a:prstGeom prst="roundRect">
            <a:avLst>
              <a:gd name="adj" fmla="val 6140"/>
            </a:avLst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frame 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zh-CN" sz="160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</a:t>
            </a:r>
            <a:endParaRPr lang="en-US" altLang="zh-CN" sz="16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 descr="PB0390000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0100" y="1205230"/>
            <a:ext cx="660400" cy="660400"/>
          </a:xfrm>
          <a:prstGeom prst="rect">
            <a:avLst/>
          </a:prstGeom>
        </p:spPr>
      </p:pic>
      <p:sp>
        <p:nvSpPr>
          <p:cNvPr id="32" name="文本框 31"/>
          <p:cNvSpPr txBox="1"/>
          <p:nvPr/>
        </p:nvSpPr>
        <p:spPr>
          <a:xfrm>
            <a:off x="6430010" y="1397000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3806190" y="1397000"/>
            <a:ext cx="11817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图片 34" descr="PB0390000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27115" y="1205230"/>
            <a:ext cx="660400" cy="660400"/>
          </a:xfrm>
          <a:prstGeom prst="rect">
            <a:avLst/>
          </a:prstGeom>
        </p:spPr>
      </p:pic>
      <p:sp>
        <p:nvSpPr>
          <p:cNvPr id="37" name="右中括号 36"/>
          <p:cNvSpPr/>
          <p:nvPr/>
        </p:nvSpPr>
        <p:spPr>
          <a:xfrm rot="5400000">
            <a:off x="5654040" y="1000125"/>
            <a:ext cx="76200" cy="2130425"/>
          </a:xfrm>
          <a:prstGeom prst="rightBracke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927600" y="2104390"/>
            <a:ext cx="15284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000">
                <a:latin typeface="Times New Roman" panose="02020603050405020304" pitchFamily="18" charset="0"/>
                <a:cs typeface="Times New Roman" panose="02020603050405020304" pitchFamily="18" charset="0"/>
              </a:rPr>
              <a:t>Sliding Window</a:t>
            </a:r>
            <a:endParaRPr lang="en-US" altLang="zh-CN" sz="1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3225800" y="977265"/>
            <a:ext cx="13373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Frame 1</a:t>
            </a:r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271645" y="989330"/>
            <a:ext cx="133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Frame i</a:t>
            </a:r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6921500" y="989330"/>
            <a:ext cx="13373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Frame len</a:t>
            </a:r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5794375" y="989330"/>
            <a:ext cx="1337310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rPr>
              <a:t>Frame i+k</a:t>
            </a:r>
            <a:endParaRPr lang="en-US" altLang="zh-CN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8" name="直接箭头连接符 77"/>
          <p:cNvCxnSpPr/>
          <p:nvPr/>
        </p:nvCxnSpPr>
        <p:spPr>
          <a:xfrm>
            <a:off x="9204325" y="2012950"/>
            <a:ext cx="6985" cy="310515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79" name="图片 78"/>
          <p:cNvPicPr>
            <a:picLocks noChangeAspect="1"/>
          </p:cNvPicPr>
          <p:nvPr/>
        </p:nvPicPr>
        <p:blipFill>
          <a:blip r:embed="rId10"/>
          <a:srcRect b="2381"/>
          <a:stretch>
            <a:fillRect/>
          </a:stretch>
        </p:blipFill>
        <p:spPr>
          <a:xfrm>
            <a:off x="8508365" y="2447925"/>
            <a:ext cx="1682750" cy="911225"/>
          </a:xfrm>
          <a:prstGeom prst="rect">
            <a:avLst/>
          </a:prstGeom>
        </p:spPr>
      </p:pic>
      <p:sp>
        <p:nvSpPr>
          <p:cNvPr id="88" name="文本框 87"/>
          <p:cNvSpPr txBox="1"/>
          <p:nvPr/>
        </p:nvSpPr>
        <p:spPr>
          <a:xfrm>
            <a:off x="8585835" y="3359150"/>
            <a:ext cx="1337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frame idx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7899400" y="2273935"/>
            <a:ext cx="133731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1400">
                <a:latin typeface="Times New Roman" panose="02020603050405020304" pitchFamily="18" charset="0"/>
                <a:cs typeface="Times New Roman" panose="02020603050405020304" pitchFamily="18" charset="0"/>
              </a:rPr>
              <a:t>Sim</a:t>
            </a:r>
            <a:endParaRPr lang="en-US" altLang="zh-C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1" name="直接连接符 90"/>
          <p:cNvCxnSpPr/>
          <p:nvPr/>
        </p:nvCxnSpPr>
        <p:spPr>
          <a:xfrm flipV="1">
            <a:off x="8585835" y="2997200"/>
            <a:ext cx="1593850" cy="6350"/>
          </a:xfrm>
          <a:prstGeom prst="line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92" name="对象 91"/>
          <p:cNvGraphicFramePr/>
          <p:nvPr/>
        </p:nvGraphicFramePr>
        <p:xfrm>
          <a:off x="10095230" y="2767965"/>
          <a:ext cx="514350" cy="2711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" name="" r:id="rId11" imgW="415925" imgH="232410" progId="Visio.Drawing.15">
                  <p:embed/>
                </p:oleObj>
              </mc:Choice>
              <mc:Fallback>
                <p:oleObj name="" r:id="rId11" imgW="415925" imgH="232410" progId="Visio.Drawing.15">
                  <p:embed/>
                  <p:pic>
                    <p:nvPicPr>
                      <p:cNvPr id="0" name="图片 9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0095230" y="2767965"/>
                        <a:ext cx="514350" cy="2711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/>
              <p:cNvSpPr txBox="1"/>
              <p:nvPr/>
            </p:nvSpPr>
            <p:spPr>
              <a:xfrm>
                <a:off x="10576496" y="2719641"/>
                <a:ext cx="1123315" cy="3683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𝐼𝑜𝑢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𝑖𝑑𝑥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95" name="文本框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496" y="2719641"/>
                <a:ext cx="1123315" cy="368300"/>
              </a:xfrm>
              <a:prstGeom prst="rect">
                <a:avLst/>
              </a:prstGeom>
              <a:blipFill rotWithShape="1">
                <a:blip r:embed="rId13"/>
                <a:stretch>
                  <a:fillRect l="-51" t="-155" r="-797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组合 100"/>
          <p:cNvGrpSpPr/>
          <p:nvPr/>
        </p:nvGrpSpPr>
        <p:grpSpPr>
          <a:xfrm>
            <a:off x="1517650" y="2161540"/>
            <a:ext cx="3140710" cy="994410"/>
            <a:chOff x="6437" y="3724"/>
            <a:chExt cx="4504" cy="1380"/>
          </a:xfrm>
        </p:grpSpPr>
        <p:pic>
          <p:nvPicPr>
            <p:cNvPr id="96" name="图片 95" descr="PB0390000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174" y="4064"/>
              <a:ext cx="1040" cy="1040"/>
            </a:xfrm>
            <a:prstGeom prst="rect">
              <a:avLst/>
            </a:prstGeom>
          </p:spPr>
        </p:pic>
        <p:pic>
          <p:nvPicPr>
            <p:cNvPr id="97" name="图片 96" descr="PB03900002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970" y="4064"/>
              <a:ext cx="1040" cy="1040"/>
            </a:xfrm>
            <a:prstGeom prst="rect">
              <a:avLst/>
            </a:prstGeom>
          </p:spPr>
        </p:pic>
        <p:pic>
          <p:nvPicPr>
            <p:cNvPr id="98" name="图片 97" descr="PB03900002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59" y="4064"/>
              <a:ext cx="1040" cy="1040"/>
            </a:xfrm>
            <a:prstGeom prst="rect">
              <a:avLst/>
            </a:prstGeom>
          </p:spPr>
        </p:pic>
        <p:sp>
          <p:nvSpPr>
            <p:cNvPr id="99" name="文本框 98"/>
            <p:cNvSpPr txBox="1"/>
            <p:nvPr/>
          </p:nvSpPr>
          <p:spPr>
            <a:xfrm>
              <a:off x="6437" y="3724"/>
              <a:ext cx="2106" cy="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i</a:t>
              </a:r>
              <a:endPara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0" name="文本框 99"/>
            <p:cNvSpPr txBox="1"/>
            <p:nvPr/>
          </p:nvSpPr>
          <p:spPr>
            <a:xfrm>
              <a:off x="8835" y="3724"/>
              <a:ext cx="2106" cy="3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 sz="900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i+k</a:t>
              </a:r>
              <a:endParaRPr lang="en-US" altLang="zh-CN" sz="9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02" name="肘形连接符 101"/>
          <p:cNvCxnSpPr>
            <a:stCxn id="43" idx="2"/>
          </p:cNvCxnSpPr>
          <p:nvPr/>
        </p:nvCxnSpPr>
        <p:spPr>
          <a:xfrm rot="5400000">
            <a:off x="5205095" y="2065655"/>
            <a:ext cx="203200" cy="7708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/>
          <p:nvPr/>
        </p:nvCxnSpPr>
        <p:spPr>
          <a:xfrm flipH="1">
            <a:off x="1911350" y="3277870"/>
            <a:ext cx="2540" cy="28702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/>
          <p:nvPr/>
        </p:nvCxnSpPr>
        <p:spPr>
          <a:xfrm flipH="1">
            <a:off x="3068320" y="3277870"/>
            <a:ext cx="2540" cy="28702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/>
          <p:nvPr/>
        </p:nvCxnSpPr>
        <p:spPr>
          <a:xfrm flipH="1">
            <a:off x="4095115" y="3277870"/>
            <a:ext cx="2540" cy="28702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6" name="右大括号 105"/>
          <p:cNvSpPr/>
          <p:nvPr/>
        </p:nvSpPr>
        <p:spPr>
          <a:xfrm>
            <a:off x="4389755" y="2447925"/>
            <a:ext cx="203200" cy="591820"/>
          </a:xfrm>
          <a:prstGeom prst="righ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7" name="肘形连接符 106"/>
          <p:cNvCxnSpPr/>
          <p:nvPr/>
        </p:nvCxnSpPr>
        <p:spPr>
          <a:xfrm rot="5400000" flipV="1">
            <a:off x="4502150" y="2905760"/>
            <a:ext cx="760095" cy="453390"/>
          </a:xfrm>
          <a:prstGeom prst="bentConnector3">
            <a:avLst>
              <a:gd name="adj1" fmla="val -1712"/>
            </a:avLst>
          </a:prstGeom>
          <a:ln w="635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/>
          <p:nvPr/>
        </p:nvCxnSpPr>
        <p:spPr>
          <a:xfrm flipV="1">
            <a:off x="5109210" y="2726690"/>
            <a:ext cx="3314065" cy="12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0" name="肘形连接符 109"/>
          <p:cNvCxnSpPr>
            <a:stCxn id="88" idx="2"/>
            <a:endCxn id="59" idx="3"/>
          </p:cNvCxnSpPr>
          <p:nvPr/>
        </p:nvCxnSpPr>
        <p:spPr>
          <a:xfrm rot="5400000">
            <a:off x="8101965" y="3917950"/>
            <a:ext cx="1404620" cy="900430"/>
          </a:xfrm>
          <a:prstGeom prst="bentConnector2">
            <a:avLst/>
          </a:prstGeom>
          <a:ln>
            <a:solidFill>
              <a:schemeClr val="tx1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06466" y="754186"/>
            <a:ext cx="10337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342900" indent="-342900">
              <a:buFont typeface="Wingdings" panose="05000000000000000000" charset="0"/>
              <a:buChar char="n"/>
            </a:pP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概述</a:t>
            </a:r>
            <a:endParaRPr lang="zh-CN" altLang="en-US" sz="20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830580" y="1234440"/>
            <a:ext cx="609727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：原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vita-clip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间隔采样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：滑动窗口采样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：前处理（原）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滑动窗口采样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：前处理（改进）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滑动窗口采样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总体效果对比：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1&gt;5&gt;4&gt;3&gt;2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/>
          <p:nvPr>
            <p:custDataLst>
              <p:tags r:id="rId2"/>
            </p:custDataLst>
          </p:nvPr>
        </p:nvGraphicFramePr>
        <p:xfrm>
          <a:off x="5527040" y="2703830"/>
          <a:ext cx="6019800" cy="3021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6600"/>
                <a:gridCol w="2006600"/>
                <a:gridCol w="2006600"/>
              </a:tblGrid>
              <a:tr h="64008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方法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precision</a:t>
                      </a:r>
                      <a:r>
                        <a:rPr lang="zh-CN" altLang="en-US"/>
                        <a:t>（收敛</a:t>
                      </a:r>
                      <a:r>
                        <a:rPr lang="en-US" altLang="zh-CN"/>
                        <a:t>\</a:t>
                      </a:r>
                      <a:r>
                        <a:rPr lang="zh-CN" altLang="en-US"/>
                        <a:t>最高）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recall</a:t>
                      </a:r>
                      <a:r>
                        <a:rPr lang="zh-CN" altLang="en-US" sz="1800">
                          <a:sym typeface="+mn-ea"/>
                        </a:rPr>
                        <a:t>（收敛</a:t>
                      </a:r>
                      <a:r>
                        <a:rPr lang="en-US" altLang="zh-CN" sz="1800">
                          <a:sym typeface="+mn-ea"/>
                        </a:rPr>
                        <a:t>\</a:t>
                      </a:r>
                      <a:r>
                        <a:rPr lang="zh-CN" altLang="en-US" sz="1800">
                          <a:sym typeface="+mn-ea"/>
                        </a:rPr>
                        <a:t>最高）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k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间隔采样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clip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不收敛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不收敛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滑动窗口采样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clip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86.19% \90.43%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86.13%\90.03% </a:t>
                      </a:r>
                      <a:endParaRPr lang="en-US" altLang="zh-CN"/>
                    </a:p>
                  </a:txBody>
                  <a:tcPr/>
                </a:tc>
              </a:tr>
              <a:tr h="66675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处理（原）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 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滑动窗口采样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clip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83.23% \85.77%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82.24%\</a:t>
                      </a:r>
                      <a:r>
                        <a:rPr lang="en-US" altLang="zh-CN" sz="1800">
                          <a:sym typeface="+mn-ea"/>
                        </a:rPr>
                        <a:t>82.24%</a:t>
                      </a:r>
                      <a:endParaRPr lang="en-US" altLang="zh-CN"/>
                    </a:p>
                  </a:txBody>
                  <a:tcPr/>
                </a:tc>
              </a:tr>
              <a:tr h="9525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前处理（改进）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+ </a:t>
                      </a:r>
                      <a:r>
                        <a:rPr lang="zh-CN" alt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滑动窗口采样</a:t>
                      </a:r>
                      <a:r>
                        <a:rPr lang="en-US" altLang="zh-CN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+mn-ea"/>
                        </a:rPr>
                        <a:t>clip</a:t>
                      </a:r>
                      <a:endParaRPr lang="en-US" altLang="zh-CN" sz="1800"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/>
                        <a:t>（</a:t>
                      </a:r>
                      <a:r>
                        <a:rPr lang="en-US" altLang="zh-CN"/>
                        <a:t>ours</a:t>
                      </a:r>
                      <a:r>
                        <a:rPr lang="zh-CN" altLang="en-US"/>
                        <a:t>）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87.67%\91.55%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87.99%\91.12%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225" y="1179195"/>
            <a:ext cx="6197600" cy="1968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42925" y="3244850"/>
            <a:ext cx="11066145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一月二十号之前的处理采用原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vita-clip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采样，</a:t>
            </a:r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会随机取起点采样，不符合我们讨论的数据处理方法</a:t>
            </a:r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indent="457200"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0,seg,seg*2.....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indent="457200"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1,seg+1,seg*2+1......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indent="457200"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 indent="457200" algn="l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seg-1,seg*2-1.....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269875" y="53975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原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vita-clip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 descr="PB039000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7285" y="3787140"/>
            <a:ext cx="1080000" cy="1080000"/>
          </a:xfrm>
          <a:prstGeom prst="rect">
            <a:avLst/>
          </a:prstGeom>
        </p:spPr>
      </p:pic>
      <p:pic>
        <p:nvPicPr>
          <p:cNvPr id="11" name="图片 10" descr="PB0390000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6690" y="3787140"/>
            <a:ext cx="1079500" cy="1079500"/>
          </a:xfrm>
          <a:prstGeom prst="rect">
            <a:avLst/>
          </a:prstGeom>
        </p:spPr>
      </p:pic>
      <p:pic>
        <p:nvPicPr>
          <p:cNvPr id="12" name="图片 11" descr="PB039000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6095" y="3787140"/>
            <a:ext cx="1080000" cy="10800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3689350" y="4883785"/>
            <a:ext cx="105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0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95900" y="4883785"/>
            <a:ext cx="105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i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838950" y="4883785"/>
            <a:ext cx="105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N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349115" y="4064000"/>
            <a:ext cx="100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004560" y="4064635"/>
            <a:ext cx="1006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...</a:t>
            </a:r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" name="直接箭头连接符 35"/>
          <p:cNvCxnSpPr>
            <a:stCxn id="14" idx="2"/>
          </p:cNvCxnSpPr>
          <p:nvPr/>
        </p:nvCxnSpPr>
        <p:spPr>
          <a:xfrm flipH="1">
            <a:off x="5814060" y="5252085"/>
            <a:ext cx="6985" cy="391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9445" y="1207770"/>
            <a:ext cx="1106614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按照原来讨论的方法里面我们采用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间隔去采样输入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clip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，并加入前处理，效果大概如下：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跳动太严重，无收敛趋势并且不高，我认为和原采样方式比起来缺乏一定鲁棒性</a:t>
            </a:r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原采样方式能够获得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len-num_frames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个数据并且这些数据有间隔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现在采样方式是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len//num_frames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个数据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69875" y="53975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en-US" b="1" dirty="0">
                <a:latin typeface="微软雅黑" panose="020B0503020204020204" charset="-122"/>
                <a:ea typeface="微软雅黑" panose="020B0503020204020204" charset="-122"/>
              </a:rPr>
              <a:t>k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间隔：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6" name="直接箭头连接符 35"/>
          <p:cNvCxnSpPr>
            <a:stCxn id="14" idx="2"/>
          </p:cNvCxnSpPr>
          <p:nvPr/>
        </p:nvCxnSpPr>
        <p:spPr>
          <a:xfrm flipH="1">
            <a:off x="9007475" y="5197475"/>
            <a:ext cx="6985" cy="3911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3832860" y="3732530"/>
            <a:ext cx="11065510" cy="4490085"/>
            <a:chOff x="1007" y="5964"/>
            <a:chExt cx="17426" cy="7071"/>
          </a:xfrm>
        </p:grpSpPr>
        <p:pic>
          <p:nvPicPr>
            <p:cNvPr id="10" name="图片 9" descr="PB039000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1" y="5964"/>
              <a:ext cx="1701" cy="1701"/>
            </a:xfrm>
            <a:prstGeom prst="rect">
              <a:avLst/>
            </a:prstGeom>
          </p:spPr>
        </p:pic>
        <p:pic>
          <p:nvPicPr>
            <p:cNvPr id="11" name="图片 10" descr="PB039000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4" y="5964"/>
              <a:ext cx="1700" cy="1700"/>
            </a:xfrm>
            <a:prstGeom prst="rect">
              <a:avLst/>
            </a:prstGeom>
          </p:spPr>
        </p:pic>
        <p:pic>
          <p:nvPicPr>
            <p:cNvPr id="12" name="图片 11" descr="PB039000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97" y="5964"/>
              <a:ext cx="1701" cy="1701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581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0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34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i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77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N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849" y="6400"/>
              <a:ext cx="15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456" y="6401"/>
              <a:ext cx="15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1007" y="8529"/>
              <a:ext cx="17427" cy="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0,1,....k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k+1,k+2......k*2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k*2+1,k*2+2......k*3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....</a:t>
              </a:r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245" y="3263900"/>
            <a:ext cx="5355590" cy="3246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9445" y="1046480"/>
            <a:ext cx="1106614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按照之前设定好的滑动窗口修改之后，数据变得稳定很多，最后收敛在了</a:t>
            </a:r>
            <a:b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precision:86.19%</a:t>
            </a:r>
            <a:b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	recall:86.13%</a:t>
            </a:r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69875" y="539750"/>
            <a:ext cx="172593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滑动窗口：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295775" y="3642995"/>
            <a:ext cx="11065510" cy="4490085"/>
            <a:chOff x="1007" y="5964"/>
            <a:chExt cx="17426" cy="7071"/>
          </a:xfrm>
        </p:grpSpPr>
        <p:pic>
          <p:nvPicPr>
            <p:cNvPr id="10" name="图片 9" descr="PB039000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91" y="5964"/>
              <a:ext cx="1701" cy="1701"/>
            </a:xfrm>
            <a:prstGeom prst="rect">
              <a:avLst/>
            </a:prstGeom>
          </p:spPr>
        </p:pic>
        <p:pic>
          <p:nvPicPr>
            <p:cNvPr id="11" name="图片 10" descr="PB0390000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94" y="5964"/>
              <a:ext cx="1700" cy="1700"/>
            </a:xfrm>
            <a:prstGeom prst="rect">
              <a:avLst/>
            </a:prstGeom>
          </p:spPr>
        </p:pic>
        <p:pic>
          <p:nvPicPr>
            <p:cNvPr id="12" name="图片 11" descr="PB0390000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97" y="5964"/>
              <a:ext cx="1701" cy="1701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581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0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34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i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10770" y="7691"/>
              <a:ext cx="165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latin typeface="Times New Roman" panose="02020603050405020304" pitchFamily="18" charset="0"/>
                  <a:cs typeface="Times New Roman" panose="02020603050405020304" pitchFamily="18" charset="0"/>
                </a:rPr>
                <a:t>Frame N</a:t>
              </a:r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6849" y="6400"/>
              <a:ext cx="15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9456" y="6401"/>
              <a:ext cx="158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6" name="直接箭头连接符 35"/>
            <p:cNvCxnSpPr>
              <a:stCxn id="14" idx="2"/>
            </p:cNvCxnSpPr>
            <p:nvPr/>
          </p:nvCxnSpPr>
          <p:spPr>
            <a:xfrm flipH="1">
              <a:off x="9156" y="8271"/>
              <a:ext cx="11" cy="6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2" name="文本框 1"/>
            <p:cNvSpPr txBox="1"/>
            <p:nvPr/>
          </p:nvSpPr>
          <p:spPr>
            <a:xfrm>
              <a:off x="1007" y="8529"/>
              <a:ext cx="17427" cy="45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0,1,....k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1,2,.....k+1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2,3........k+2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....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8" indent="457200" algn="l"/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....</a:t>
              </a:r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indent="457200" algn="l"/>
              <a:endParaRPr lang="en-US" altLang="zh-CN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635" y="3429000"/>
            <a:ext cx="5206365" cy="32778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>
            <p:custDataLst>
              <p:tags r:id="rId1"/>
            </p:custDataLst>
          </p:nvPr>
        </p:nvSpPr>
        <p:spPr>
          <a:xfrm>
            <a:off x="-6350" y="0"/>
            <a:ext cx="12198350" cy="540000"/>
          </a:xfrm>
          <a:prstGeom prst="rect">
            <a:avLst/>
          </a:prstGeom>
          <a:solidFill>
            <a:srgbClr val="A099C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1.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r>
              <a:rPr lang="en-US" altLang="zh-CN" dirty="0"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视频分类课题</a:t>
            </a:r>
            <a:endParaRPr lang="zh-CN" altLang="en-US" dirty="0"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639445" y="1046480"/>
            <a:ext cx="110661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457200" algn="l"/>
            <a:r>
              <a:rPr lang="zh-CN">
                <a:latin typeface="Times New Roman" panose="02020603050405020304" pitchFamily="18" charset="0"/>
                <a:cs typeface="Times New Roman" panose="02020603050405020304" pitchFamily="18" charset="0"/>
              </a:rPr>
              <a:t>按照我们商量的前处理方式：把没有分割的部分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train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时改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457200" algn="l"/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这样一看训练的结果还不如不加，并且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错误分类为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的概率远大于不加前处理。没有完全收敛，但是最大值没有搞过不加前处理时候的最后收敛值，最后稍微收敛在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precision:83.2% recall 82.11%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269875" y="539750"/>
            <a:ext cx="4217670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p"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原前处理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+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滑动窗口：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321810" y="1694180"/>
            <a:ext cx="496570" cy="1079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908040" y="1694180"/>
            <a:ext cx="496570" cy="1079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/>
              <a:t>...</a:t>
            </a:r>
            <a:endParaRPr lang="en-US" altLang="zh-CN"/>
          </a:p>
        </p:txBody>
      </p:sp>
      <p:pic>
        <p:nvPicPr>
          <p:cNvPr id="26" name="图片 25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325" y="1694180"/>
            <a:ext cx="1080000" cy="1080000"/>
          </a:xfrm>
          <a:prstGeom prst="rect">
            <a:avLst/>
          </a:prstGeom>
        </p:spPr>
      </p:pic>
      <p:pic>
        <p:nvPicPr>
          <p:cNvPr id="28" name="图片 27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135" y="1694180"/>
            <a:ext cx="1080000" cy="1080000"/>
          </a:xfrm>
          <a:prstGeom prst="rect">
            <a:avLst/>
          </a:prstGeom>
        </p:spPr>
      </p:pic>
      <p:sp>
        <p:nvSpPr>
          <p:cNvPr id="33" name="文本框 32"/>
          <p:cNvSpPr txBox="1"/>
          <p:nvPr/>
        </p:nvSpPr>
        <p:spPr>
          <a:xfrm>
            <a:off x="3238500" y="1694180"/>
            <a:ext cx="1050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Prob:0.022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408420" y="1694180"/>
            <a:ext cx="1050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Prob:0.103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235325" y="2933700"/>
            <a:ext cx="1050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i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443980" y="2933700"/>
            <a:ext cx="11747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Frame i+k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79130" y="2050415"/>
            <a:ext cx="1435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label 1or 2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图片 20" descr="PB0390000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400" y="1694180"/>
            <a:ext cx="1080000" cy="1080000"/>
          </a:xfrm>
          <a:prstGeom prst="rect">
            <a:avLst/>
          </a:prstGeom>
        </p:spPr>
      </p:pic>
      <p:sp>
        <p:nvSpPr>
          <p:cNvPr id="22" name="文本框 21"/>
          <p:cNvSpPr txBox="1"/>
          <p:nvPr/>
        </p:nvSpPr>
        <p:spPr>
          <a:xfrm>
            <a:off x="4845685" y="1694180"/>
            <a:ext cx="10502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2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Prob:0.103</a:t>
            </a:r>
            <a:endParaRPr lang="en-US" altLang="zh-CN" sz="12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23" name="直接箭头连接符 22"/>
          <p:cNvCxnSpPr>
            <a:stCxn id="15" idx="2"/>
          </p:cNvCxnSpPr>
          <p:nvPr/>
        </p:nvCxnSpPr>
        <p:spPr>
          <a:xfrm>
            <a:off x="8996680" y="2418715"/>
            <a:ext cx="12065" cy="5441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338185" y="2962910"/>
            <a:ext cx="14351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label 0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790" y="4137660"/>
            <a:ext cx="4432300" cy="270129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PP_MARK_KEY" val="c7925d13-95db-4618-ac98-c22196edd7f9"/>
  <p:tag name="COMMONDATA" val="eyJoZGlkIjoiZTg3MzIzMDhlODgyZTlkYzQ0OWY3ZDI2YzlhMjBjMGIifQ=="/>
  <p:tag name="commondata" val="eyJoZGlkIjoiNjRkZDE1MjIxMjM2NmMxYzY5Y2M3N2FjNDEyZThkY2QifQ=="/>
</p:tagLst>
</file>

<file path=ppt/tags/tag2.xml><?xml version="1.0" encoding="utf-8"?>
<p:tagLst xmlns:p="http://schemas.openxmlformats.org/presentationml/2006/main">
  <p:tag name="KSO_WM_BEAUTIFY_FLAG" val=""/>
  <p:tag name="KSO_WM_DIAGRAM_VIRTUALLY_FRAME" val="{&quot;height&quot;:130.17354330708662,&quot;left&quot;:238.70267716535432,&quot;top&quot;:116.24960629921259,&quot;width&quot;:665.8}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TABLE_ENDDRAG_ORIGIN_RECT" val="473*217"/>
  <p:tag name="TABLE_ENDDRAG_RECT" val="435*233*473*217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1615</Words>
  <Application>WPS 演示</Application>
  <PresentationFormat>宽屏</PresentationFormat>
  <Paragraphs>280</Paragraphs>
  <Slides>11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Agency FB</vt:lpstr>
      <vt:lpstr>Wingdings</vt:lpstr>
      <vt:lpstr>Times New Roman</vt:lpstr>
      <vt:lpstr>Cambria Math</vt:lpstr>
      <vt:lpstr>Arial Unicode MS</vt:lpstr>
      <vt:lpstr>等线 Light</vt:lpstr>
      <vt:lpstr>等线</vt:lpstr>
      <vt:lpstr>Office 主题​​</vt:lpstr>
      <vt:lpstr>Visio.Drawing.15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 Zhang</dc:creator>
  <cp:lastModifiedBy>几</cp:lastModifiedBy>
  <cp:revision>2970</cp:revision>
  <dcterms:created xsi:type="dcterms:W3CDTF">2022-05-20T05:18:00Z</dcterms:created>
  <dcterms:modified xsi:type="dcterms:W3CDTF">2025-02-27T01:12:29Z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483F31FE7D5A41409AB88B3D5A8C54C6_13</vt:lpwstr>
  </property>
  <property fmtid="{D5CDD505-2E9C-101B-9397-08002B2CF9AE}" pid="3" name="KSOProductBuildVer">
    <vt:lpwstr>2052-12.1.0.20305</vt:lpwstr>
  </property>
</Properties>
</file>