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7" r:id="rId10"/>
    <p:sldId id="1493" r:id="rId11"/>
    <p:sldId id="1494" r:id="rId12"/>
    <p:sldId id="1478" r:id="rId13"/>
    <p:sldId id="1369" r:id="rId14"/>
    <p:sldId id="1430" r:id="rId15"/>
    <p:sldId id="1432" r:id="rId16"/>
    <p:sldId id="1491" r:id="rId17"/>
    <p:sldId id="1356"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0.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26.xml"/><Relationship Id="rId5" Type="http://schemas.openxmlformats.org/officeDocument/2006/relationships/image" Target="../media/image5.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72110" y="5760085"/>
            <a:ext cx="6826250" cy="685800"/>
          </a:xfrm>
          <a:prstGeom prst="rect">
            <a:avLst/>
          </a:prstGeom>
        </p:spPr>
      </p:pic>
      <p:pic>
        <p:nvPicPr>
          <p:cNvPr id="11" name="图片 10"/>
          <p:cNvPicPr>
            <a:picLocks noChangeAspect="1"/>
          </p:cNvPicPr>
          <p:nvPr/>
        </p:nvPicPr>
        <p:blipFill>
          <a:blip r:embed="rId2"/>
          <a:stretch>
            <a:fillRect/>
          </a:stretch>
        </p:blipFill>
        <p:spPr>
          <a:xfrm>
            <a:off x="486410" y="4811395"/>
            <a:ext cx="6597650" cy="7620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3"/>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545590"/>
            <a:ext cx="5511800" cy="173037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据依赖性准则，将</a:t>
            </a:r>
            <a:r>
              <a:rPr lang="en-US" altLang="zh-CN" sz="1600" dirty="0">
                <a:solidFill>
                  <a:schemeClr val="tx1"/>
                </a:solidFill>
                <a:latin typeface="微软雅黑" panose="020B0503020204020204" charset="-122"/>
                <a:ea typeface="微软雅黑" panose="020B0503020204020204" charset="-122"/>
              </a:rPr>
              <a:t> LLM </a:t>
            </a:r>
            <a:r>
              <a:rPr lang="zh-CN" altLang="en-US" sz="1600" dirty="0">
                <a:solidFill>
                  <a:schemeClr val="tx1"/>
                </a:solidFill>
                <a:latin typeface="微软雅黑" panose="020B0503020204020204" charset="-122"/>
                <a:ea typeface="微软雅黑" panose="020B0503020204020204" charset="-122"/>
              </a:rPr>
              <a:t>中互相依赖的神经元划分为一组。依赖性准则为：若</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的唯一前驱，则</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i</a:t>
            </a:r>
            <a:r>
              <a:rPr lang="zh-CN" altLang="en-US" sz="1600" dirty="0">
                <a:solidFill>
                  <a:schemeClr val="tx1"/>
                </a:solidFill>
                <a:latin typeface="微软雅黑" panose="020B0503020204020204" charset="-122"/>
                <a:ea typeface="微软雅黑" panose="020B0503020204020204" charset="-122"/>
              </a:rPr>
              <a:t>；若</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的唯一后继，则</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j</a:t>
            </a:r>
            <a:r>
              <a:rPr lang="zh-CN" altLang="en-US" sz="1600" dirty="0">
                <a:solidFill>
                  <a:schemeClr val="tx1"/>
                </a:solidFill>
                <a:latin typeface="微软雅黑" panose="020B0503020204020204" charset="-122"/>
                <a:ea typeface="微软雅黑" panose="020B0503020204020204" charset="-122"/>
              </a:rPr>
              <a:t>。</a:t>
            </a:r>
            <a:r>
              <a:rPr lang="zh-CN" altLang="en-US" sz="1600" b="1" dirty="0">
                <a:solidFill>
                  <a:schemeClr val="tx1"/>
                </a:solidFill>
                <a:latin typeface="微软雅黑" panose="020B0503020204020204" charset="-122"/>
                <a:ea typeface="微软雅黑" panose="020B0503020204020204" charset="-122"/>
              </a:rPr>
              <a:t>（有点像哈斯图的极大值的定义）</a:t>
            </a:r>
            <a:r>
              <a:rPr lang="zh-CN" altLang="en-US" sz="1600" dirty="0">
                <a:latin typeface="微软雅黑" panose="020B0503020204020204" charset="-122"/>
                <a:ea typeface="微软雅黑" panose="020B0503020204020204" charset="-122"/>
                <a:sym typeface="+mn-ea"/>
              </a:rPr>
              <a:t>。</a:t>
            </a:r>
            <a:r>
              <a:rPr lang="zh-CN" altLang="en-US" sz="1600" dirty="0">
                <a:solidFill>
                  <a:schemeClr val="tx1"/>
                </a:solidFill>
                <a:latin typeface="微软雅黑" panose="020B0503020204020204" charset="-122"/>
                <a:ea typeface="微软雅黑" panose="020B0503020204020204" charset="-122"/>
              </a:rPr>
              <a:t>具体操作中，需要分别将网络中每个神经元作为初始节点，依赖关系沿方向传导，传导过程中遍历的神经元为一组，一组需同时剪枝。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用两条计算组重要性的路径：权重向量级别和单个参数级别来评估整个组别的重要性：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组别重要性：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单个重要性：</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5"/>
          <a:stretch>
            <a:fillRect/>
          </a:stretch>
        </p:blipFill>
        <p:spPr>
          <a:xfrm>
            <a:off x="5798185" y="1156970"/>
            <a:ext cx="6236335" cy="2422525"/>
          </a:xfrm>
          <a:prstGeom prst="rect">
            <a:avLst/>
          </a:prstGeom>
        </p:spPr>
      </p:pic>
      <p:sp>
        <p:nvSpPr>
          <p:cNvPr id="4" name="文本框 3"/>
          <p:cNvSpPr txBox="1"/>
          <p:nvPr>
            <p:custDataLst>
              <p:tags r:id="rId6"/>
            </p:custDataLst>
          </p:nvPr>
        </p:nvSpPr>
        <p:spPr>
          <a:xfrm>
            <a:off x="455295" y="342900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重要性评估</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这周主要看了一些彩票假设为基础的结构化剪枝的论文，然后看到一个结构化剪枝的项目</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也有老师推荐的</a:t>
            </a:r>
            <a:r>
              <a:rPr lang="en-US" altLang="zh-CN" sz="1600" dirty="0">
                <a:solidFill>
                  <a:schemeClr val="tx1"/>
                </a:solidFill>
                <a:latin typeface="微软雅黑" panose="020B0503020204020204" charset="-122"/>
                <a:ea typeface="微软雅黑" panose="020B0503020204020204" charset="-122"/>
              </a:rPr>
              <a:t>apple</a:t>
            </a:r>
            <a:r>
              <a:rPr lang="zh-CN" altLang="en-US" sz="1600" dirty="0">
                <a:solidFill>
                  <a:schemeClr val="tx1"/>
                </a:solidFill>
                <a:latin typeface="微软雅黑" panose="020B0503020204020204" charset="-122"/>
                <a:ea typeface="微软雅黑" panose="020B0503020204020204" charset="-122"/>
              </a:rPr>
              <a:t>的工作</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加强版的彩票假设，表示出了计算神经网络中</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的权重计算方法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86068" y="3952558"/>
            <a:ext cx="11591925" cy="290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Malach E, Yehudai G, Shalev-Schwartz S, et al. Proving the lottery ticket hypothesis: Pruning is all you need[C]//International Conference on Machine Learning. PMLR, 2020: 6682-6691.</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53060"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证明了结构化剪枝的效果，提出了两种剪枝的方法：权重剪枝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根据重要性剪出</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。这样会出现一个问题就是神经网络会不完全，如下图</a:t>
            </a:r>
            <a:r>
              <a:rPr lang="en-US" altLang="zh-CN" sz="1600" dirty="0">
                <a:solidFill>
                  <a:schemeClr val="tx1"/>
                </a:solidFill>
                <a:latin typeface="微软雅黑" panose="020B0503020204020204" charset="-122"/>
                <a:ea typeface="微软雅黑" panose="020B0503020204020204" charset="-122"/>
              </a:rPr>
              <a:t>b</a:t>
            </a:r>
            <a:r>
              <a:rPr lang="zh-CN" altLang="en-US" sz="1600" dirty="0">
                <a:solidFill>
                  <a:schemeClr val="tx1"/>
                </a:solidFill>
                <a:latin typeface="微软雅黑" panose="020B0503020204020204" charset="-122"/>
                <a:ea typeface="微软雅黑" panose="020B0503020204020204" charset="-122"/>
              </a:rPr>
              <a:t>。第二层某个神经元会和下一层没有链接。第二种方法：子网络剪枝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这样就剪出一个完整的相对重要的网络</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370455" y="3453130"/>
            <a:ext cx="7310755" cy="2983865"/>
          </a:xfrm>
          <a:prstGeom prst="rect">
            <a:avLst/>
          </a:prstGeom>
        </p:spPr>
      </p:pic>
      <p:sp>
        <p:nvSpPr>
          <p:cNvPr id="6" name="图文框 5"/>
          <p:cNvSpPr/>
          <p:nvPr/>
        </p:nvSpPr>
        <p:spPr>
          <a:xfrm>
            <a:off x="5384165" y="4041775"/>
            <a:ext cx="396875" cy="50482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a:endCxn id="6" idx="0"/>
          </p:cNvCxnSpPr>
          <p:nvPr/>
        </p:nvCxnSpPr>
        <p:spPr>
          <a:xfrm flipH="1">
            <a:off x="5582920" y="2429510"/>
            <a:ext cx="544195" cy="16122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2546</Words>
  <Application>WPS 演示</Application>
  <PresentationFormat>宽屏</PresentationFormat>
  <Paragraphs>182</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2642</cp:revision>
  <dcterms:created xsi:type="dcterms:W3CDTF">2022-05-20T05:18:00Z</dcterms:created>
  <dcterms:modified xsi:type="dcterms:W3CDTF">2024-11-14T06:22:49Z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