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7" r:id="rId3"/>
    <p:sldId id="1047" r:id="rId4"/>
    <p:sldId id="1007" r:id="rId5"/>
    <p:sldId id="1286" r:id="rId6"/>
    <p:sldId id="1493" r:id="rId8"/>
    <p:sldId id="1538" r:id="rId9"/>
    <p:sldId id="1356" r:id="rId10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ng Yang" initials="Z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8FDD"/>
    <a:srgbClr val="CFD8E2"/>
    <a:srgbClr val="B268FF"/>
    <a:srgbClr val="D0E0E3"/>
    <a:srgbClr val="F4E0D4"/>
    <a:srgbClr val="EAF2EA"/>
    <a:srgbClr val="F3F3F6"/>
    <a:srgbClr val="FF5353"/>
    <a:srgbClr val="87A6AD"/>
    <a:srgbClr val="8EB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57" autoAdjust="0"/>
    <p:restoredTop sz="95078" autoAdjust="0"/>
  </p:normalViewPr>
  <p:slideViewPr>
    <p:cSldViewPr snapToGrid="0">
      <p:cViewPr varScale="1">
        <p:scale>
          <a:sx n="89" d="100"/>
          <a:sy n="89" d="100"/>
        </p:scale>
        <p:origin x="33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8.xml"/><Relationship Id="rId14" Type="http://schemas.openxmlformats.org/officeDocument/2006/relationships/commentAuthors" Target="commentAuthors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D246ED-B8E7-4A2E-94FC-BB8B5D42EE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2" Type="http://schemas.openxmlformats.org/officeDocument/2006/relationships/notesSlide" Target="../notesSlides/notesSlide1.x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1.png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4145280" y="4092257"/>
            <a:ext cx="3308361" cy="521970"/>
          </a:xfrm>
          <a:prstGeom prst="rect">
            <a:avLst/>
          </a:prstGeom>
          <a:noFill/>
          <a:ln>
            <a:solidFill>
              <a:srgbClr val="383987"/>
            </a:solidFill>
          </a:ln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日期：</a:t>
            </a:r>
            <a:r>
              <a:rPr lang="en-US" altLang="zh-CN" sz="28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2024.11.23</a:t>
            </a:r>
            <a:endParaRPr lang="en-US" altLang="zh-CN" sz="28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86765" y="4091940"/>
            <a:ext cx="2964180" cy="521970"/>
          </a:xfrm>
          <a:prstGeom prst="rect">
            <a:avLst/>
          </a:prstGeom>
          <a:noFill/>
          <a:ln>
            <a:solidFill>
              <a:srgbClr val="383987"/>
            </a:solidFill>
          </a:ln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汇报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人：朱俊泽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86994" y="1565414"/>
            <a:ext cx="7261028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7200" i="0" u="none" strike="noStrike" kern="120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sym typeface="+mn-ea"/>
              </a:rPr>
              <a:t>汇报</a:t>
            </a:r>
            <a:endParaRPr kumimoji="0" lang="zh-CN" altLang="en-US" sz="720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752" y="330730"/>
            <a:ext cx="979719" cy="97971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38890" y="866453"/>
            <a:ext cx="1064260" cy="15995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目</a:t>
            </a:r>
            <a:r>
              <a:rPr kumimoji="0" lang="zh-CN" altLang="en-US" sz="5400" b="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录</a:t>
            </a:r>
            <a:endParaRPr kumimoji="0" lang="zh-CN" altLang="en-US" sz="5400" b="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598930" y="1590040"/>
            <a:ext cx="650875" cy="1665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A9BB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CONTENTS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17" name="文本框 16"/>
          <p:cNvSpPr txBox="1"/>
          <p:nvPr>
            <p:custDataLst>
              <p:tags r:id="rId2"/>
            </p:custDataLst>
          </p:nvPr>
        </p:nvSpPr>
        <p:spPr>
          <a:xfrm>
            <a:off x="3989070" y="2415540"/>
            <a:ext cx="6484620" cy="2992120"/>
          </a:xfrm>
          <a:prstGeom prst="rect">
            <a:avLst/>
          </a:prstGeom>
          <a:noFill/>
        </p:spPr>
        <p:txBody>
          <a:bodyPr anchor="ctr"/>
          <a:lstStyle/>
          <a:p>
            <a:pPr marL="0"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endParaRPr lang="en-US" altLang="zh-CN" sz="24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</a:pPr>
            <a:endParaRPr lang="en-US" altLang="zh-CN" sz="24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3031490" y="2564130"/>
            <a:ext cx="7956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 w="3175"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  <a:sym typeface="+mn-ea"/>
              </a:rPr>
              <a:t>02</a:t>
            </a:r>
            <a:endParaRPr kumimoji="0" lang="en-US" altLang="zh-CN" sz="3200" b="0" i="0" u="none" strike="noStrike" kern="1200" cap="none" spc="0" normalizeH="0" baseline="0" noProof="0" dirty="0">
              <a:ln w="3175"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3406140" y="1590040"/>
            <a:ext cx="8304530" cy="648970"/>
          </a:xfrm>
          <a:prstGeom prst="rect">
            <a:avLst/>
          </a:prstGeom>
          <a:noFill/>
        </p:spPr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framework</a:t>
            </a:r>
            <a:endParaRPr lang="en-US" sz="24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>
            <a:off x="3031490" y="1634490"/>
            <a:ext cx="7956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 w="3175"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  <a:sym typeface="+mn-ea"/>
              </a:rPr>
              <a:t>01</a:t>
            </a:r>
            <a:endParaRPr kumimoji="0" lang="en-US" altLang="zh-CN" sz="3200" b="0" i="0" u="none" strike="noStrike" kern="1200" cap="none" spc="0" normalizeH="0" baseline="0" noProof="0" dirty="0">
              <a:ln w="3175"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6"/>
            </p:custDataLst>
          </p:nvPr>
        </p:nvSpPr>
        <p:spPr>
          <a:xfrm>
            <a:off x="3827179" y="2563490"/>
            <a:ext cx="7462520" cy="648970"/>
          </a:xfrm>
          <a:prstGeom prst="rect">
            <a:avLst/>
          </a:prstGeom>
          <a:noFill/>
        </p:spPr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想法问题</a:t>
            </a:r>
            <a:r>
              <a:rPr lang="en-US" altLang="zh-CN" sz="2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--</a:t>
            </a:r>
            <a:r>
              <a:rPr lang="zh-CN" altLang="en-US" sz="2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解决方法</a:t>
            </a:r>
            <a:endParaRPr lang="zh-CN" altLang="en-US" sz="24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38225" y="1470025"/>
            <a:ext cx="230187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500" b="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宋体" panose="02010600030101010101" pitchFamily="2" charset="-122"/>
                <a:cs typeface="+mn-cs"/>
              </a:rPr>
              <a:t>01</a:t>
            </a:r>
            <a:endParaRPr kumimoji="0" lang="en-US" altLang="zh-CN" sz="11500" b="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65555" y="3049270"/>
            <a:ext cx="11768455" cy="7772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36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framework</a:t>
            </a:r>
            <a:r>
              <a:rPr lang="zh-CN" altLang="en-US" sz="36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草图</a:t>
            </a:r>
            <a:endParaRPr lang="zh-CN" altLang="en-US" sz="36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圆角矩形 19"/>
          <p:cNvSpPr/>
          <p:nvPr/>
        </p:nvSpPr>
        <p:spPr>
          <a:xfrm>
            <a:off x="305435" y="586105"/>
            <a:ext cx="4384675" cy="5280660"/>
          </a:xfrm>
          <a:prstGeom prst="roundRect">
            <a:avLst>
              <a:gd name="adj" fmla="val 4664"/>
            </a:avLst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24535" y="1323340"/>
            <a:ext cx="2247900" cy="41084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 fontAlgn="auto">
              <a:lnSpc>
                <a:spcPts val="2200"/>
              </a:lnSpc>
              <a:buClrTx/>
              <a:buSzTx/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dirty="0">
                <a:effectLst/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framework</a:t>
            </a:r>
            <a:r>
              <a:rPr lang="zh-CN" altLang="en-US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草图</a:t>
            </a:r>
            <a:endParaRPr lang="zh-CN" altLang="en-US" dirty="0"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88620" y="587375"/>
            <a:ext cx="4301490" cy="5088255"/>
            <a:chOff x="612" y="925"/>
            <a:chExt cx="6774" cy="8013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10" y="8262"/>
              <a:ext cx="3678" cy="676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4" y="1203"/>
              <a:ext cx="6513" cy="6889"/>
            </a:xfrm>
            <a:prstGeom prst="rect">
              <a:avLst/>
            </a:prstGeom>
          </p:spPr>
        </p:pic>
        <p:pic>
          <p:nvPicPr>
            <p:cNvPr id="10" name="图片 9" descr="PB0860000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88" y="945"/>
              <a:ext cx="1060" cy="1060"/>
            </a:xfrm>
            <a:prstGeom prst="rect">
              <a:avLst/>
            </a:prstGeom>
          </p:spPr>
        </p:pic>
        <p:pic>
          <p:nvPicPr>
            <p:cNvPr id="11" name="图片 10" descr="PB0860000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02" y="932"/>
              <a:ext cx="1073" cy="1073"/>
            </a:xfrm>
            <a:prstGeom prst="rect">
              <a:avLst/>
            </a:prstGeom>
          </p:spPr>
        </p:pic>
        <p:pic>
          <p:nvPicPr>
            <p:cNvPr id="12" name="图片 11" descr="PB0860000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99" y="925"/>
              <a:ext cx="1081" cy="1081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1727" y="1100"/>
              <a:ext cx="54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...</a:t>
              </a:r>
              <a:endParaRPr lang="en-US" altLang="zh-CN"/>
            </a:p>
          </p:txBody>
        </p:sp>
        <p:pic>
          <p:nvPicPr>
            <p:cNvPr id="14" name="图片 13" descr="PB0860000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12" y="950"/>
              <a:ext cx="1070" cy="1070"/>
            </a:xfrm>
            <a:prstGeom prst="rect">
              <a:avLst/>
            </a:prstGeom>
          </p:spPr>
        </p:pic>
      </p:grpSp>
      <p:cxnSp>
        <p:nvCxnSpPr>
          <p:cNvPr id="17" name="直接箭头连接符 16"/>
          <p:cNvCxnSpPr/>
          <p:nvPr/>
        </p:nvCxnSpPr>
        <p:spPr>
          <a:xfrm>
            <a:off x="4541520" y="4057015"/>
            <a:ext cx="295910" cy="190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/>
        </p:nvSpPr>
        <p:spPr>
          <a:xfrm>
            <a:off x="4819650" y="3943350"/>
            <a:ext cx="819150" cy="26035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classifier</a:t>
            </a:r>
            <a:endParaRPr lang="en-US" altLang="zh-CN" sz="120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54040" y="3943350"/>
            <a:ext cx="175260" cy="250825"/>
          </a:xfrm>
          <a:prstGeom prst="rect">
            <a:avLst/>
          </a:prstGeom>
        </p:spPr>
      </p:pic>
      <p:sp>
        <p:nvSpPr>
          <p:cNvPr id="21" name="圆角矩形 20"/>
          <p:cNvSpPr/>
          <p:nvPr/>
        </p:nvSpPr>
        <p:spPr>
          <a:xfrm>
            <a:off x="6645910" y="603250"/>
            <a:ext cx="1303655" cy="2826385"/>
          </a:xfrm>
          <a:prstGeom prst="roundRect">
            <a:avLst>
              <a:gd name="adj" fmla="val 4664"/>
            </a:avLst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2" name="直接连接符 21"/>
          <p:cNvCxnSpPr>
            <a:stCxn id="18" idx="0"/>
          </p:cNvCxnSpPr>
          <p:nvPr/>
        </p:nvCxnSpPr>
        <p:spPr>
          <a:xfrm flipH="1" flipV="1">
            <a:off x="5226050" y="914400"/>
            <a:ext cx="3175" cy="302895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5229225" y="912495"/>
            <a:ext cx="1566545" cy="190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24" name="图片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20840" y="1370965"/>
            <a:ext cx="1153795" cy="806450"/>
          </a:xfrm>
          <a:prstGeom prst="rect">
            <a:avLst/>
          </a:prstGeom>
        </p:spPr>
      </p:pic>
      <p:sp>
        <p:nvSpPr>
          <p:cNvPr id="25" name="圆角矩形 24"/>
          <p:cNvSpPr/>
          <p:nvPr/>
        </p:nvSpPr>
        <p:spPr>
          <a:xfrm>
            <a:off x="6877050" y="806450"/>
            <a:ext cx="819150" cy="2603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Label</a:t>
            </a:r>
            <a:endParaRPr lang="en-US" altLang="zh-CN" sz="1200">
              <a:solidFill>
                <a:schemeClr val="tx1"/>
              </a:solidFill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>
            <a:off x="7252970" y="1066800"/>
            <a:ext cx="3810" cy="31115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7256780" y="2244090"/>
            <a:ext cx="3810" cy="30289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/>
        </p:nvSpPr>
        <p:spPr>
          <a:xfrm>
            <a:off x="6877050" y="2555240"/>
            <a:ext cx="819150" cy="55816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advice</a:t>
            </a:r>
            <a:endParaRPr lang="en-US" altLang="zh-CN" sz="1200">
              <a:solidFill>
                <a:schemeClr val="tx1"/>
              </a:solidFill>
            </a:endParaRPr>
          </a:p>
          <a:p>
            <a:pPr algn="ctr"/>
            <a:r>
              <a:rPr lang="en-US" altLang="zh-CN" sz="1200">
                <a:solidFill>
                  <a:schemeClr val="tx1"/>
                </a:solidFill>
              </a:rPr>
              <a:t>&amp;</a:t>
            </a:r>
            <a:endParaRPr lang="en-US" altLang="zh-CN" sz="1200">
              <a:solidFill>
                <a:schemeClr val="tx1"/>
              </a:solidFill>
            </a:endParaRPr>
          </a:p>
          <a:p>
            <a:pPr algn="ctr"/>
            <a:r>
              <a:rPr lang="en-US" altLang="zh-CN" sz="1200">
                <a:solidFill>
                  <a:schemeClr val="tx1"/>
                </a:solidFill>
              </a:rPr>
              <a:t>reason</a:t>
            </a:r>
            <a:endParaRPr lang="en-US" altLang="zh-CN" sz="1200">
              <a:solidFill>
                <a:schemeClr val="tx1"/>
              </a:solidFill>
            </a:endParaRPr>
          </a:p>
        </p:txBody>
      </p:sp>
      <p:cxnSp>
        <p:nvCxnSpPr>
          <p:cNvPr id="29" name="直接连接符 28"/>
          <p:cNvCxnSpPr/>
          <p:nvPr/>
        </p:nvCxnSpPr>
        <p:spPr>
          <a:xfrm flipH="1">
            <a:off x="7736840" y="908050"/>
            <a:ext cx="434340" cy="444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 flipV="1">
            <a:off x="8168005" y="908050"/>
            <a:ext cx="9525" cy="201295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>
            <a:off x="7720330" y="2919095"/>
            <a:ext cx="457200" cy="190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7249160" y="3121660"/>
            <a:ext cx="1270" cy="56134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4" name="圆角矩形 33"/>
          <p:cNvSpPr/>
          <p:nvPr/>
        </p:nvSpPr>
        <p:spPr>
          <a:xfrm>
            <a:off x="6840220" y="3724275"/>
            <a:ext cx="819150" cy="26035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Label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>
            <a:off x="7736840" y="3724275"/>
            <a:ext cx="819150" cy="2603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Reason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5976620" y="3724275"/>
            <a:ext cx="819150" cy="2603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advice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37" name="矩形标注 36"/>
          <p:cNvSpPr/>
          <p:nvPr/>
        </p:nvSpPr>
        <p:spPr>
          <a:xfrm>
            <a:off x="5350510" y="4471670"/>
            <a:ext cx="1295400" cy="666750"/>
          </a:xfrm>
          <a:prstGeom prst="wedgeRectCallout">
            <a:avLst>
              <a:gd name="adj1" fmla="val 32598"/>
              <a:gd name="adj2" fmla="val -115619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>
                <a:solidFill>
                  <a:schemeClr val="tx1"/>
                </a:solidFill>
              </a:rPr>
              <a:t>1.....</a:t>
            </a:r>
            <a:endParaRPr lang="en-US" altLang="zh-CN" sz="800">
              <a:solidFill>
                <a:schemeClr val="tx1"/>
              </a:solidFill>
            </a:endParaRPr>
          </a:p>
          <a:p>
            <a:pPr algn="ctr"/>
            <a:r>
              <a:rPr lang="en-US" altLang="zh-CN" sz="800">
                <a:solidFill>
                  <a:schemeClr val="tx1"/>
                </a:solidFill>
              </a:rPr>
              <a:t>2.....</a:t>
            </a:r>
            <a:endParaRPr lang="en-US" altLang="zh-CN" sz="800">
              <a:solidFill>
                <a:schemeClr val="tx1"/>
              </a:solidFill>
            </a:endParaRPr>
          </a:p>
          <a:p>
            <a:pPr algn="ctr"/>
            <a:r>
              <a:rPr lang="en-US" altLang="zh-CN" sz="800">
                <a:solidFill>
                  <a:schemeClr val="tx1"/>
                </a:solidFill>
              </a:rPr>
              <a:t>3......</a:t>
            </a:r>
            <a:endParaRPr lang="en-US" altLang="zh-CN" sz="800">
              <a:solidFill>
                <a:schemeClr val="tx1"/>
              </a:solidFill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6943725" y="4058920"/>
            <a:ext cx="3175" cy="520700"/>
          </a:xfrm>
          <a:prstGeom prst="line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6946265" y="4140200"/>
            <a:ext cx="333375" cy="98425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41" name="矩形 40"/>
          <p:cNvSpPr/>
          <p:nvPr/>
        </p:nvSpPr>
        <p:spPr>
          <a:xfrm>
            <a:off x="6946265" y="4365625"/>
            <a:ext cx="774065" cy="98425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42" name="文本框 41"/>
          <p:cNvSpPr txBox="1"/>
          <p:nvPr/>
        </p:nvSpPr>
        <p:spPr>
          <a:xfrm>
            <a:off x="6778625" y="4082415"/>
            <a:ext cx="1530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0</a:t>
            </a:r>
            <a:endParaRPr lang="en-US" altLang="zh-CN" sz="800"/>
          </a:p>
        </p:txBody>
      </p:sp>
      <p:sp>
        <p:nvSpPr>
          <p:cNvPr id="43" name="文本框 42"/>
          <p:cNvSpPr txBox="1"/>
          <p:nvPr/>
        </p:nvSpPr>
        <p:spPr>
          <a:xfrm>
            <a:off x="6778625" y="4307840"/>
            <a:ext cx="153035" cy="2139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"/>
              <a:t>1</a:t>
            </a:r>
            <a:endParaRPr lang="en-US" altLang="zh-CN" sz="800"/>
          </a:p>
        </p:txBody>
      </p:sp>
      <p:sp>
        <p:nvSpPr>
          <p:cNvPr id="44" name="矩形标注 43"/>
          <p:cNvSpPr/>
          <p:nvPr/>
        </p:nvSpPr>
        <p:spPr>
          <a:xfrm flipH="1">
            <a:off x="8014970" y="4471670"/>
            <a:ext cx="1612900" cy="1203960"/>
          </a:xfrm>
          <a:prstGeom prst="wedgeRectCallout">
            <a:avLst>
              <a:gd name="adj1" fmla="val 44212"/>
              <a:gd name="adj2" fmla="val -8924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800">
              <a:solidFill>
                <a:schemeClr val="tx1"/>
              </a:solidFill>
            </a:endParaRPr>
          </a:p>
          <a:p>
            <a:pPr algn="ctr"/>
            <a:endParaRPr lang="en-US" altLang="zh-CN" sz="800">
              <a:solidFill>
                <a:schemeClr val="tx1"/>
              </a:solidFill>
            </a:endParaRPr>
          </a:p>
          <a:p>
            <a:pPr algn="ctr"/>
            <a:endParaRPr lang="en-US" altLang="zh-CN" sz="800">
              <a:solidFill>
                <a:schemeClr val="tx1"/>
              </a:solidFill>
            </a:endParaRPr>
          </a:p>
          <a:p>
            <a:pPr algn="ctr"/>
            <a:r>
              <a:rPr lang="en-US" altLang="zh-CN" sz="800">
                <a:solidFill>
                  <a:schemeClr val="tx1"/>
                </a:solidFill>
              </a:rPr>
              <a:t>"Referring to this frame can lead to a better diagnosis."</a:t>
            </a:r>
            <a:endParaRPr lang="en-US" altLang="zh-CN" sz="800">
              <a:solidFill>
                <a:schemeClr val="tx1"/>
              </a:solidFill>
            </a:endParaRPr>
          </a:p>
        </p:txBody>
      </p:sp>
      <p:pic>
        <p:nvPicPr>
          <p:cNvPr id="45" name="图片 44" descr="PB0390000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61325" y="4521835"/>
            <a:ext cx="584200" cy="584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38225" y="1470025"/>
            <a:ext cx="230187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500" b="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宋体" panose="02010600030101010101" pitchFamily="2" charset="-122"/>
                <a:cs typeface="+mn-cs"/>
              </a:rPr>
              <a:t>02</a:t>
            </a:r>
            <a:endParaRPr kumimoji="0" lang="en-US" altLang="zh-CN" sz="11500" b="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65555" y="3049270"/>
            <a:ext cx="11768455" cy="7772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6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想法问题</a:t>
            </a:r>
            <a:r>
              <a:rPr lang="en-US" altLang="zh-CN" sz="36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 sz="36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解决方法</a:t>
            </a:r>
            <a:endParaRPr lang="zh-CN" altLang="en-US" sz="36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24535" y="1323340"/>
            <a:ext cx="2247900" cy="41084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 fontAlgn="auto">
              <a:lnSpc>
                <a:spcPts val="2200"/>
              </a:lnSpc>
              <a:buClrTx/>
              <a:buSzTx/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dirty="0">
                <a:effectLst/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800" dirty="0">
                <a:effectLst/>
                <a:latin typeface="微软雅黑" panose="020B0503020204020204" charset="-122"/>
                <a:ea typeface="微软雅黑" panose="020B0503020204020204" charset="-122"/>
              </a:rPr>
              <a:t>想法问题</a:t>
            </a:r>
            <a:r>
              <a:rPr lang="en-US" altLang="zh-CN" sz="1800" dirty="0">
                <a:effectLst/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800" dirty="0">
                <a:effectLst/>
                <a:latin typeface="微软雅黑" panose="020B0503020204020204" charset="-122"/>
                <a:ea typeface="微软雅黑" panose="020B0503020204020204" charset="-122"/>
              </a:rPr>
              <a:t>解决方法</a:t>
            </a:r>
            <a:endParaRPr lang="zh-CN" altLang="en-US" sz="1800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7035" y="930910"/>
            <a:ext cx="3259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针对最基础的问题：二分类</a:t>
            </a:r>
            <a:endParaRPr lang="zh-CN" altLang="en-US" b="1"/>
          </a:p>
        </p:txBody>
      </p:sp>
      <p:sp>
        <p:nvSpPr>
          <p:cNvPr id="4" name="文本框 3"/>
          <p:cNvSpPr txBox="1"/>
          <p:nvPr/>
        </p:nvSpPr>
        <p:spPr>
          <a:xfrm>
            <a:off x="1151890" y="1365885"/>
            <a:ext cx="9525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85%</a:t>
            </a:r>
            <a:r>
              <a:rPr lang="zh-CN" altLang="en-US"/>
              <a:t>左右的正确率，仅仅是在测试集上。</a:t>
            </a:r>
            <a:endParaRPr lang="zh-CN" altLang="en-US"/>
          </a:p>
          <a:p>
            <a:r>
              <a:rPr lang="zh-CN" altLang="en-US"/>
              <a:t>需要考虑的问题是</a:t>
            </a:r>
            <a:r>
              <a:rPr lang="en-US" altLang="zh-CN"/>
              <a:t>label</a:t>
            </a:r>
            <a:r>
              <a:rPr lang="zh-CN" altLang="en-US"/>
              <a:t>为</a:t>
            </a:r>
            <a:r>
              <a:rPr lang="en-US" altLang="zh-CN"/>
              <a:t>1</a:t>
            </a:r>
            <a:r>
              <a:rPr lang="zh-CN" altLang="en-US"/>
              <a:t>的数据中，存在很多帧没有病灶的内容，模型可能会把这些内容和</a:t>
            </a:r>
            <a:r>
              <a:rPr lang="en-US" altLang="zh-CN"/>
              <a:t>“1”</a:t>
            </a:r>
            <a:r>
              <a:rPr lang="zh-CN" altLang="en-US"/>
              <a:t>这个</a:t>
            </a:r>
            <a:r>
              <a:rPr lang="en-US" altLang="zh-CN"/>
              <a:t>label</a:t>
            </a:r>
            <a:r>
              <a:rPr lang="zh-CN" altLang="en-US"/>
              <a:t>联系起来，这个是一个问题。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07035" y="2218055"/>
            <a:ext cx="3259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b="1"/>
              <a:t>想法：</a:t>
            </a:r>
            <a:endParaRPr lang="zh-CN" b="1"/>
          </a:p>
        </p:txBody>
      </p:sp>
      <p:sp>
        <p:nvSpPr>
          <p:cNvPr id="6" name="文本框 5"/>
          <p:cNvSpPr txBox="1"/>
          <p:nvPr/>
        </p:nvSpPr>
        <p:spPr>
          <a:xfrm>
            <a:off x="1151890" y="2517775"/>
            <a:ext cx="95250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可以设计一个类似模块：压缩</a:t>
            </a:r>
            <a:r>
              <a:rPr lang="en-US" altLang="zh-CN"/>
              <a:t>label</a:t>
            </a:r>
            <a:r>
              <a:rPr lang="zh-CN" altLang="en-US"/>
              <a:t>为</a:t>
            </a:r>
            <a:r>
              <a:rPr lang="en-US" altLang="zh-CN"/>
              <a:t>1</a:t>
            </a:r>
            <a:r>
              <a:rPr lang="zh-CN" altLang="en-US"/>
              <a:t>的数据中无关帧对</a:t>
            </a:r>
            <a:r>
              <a:rPr lang="en-US" altLang="zh-CN"/>
              <a:t>label</a:t>
            </a:r>
            <a:r>
              <a:rPr lang="zh-CN" altLang="en-US"/>
              <a:t>的影响。做视频上的信息检索。</a:t>
            </a:r>
            <a:endParaRPr lang="zh-CN" altLang="en-US"/>
          </a:p>
          <a:p>
            <a:r>
              <a:rPr lang="zh-CN" altLang="en-US"/>
              <a:t>最好就是可以找到一组数据：从视频中标注了从那一帧到那一帧是关键的。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可以找一个类似的</a:t>
            </a:r>
            <a:r>
              <a:rPr lang="en-US" altLang="zh-CN"/>
              <a:t>llm</a:t>
            </a:r>
            <a:r>
              <a:rPr lang="zh-CN" altLang="en-US"/>
              <a:t>（目前没有针对前列腺癌超声图的）做一个零样本的迁移，不过估计效果一般般。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做这个数据的自动清洗可能就是这一个项目的创新点。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68985" y="2095500"/>
            <a:ext cx="711073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800" b="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宋体" panose="02010600030101010101" pitchFamily="2" charset="-122"/>
                <a:cs typeface="+mn-cs"/>
              </a:rPr>
              <a:t>THANKS</a:t>
            </a:r>
            <a:endParaRPr kumimoji="0" lang="en-US" altLang="zh-CN" sz="8800" b="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34085" y="3540760"/>
            <a:ext cx="41763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谢谢观看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130.17354330708662,&quot;left&quot;:238.70267716535432,&quot;top&quot;:116.24960629921259,&quot;width&quot;:665.8}"/>
</p:tagLst>
</file>

<file path=ppt/tags/tag2.xml><?xml version="1.0" encoding="utf-8"?>
<p:tagLst xmlns:p="http://schemas.openxmlformats.org/presentationml/2006/main">
  <p:tag name="KSO_WM_BEAUTIFY_FLAG" val=""/>
  <p:tag name="KSO_WM_DIAGRAM_VIRTUALLY_FRAME" val="{&quot;height&quot;:130.17354330708662,&quot;left&quot;:238.70267716535432,&quot;top&quot;:116.24960629921259,&quot;width&quot;:665.8}"/>
</p:tagLst>
</file>

<file path=ppt/tags/tag3.xml><?xml version="1.0" encoding="utf-8"?>
<p:tagLst xmlns:p="http://schemas.openxmlformats.org/presentationml/2006/main">
  <p:tag name="KSO_WM_BEAUTIFY_FLAG" val=""/>
  <p:tag name="KSO_WM_DIAGRAM_VIRTUALLY_FRAME" val="{&quot;height&quot;:130.17354330708662,&quot;left&quot;:238.70267716535432,&quot;top&quot;:116.24960629921259,&quot;width&quot;:665.8}"/>
</p:tagLst>
</file>

<file path=ppt/tags/tag4.xml><?xml version="1.0" encoding="utf-8"?>
<p:tagLst xmlns:p="http://schemas.openxmlformats.org/presentationml/2006/main">
  <p:tag name="KSO_WM_BEAUTIFY_FLAG" val=""/>
  <p:tag name="KSO_WM_DIAGRAM_VIRTUALLY_FRAME" val="{&quot;height&quot;:130.17354330708662,&quot;left&quot;:238.70267716535432,&quot;top&quot;:116.24960629921259,&quot;width&quot;:665.8}"/>
</p:tagLst>
</file>

<file path=ppt/tags/tag5.xml><?xml version="1.0" encoding="utf-8"?>
<p:tagLst xmlns:p="http://schemas.openxmlformats.org/presentationml/2006/main">
  <p:tag name="KSO_WM_BEAUTIFY_FLAG" val=""/>
  <p:tag name="KSO_WM_DIAGRAM_VIRTUALLY_FRAME" val="{&quot;height&quot;:130.17354330708662,&quot;left&quot;:238.70267716535432,&quot;top&quot;:116.24960629921259,&quot;width&quot;:665.8}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PP_MARK_KEY" val="c7925d13-95db-4618-ac98-c22196edd7f9"/>
  <p:tag name="COMMONDATA" val="eyJoZGlkIjoiZTg3MzIzMDhlODgyZTlkYzQ0OWY3ZDI2YzlhMjBjMGIifQ=="/>
  <p:tag name="commondata" val="eyJoZGlkIjoiNjRkZDE1MjIxMjM2NmMxYzY5Y2M3N2FjNDEyZThkY2Q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499</Words>
  <Application>WPS 演示</Application>
  <PresentationFormat>宽屏</PresentationFormat>
  <Paragraphs>78</Paragraphs>
  <Slides>7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Agency FB</vt:lpstr>
      <vt:lpstr>Arial Unicode MS</vt:lpstr>
      <vt:lpstr>等线 Light</vt:lpstr>
      <vt:lpstr>等线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 Zhang</dc:creator>
  <cp:lastModifiedBy>几</cp:lastModifiedBy>
  <cp:revision>2695</cp:revision>
  <dcterms:created xsi:type="dcterms:W3CDTF">2022-05-20T05:18:00Z</dcterms:created>
  <dcterms:modified xsi:type="dcterms:W3CDTF">2024-11-23T13:40:29Z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B4E0230798E74D94B72B46E9C00066D1_12</vt:lpwstr>
  </property>
  <property fmtid="{D5CDD505-2E9C-101B-9397-08002B2CF9AE}" pid="3" name="KSOProductBuildVer">
    <vt:lpwstr>2052-12.1.0.18912</vt:lpwstr>
  </property>
</Properties>
</file>