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95" r:id="rId8"/>
    <p:sldId id="1496" r:id="rId9"/>
    <p:sldId id="1497" r:id="rId10"/>
    <p:sldId id="1493" r:id="rId11"/>
    <p:sldId id="1494" r:id="rId12"/>
    <p:sldId id="1478" r:id="rId13"/>
    <p:sldId id="1498" r:id="rId14"/>
    <p:sldId id="1369" r:id="rId15"/>
    <p:sldId id="1499" r:id="rId16"/>
    <p:sldId id="1500" r:id="rId17"/>
    <p:sldId id="1501" r:id="rId18"/>
    <p:sldId id="1502" r:id="rId19"/>
    <p:sldId id="1430" r:id="rId20"/>
    <p:sldId id="1432" r:id="rId21"/>
    <p:sldId id="1491" r:id="rId22"/>
    <p:sldId id="1356"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37.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image" Target="../media/image5.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2.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2024.11.14</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72110" y="5573395"/>
            <a:ext cx="6826250" cy="685800"/>
          </a:xfrm>
          <a:prstGeom prst="rect">
            <a:avLst/>
          </a:prstGeom>
        </p:spPr>
      </p:pic>
      <p:pic>
        <p:nvPicPr>
          <p:cNvPr id="11" name="图片 10"/>
          <p:cNvPicPr>
            <a:picLocks noChangeAspect="1"/>
          </p:cNvPicPr>
          <p:nvPr/>
        </p:nvPicPr>
        <p:blipFill>
          <a:blip r:embed="rId2"/>
          <a:stretch>
            <a:fillRect/>
          </a:stretch>
        </p:blipFill>
        <p:spPr>
          <a:xfrm>
            <a:off x="486410" y="4811395"/>
            <a:ext cx="6597650" cy="762000"/>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流程</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3"/>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1545590"/>
            <a:ext cx="5511800" cy="173037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据依赖性准则，将</a:t>
            </a:r>
            <a:r>
              <a:rPr lang="en-US" altLang="zh-CN" sz="1600" dirty="0">
                <a:solidFill>
                  <a:schemeClr val="tx1"/>
                </a:solidFill>
                <a:latin typeface="微软雅黑" panose="020B0503020204020204" charset="-122"/>
                <a:ea typeface="微软雅黑" panose="020B0503020204020204" charset="-122"/>
              </a:rPr>
              <a:t> LLM </a:t>
            </a:r>
            <a:r>
              <a:rPr lang="zh-CN" altLang="en-US" sz="1600" dirty="0">
                <a:solidFill>
                  <a:schemeClr val="tx1"/>
                </a:solidFill>
                <a:latin typeface="微软雅黑" panose="020B0503020204020204" charset="-122"/>
                <a:ea typeface="微软雅黑" panose="020B0503020204020204" charset="-122"/>
              </a:rPr>
              <a:t>中互相依赖的神经元划分为一组。依赖性准则为：若</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是</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的唯一前驱，则</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依赖于</a:t>
            </a:r>
            <a:r>
              <a:rPr lang="en-US" altLang="zh-CN" sz="1600" dirty="0">
                <a:solidFill>
                  <a:schemeClr val="tx1"/>
                </a:solidFill>
                <a:latin typeface="微软雅黑" panose="020B0503020204020204" charset="-122"/>
                <a:ea typeface="微软雅黑" panose="020B0503020204020204" charset="-122"/>
              </a:rPr>
              <a:t> i</a:t>
            </a:r>
            <a:r>
              <a:rPr lang="zh-CN" altLang="en-US" sz="1600" dirty="0">
                <a:solidFill>
                  <a:schemeClr val="tx1"/>
                </a:solidFill>
                <a:latin typeface="微软雅黑" panose="020B0503020204020204" charset="-122"/>
                <a:ea typeface="微软雅黑" panose="020B0503020204020204" charset="-122"/>
              </a:rPr>
              <a:t>；若</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是</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的唯一后继，则</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依赖于</a:t>
            </a:r>
            <a:r>
              <a:rPr lang="en-US" altLang="zh-CN" sz="1600" dirty="0">
                <a:solidFill>
                  <a:schemeClr val="tx1"/>
                </a:solidFill>
                <a:latin typeface="微软雅黑" panose="020B0503020204020204" charset="-122"/>
                <a:ea typeface="微软雅黑" panose="020B0503020204020204" charset="-122"/>
              </a:rPr>
              <a:t> j</a:t>
            </a:r>
            <a:r>
              <a:rPr lang="zh-CN" altLang="en-US" sz="1600" dirty="0">
                <a:solidFill>
                  <a:schemeClr val="tx1"/>
                </a:solidFill>
                <a:latin typeface="微软雅黑" panose="020B0503020204020204" charset="-122"/>
                <a:ea typeface="微软雅黑" panose="020B0503020204020204" charset="-122"/>
              </a:rPr>
              <a:t>。</a:t>
            </a:r>
            <a:r>
              <a:rPr lang="zh-CN" altLang="en-US" sz="1600" b="1" dirty="0">
                <a:solidFill>
                  <a:schemeClr val="tx1"/>
                </a:solidFill>
                <a:latin typeface="微软雅黑" panose="020B0503020204020204" charset="-122"/>
                <a:ea typeface="微软雅黑" panose="020B0503020204020204" charset="-122"/>
              </a:rPr>
              <a:t>（有点像哈斯图的极大值的定义）</a:t>
            </a:r>
            <a:r>
              <a:rPr lang="zh-CN" altLang="en-US" sz="1600" dirty="0">
                <a:latin typeface="微软雅黑" panose="020B0503020204020204" charset="-122"/>
                <a:ea typeface="微软雅黑" panose="020B0503020204020204" charset="-122"/>
                <a:sym typeface="+mn-ea"/>
              </a:rPr>
              <a:t>。</a:t>
            </a:r>
            <a:r>
              <a:rPr lang="zh-CN" altLang="en-US" sz="1600" dirty="0">
                <a:solidFill>
                  <a:schemeClr val="tx1"/>
                </a:solidFill>
                <a:latin typeface="微软雅黑" panose="020B0503020204020204" charset="-122"/>
                <a:ea typeface="微软雅黑" panose="020B0503020204020204" charset="-122"/>
              </a:rPr>
              <a:t>具体操作中，需要分别将网络中每个神经元作为初始节点，依赖关系沿方向传导，传导过程中遍历的神经元为一组，一组需同时剪枝。</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用两条计算组重要性的路径：权重向量级别和单个参数级别来评估整个组别的重要性：</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组别重要性：</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单个重要性：</a:t>
            </a:r>
            <a:endParaRPr lang="zh-CN" altLang="en-US"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455295" y="97218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分组</a:t>
            </a:r>
            <a:endParaRPr lang="zh-CN" altLang="en-US" b="1" dirty="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5"/>
          <a:stretch>
            <a:fillRect/>
          </a:stretch>
        </p:blipFill>
        <p:spPr>
          <a:xfrm>
            <a:off x="5798185" y="1156970"/>
            <a:ext cx="6236335" cy="2422525"/>
          </a:xfrm>
          <a:prstGeom prst="rect">
            <a:avLst/>
          </a:prstGeom>
        </p:spPr>
      </p:pic>
      <p:sp>
        <p:nvSpPr>
          <p:cNvPr id="4" name="文本框 3"/>
          <p:cNvSpPr txBox="1"/>
          <p:nvPr>
            <p:custDataLst>
              <p:tags r:id="rId6"/>
            </p:custDataLst>
          </p:nvPr>
        </p:nvSpPr>
        <p:spPr>
          <a:xfrm>
            <a:off x="455295" y="342900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重要性评估</a:t>
            </a:r>
            <a:endParaRPr lang="zh-CN" altLang="en-US" b="1" dirty="0">
              <a:latin typeface="微软雅黑" panose="020B0503020204020204" charset="-122"/>
              <a:ea typeface="微软雅黑" panose="020B0503020204020204" charset="-122"/>
            </a:endParaRPr>
          </a:p>
        </p:txBody>
      </p:sp>
      <p:sp>
        <p:nvSpPr>
          <p:cNvPr id="12" name="文本框 11"/>
          <p:cNvSpPr txBox="1"/>
          <p:nvPr>
            <p:custDataLst>
              <p:tags r:id="rId7"/>
            </p:custDataLst>
          </p:nvPr>
        </p:nvSpPr>
        <p:spPr>
          <a:xfrm>
            <a:off x="486410" y="625919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第三步</a:t>
            </a:r>
            <a:r>
              <a:rPr lang="en-US" altLang="zh-CN" b="1" dirty="0">
                <a:latin typeface="微软雅黑" panose="020B0503020204020204" charset="-122"/>
                <a:ea typeface="微软雅黑" panose="020B0503020204020204" charset="-122"/>
              </a:rPr>
              <a:t>LoRA</a:t>
            </a:r>
            <a:r>
              <a:rPr lang="zh-CN" altLang="en-US" b="1" dirty="0">
                <a:latin typeface="微软雅黑" panose="020B0503020204020204" charset="-122"/>
                <a:ea typeface="微软雅黑" panose="020B0503020204020204" charset="-122"/>
              </a:rPr>
              <a:t>微调</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效果</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6745605" y="2204720"/>
            <a:ext cx="5511800" cy="1730375"/>
          </a:xfrm>
          <a:prstGeom prst="rect">
            <a:avLst/>
          </a:prstGeom>
          <a:noFill/>
        </p:spPr>
        <p:txBody>
          <a:bodyPr wrap="square" rtlCol="0">
            <a:noAutofit/>
          </a:bodyPr>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32410" y="1119505"/>
            <a:ext cx="3117215" cy="506095"/>
          </a:xfrm>
          <a:prstGeom prst="rect">
            <a:avLst/>
          </a:prstGeom>
          <a:noFill/>
        </p:spPr>
        <p:txBody>
          <a:bodyPr wrap="square" rtlCol="0">
            <a:noAutofit/>
          </a:bodyPr>
          <a:p>
            <a:pPr indent="0">
              <a:lnSpc>
                <a:spcPct val="150000"/>
              </a:lnSpc>
              <a:buFont typeface="Wingdings" panose="05000000000000000000" charset="0"/>
              <a:buNone/>
            </a:pPr>
            <a:r>
              <a:rPr lang="zh-CN" altLang="en-US" sz="1600" dirty="0">
                <a:latin typeface="微软雅黑" panose="020B0503020204020204" charset="-122"/>
                <a:ea typeface="微软雅黑" panose="020B0503020204020204" charset="-122"/>
              </a:rPr>
              <a:t>剪枝在20%时效果保留在90%左右，LoRA微调之后保留了原模型95%的效果。</a:t>
            </a: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r>
              <a:rPr lang="zh-CN" altLang="en-US" sz="1600" dirty="0">
                <a:latin typeface="微软雅黑" panose="020B0503020204020204" charset="-122"/>
                <a:ea typeface="微软雅黑" panose="020B0503020204020204" charset="-122"/>
              </a:rPr>
              <a:t>不过在剪枝</a:t>
            </a:r>
            <a:r>
              <a:rPr lang="en-US" altLang="zh-CN" sz="1600" dirty="0">
                <a:latin typeface="微软雅黑" panose="020B0503020204020204" charset="-122"/>
                <a:ea typeface="微软雅黑" panose="020B0503020204020204" charset="-122"/>
              </a:rPr>
              <a:t>50%</a:t>
            </a:r>
            <a:r>
              <a:rPr lang="zh-CN" altLang="en-US" sz="1600" dirty="0">
                <a:latin typeface="微软雅黑" panose="020B0503020204020204" charset="-122"/>
                <a:ea typeface="微软雅黑" panose="020B0503020204020204" charset="-122"/>
              </a:rPr>
              <a:t>之后效果下降太严重</a:t>
            </a: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r>
              <a:rPr lang="zh-CN" altLang="en-US" sz="1600" dirty="0">
                <a:latin typeface="微软雅黑" panose="020B0503020204020204" charset="-122"/>
                <a:ea typeface="微软雅黑" panose="020B0503020204020204" charset="-122"/>
              </a:rPr>
              <a:t>（可以考虑优化它的剪枝方法？它的剪枝方法可以在保证效果的前提下把</a:t>
            </a:r>
            <a:r>
              <a:rPr lang="en-US" altLang="zh-CN" sz="1600" dirty="0">
                <a:latin typeface="微软雅黑" panose="020B0503020204020204" charset="-122"/>
                <a:ea typeface="微软雅黑" panose="020B0503020204020204" charset="-122"/>
              </a:rPr>
              <a:t>2.7B</a:t>
            </a:r>
            <a:r>
              <a:rPr lang="zh-CN" altLang="en-US" sz="1600" dirty="0">
                <a:latin typeface="微软雅黑" panose="020B0503020204020204" charset="-122"/>
                <a:ea typeface="微软雅黑" panose="020B0503020204020204" charset="-122"/>
              </a:rPr>
              <a:t>参数的模型剪枝到</a:t>
            </a:r>
            <a:r>
              <a:rPr lang="en-US" altLang="zh-CN" sz="1600" dirty="0">
                <a:latin typeface="微软雅黑" panose="020B0503020204020204" charset="-122"/>
                <a:ea typeface="微软雅黑" panose="020B0503020204020204" charset="-122"/>
              </a:rPr>
              <a:t>2B</a:t>
            </a:r>
            <a:r>
              <a:rPr lang="zh-CN" altLang="en-US" sz="1600" dirty="0">
                <a:latin typeface="微软雅黑" panose="020B0503020204020204" charset="-122"/>
                <a:ea typeface="微软雅黑" panose="020B0503020204020204" charset="-122"/>
              </a:rPr>
              <a:t>参数）</a:t>
            </a:r>
            <a:endParaRPr lang="zh-CN" altLang="en-US" sz="16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a:stretch>
            <a:fillRect/>
          </a:stretch>
        </p:blipFill>
        <p:spPr>
          <a:xfrm>
            <a:off x="3484245" y="4003040"/>
            <a:ext cx="8610600" cy="2717800"/>
          </a:xfrm>
          <a:prstGeom prst="rect">
            <a:avLst/>
          </a:prstGeom>
        </p:spPr>
      </p:pic>
      <p:pic>
        <p:nvPicPr>
          <p:cNvPr id="6" name="图片 5"/>
          <p:cNvPicPr>
            <a:picLocks noChangeAspect="1"/>
          </p:cNvPicPr>
          <p:nvPr/>
        </p:nvPicPr>
        <p:blipFill>
          <a:blip r:embed="rId4"/>
          <a:stretch>
            <a:fillRect/>
          </a:stretch>
        </p:blipFill>
        <p:spPr>
          <a:xfrm>
            <a:off x="3582670" y="956310"/>
            <a:ext cx="8609330" cy="2748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en-US" altLang="zh-CN" dirty="0">
                <a:effectLst/>
                <a:latin typeface="微软雅黑" panose="020B0503020204020204" charset="-122"/>
                <a:ea typeface="微软雅黑" panose="020B0503020204020204" charset="-122"/>
              </a:rPr>
              <a:t>Comput</a:t>
            </a:r>
            <a:r>
              <a:rPr lang="en-US" altLang="zh-CN" dirty="0">
                <a:effectLst/>
                <a:latin typeface="微软雅黑" panose="020B0503020204020204" charset="-122"/>
                <a:ea typeface="微软雅黑" panose="020B0503020204020204" charset="-122"/>
                <a:sym typeface="+mn-ea"/>
              </a:rPr>
              <a:t>ational Bottlenecks of Training Small-scale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04470" y="122682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基于小规模大模型（</a:t>
            </a:r>
            <a:r>
              <a:rPr lang="en-US" altLang="zh-CN" sz="1600" dirty="0">
                <a:solidFill>
                  <a:schemeClr val="tx1"/>
                </a:solidFill>
                <a:latin typeface="微软雅黑" panose="020B0503020204020204" charset="-122"/>
                <a:ea typeface="微软雅黑" panose="020B0503020204020204" charset="-122"/>
              </a:rPr>
              <a:t>SLMs</a:t>
            </a:r>
            <a:r>
              <a:rPr lang="zh-CN" altLang="en-US" sz="1600" dirty="0">
                <a:solidFill>
                  <a:schemeClr val="tx1"/>
                </a:solidFill>
                <a:latin typeface="微软雅黑" panose="020B0503020204020204" charset="-122"/>
                <a:ea typeface="微软雅黑" panose="020B0503020204020204" charset="-122"/>
              </a:rPr>
              <a:t>）在成本和效率层面的优势为出发点，通过考察各种超参数和配置（包括</a:t>
            </a:r>
            <a:r>
              <a:rPr lang="en-US" altLang="zh-CN" sz="1600" dirty="0">
                <a:solidFill>
                  <a:schemeClr val="tx1"/>
                </a:solidFill>
                <a:latin typeface="微软雅黑" panose="020B0503020204020204" charset="-122"/>
                <a:ea typeface="微软雅黑" panose="020B0503020204020204" charset="-122"/>
              </a:rPr>
              <a:t>GPU</a:t>
            </a:r>
            <a:r>
              <a:rPr lang="zh-CN" altLang="en-US" sz="1600" dirty="0">
                <a:solidFill>
                  <a:schemeClr val="tx1"/>
                </a:solidFill>
                <a:latin typeface="微软雅黑" panose="020B0503020204020204" charset="-122"/>
                <a:ea typeface="微软雅黑" panose="020B0503020204020204" charset="-122"/>
              </a:rPr>
              <a:t>类型、批量大小、模型大小、通信协议、注意力类型和</a:t>
            </a:r>
            <a:r>
              <a:rPr lang="en-US" altLang="zh-CN" sz="1600" dirty="0">
                <a:solidFill>
                  <a:schemeClr val="tx1"/>
                </a:solidFill>
                <a:latin typeface="微软雅黑" panose="020B0503020204020204" charset="-122"/>
                <a:ea typeface="微软雅黑" panose="020B0503020204020204" charset="-122"/>
              </a:rPr>
              <a:t>GPU</a:t>
            </a:r>
            <a:r>
              <a:rPr lang="zh-CN" altLang="en-US" sz="1600" dirty="0">
                <a:solidFill>
                  <a:schemeClr val="tx1"/>
                </a:solidFill>
                <a:latin typeface="微软雅黑" panose="020B0503020204020204" charset="-122"/>
                <a:ea typeface="微软雅黑" panose="020B0503020204020204" charset="-122"/>
              </a:rPr>
              <a:t>数量）对训练</a:t>
            </a:r>
            <a:r>
              <a:rPr lang="en-US" altLang="zh-CN" sz="1600" dirty="0">
                <a:solidFill>
                  <a:schemeClr val="tx1"/>
                </a:solidFill>
                <a:latin typeface="微软雅黑" panose="020B0503020204020204" charset="-122"/>
                <a:ea typeface="微软雅黑" panose="020B0503020204020204" charset="-122"/>
              </a:rPr>
              <a:t>SLMs</a:t>
            </a:r>
            <a:r>
              <a:rPr lang="zh-CN" altLang="en-US" sz="1600" dirty="0">
                <a:solidFill>
                  <a:schemeClr val="tx1"/>
                </a:solidFill>
                <a:latin typeface="微软雅黑" panose="020B0503020204020204" charset="-122"/>
                <a:ea typeface="微软雅黑" panose="020B0503020204020204" charset="-122"/>
              </a:rPr>
              <a:t>（最多</a:t>
            </a:r>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亿参数）的计算瓶颈进行了探索。</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先是证明了</a:t>
            </a:r>
            <a:r>
              <a:rPr lang="en-US" altLang="zh-CN" sz="1600" dirty="0">
                <a:solidFill>
                  <a:schemeClr val="tx1"/>
                </a:solidFill>
                <a:latin typeface="微软雅黑" panose="020B0503020204020204" charset="-122"/>
                <a:ea typeface="微软雅黑" panose="020B0503020204020204" charset="-122"/>
              </a:rPr>
              <a:t>FlashAttention</a:t>
            </a:r>
            <a:r>
              <a:rPr lang="zh-CN" altLang="en-US" sz="1600" dirty="0">
                <a:solidFill>
                  <a:schemeClr val="tx1"/>
                </a:solidFill>
                <a:latin typeface="微软雅黑" panose="020B0503020204020204" charset="-122"/>
                <a:ea typeface="微软雅黑" panose="020B0503020204020204" charset="-122"/>
              </a:rPr>
              <a:t>对于参数在</a:t>
            </a:r>
            <a:r>
              <a:rPr lang="en-US" altLang="zh-CN" sz="1600" dirty="0">
                <a:solidFill>
                  <a:schemeClr val="tx1"/>
                </a:solidFill>
                <a:latin typeface="微软雅黑" panose="020B0503020204020204" charset="-122"/>
                <a:ea typeface="微软雅黑" panose="020B0503020204020204" charset="-122"/>
              </a:rPr>
              <a:t>8B</a:t>
            </a:r>
            <a:r>
              <a:rPr lang="zh-CN" altLang="en-US" sz="1600" dirty="0">
                <a:solidFill>
                  <a:schemeClr val="tx1"/>
                </a:solidFill>
                <a:latin typeface="微软雅黑" panose="020B0503020204020204" charset="-122"/>
                <a:ea typeface="微软雅黑" panose="020B0503020204020204" charset="-122"/>
              </a:rPr>
              <a:t>以下的</a:t>
            </a:r>
            <a:r>
              <a:rPr lang="en-US" altLang="zh-CN" sz="1600" dirty="0">
                <a:solidFill>
                  <a:schemeClr val="tx1"/>
                </a:solidFill>
                <a:latin typeface="微软雅黑" panose="020B0503020204020204" charset="-122"/>
                <a:ea typeface="微软雅黑" panose="020B0503020204020204" charset="-122"/>
              </a:rPr>
              <a:t>SLM</a:t>
            </a:r>
            <a:r>
              <a:rPr lang="zh-CN" altLang="en-US" sz="1600" dirty="0">
                <a:solidFill>
                  <a:schemeClr val="tx1"/>
                </a:solidFill>
                <a:latin typeface="微软雅黑" panose="020B0503020204020204" charset="-122"/>
                <a:ea typeface="微软雅黑" panose="020B0503020204020204" charset="-122"/>
              </a:rPr>
              <a:t>更有成本效益（更好）</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620395" y="2171065"/>
            <a:ext cx="6724650" cy="2419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en-US" altLang="zh-CN" dirty="0">
                <a:effectLst/>
                <a:latin typeface="微软雅黑" panose="020B0503020204020204" charset="-122"/>
                <a:ea typeface="微软雅黑" panose="020B0503020204020204" charset="-122"/>
              </a:rPr>
              <a:t>Comput</a:t>
            </a:r>
            <a:r>
              <a:rPr lang="en-US" altLang="zh-CN" dirty="0">
                <a:effectLst/>
                <a:latin typeface="微软雅黑" panose="020B0503020204020204" charset="-122"/>
                <a:ea typeface="微软雅黑" panose="020B0503020204020204" charset="-122"/>
                <a:sym typeface="+mn-ea"/>
              </a:rPr>
              <a:t>ational Bottlenecks of Training Small-scale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04470" y="122682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昂贵的硬件，如</a:t>
            </a:r>
            <a:r>
              <a:rPr lang="en-US" altLang="zh-CN" sz="1600" dirty="0">
                <a:solidFill>
                  <a:schemeClr val="tx1"/>
                </a:solidFill>
                <a:latin typeface="微软雅黑" panose="020B0503020204020204" charset="-122"/>
                <a:ea typeface="微软雅黑" panose="020B0503020204020204" charset="-122"/>
              </a:rPr>
              <a:t>H100-80GB</a:t>
            </a:r>
            <a:r>
              <a:rPr lang="zh-CN" altLang="en-US" sz="1600" dirty="0">
                <a:solidFill>
                  <a:schemeClr val="tx1"/>
                </a:solidFill>
                <a:latin typeface="微软雅黑" panose="020B0503020204020204" charset="-122"/>
                <a:ea typeface="微软雅黑" panose="020B0503020204020204" charset="-122"/>
              </a:rPr>
              <a:t>和</a:t>
            </a:r>
            <a:r>
              <a:rPr lang="en-US" altLang="zh-CN" sz="1600" dirty="0">
                <a:solidFill>
                  <a:schemeClr val="tx1"/>
                </a:solidFill>
                <a:latin typeface="微软雅黑" panose="020B0503020204020204" charset="-122"/>
                <a:ea typeface="微软雅黑" panose="020B0503020204020204" charset="-122"/>
              </a:rPr>
              <a:t>A100-80GB</a:t>
            </a:r>
            <a:r>
              <a:rPr lang="zh-CN" altLang="en-US" sz="1600" dirty="0">
                <a:solidFill>
                  <a:schemeClr val="tx1"/>
                </a:solidFill>
                <a:latin typeface="微软雅黑" panose="020B0503020204020204" charset="-122"/>
                <a:ea typeface="微软雅黑" panose="020B0503020204020204" charset="-122"/>
              </a:rPr>
              <a:t>，不一定对</a:t>
            </a:r>
            <a:r>
              <a:rPr lang="en-US" altLang="zh-CN" sz="1600" dirty="0">
                <a:solidFill>
                  <a:schemeClr val="tx1"/>
                </a:solidFill>
                <a:latin typeface="微软雅黑" panose="020B0503020204020204" charset="-122"/>
                <a:ea typeface="微软雅黑" panose="020B0503020204020204" charset="-122"/>
              </a:rPr>
              <a:t>SLM</a:t>
            </a:r>
            <a:r>
              <a:rPr lang="zh-CN" altLang="en-US" sz="1600" dirty="0">
                <a:solidFill>
                  <a:schemeClr val="tx1"/>
                </a:solidFill>
                <a:latin typeface="微软雅黑" panose="020B0503020204020204" charset="-122"/>
                <a:ea typeface="微软雅黑" panose="020B0503020204020204" charset="-122"/>
              </a:rPr>
              <a:t>训练具有成本效益</a:t>
            </a:r>
            <a:endParaRPr lang="zh-CN" altLang="en-US" sz="1600" dirty="0">
              <a:solidFill>
                <a:schemeClr val="tx1"/>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593090" y="1895475"/>
            <a:ext cx="9658350" cy="3067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en-US" altLang="zh-CN" dirty="0">
                <a:effectLst/>
                <a:latin typeface="微软雅黑" panose="020B0503020204020204" charset="-122"/>
                <a:ea typeface="微软雅黑" panose="020B0503020204020204" charset="-122"/>
              </a:rPr>
              <a:t>Comput</a:t>
            </a:r>
            <a:r>
              <a:rPr lang="en-US" altLang="zh-CN" dirty="0">
                <a:effectLst/>
                <a:latin typeface="微软雅黑" panose="020B0503020204020204" charset="-122"/>
                <a:ea typeface="微软雅黑" panose="020B0503020204020204" charset="-122"/>
                <a:sym typeface="+mn-ea"/>
              </a:rPr>
              <a:t>ational Bottlenecks of Training Small-scale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04470" y="1226820"/>
            <a:ext cx="11251565" cy="1423670"/>
          </a:xfrm>
          <a:prstGeom prst="rect">
            <a:avLst/>
          </a:prstGeom>
          <a:noFill/>
        </p:spPr>
        <p:txBody>
          <a:bodyPr wrap="square" rtlCol="0">
            <a:noAutofit/>
          </a:bodyPr>
          <a:p>
            <a:pPr marL="0" lvl="0" indent="457200">
              <a:buNone/>
            </a:pPr>
            <a:r>
              <a:rPr lang="en-US" altLang="zh-CN" sz="1600" dirty="0">
                <a:solidFill>
                  <a:schemeClr val="tx1"/>
                </a:solidFill>
                <a:latin typeface="微软雅黑" panose="020B0503020204020204" charset="-122"/>
                <a:ea typeface="微软雅黑" panose="020B0503020204020204" charset="-122"/>
              </a:rPr>
              <a:t>DDP</a:t>
            </a:r>
            <a:r>
              <a:rPr lang="zh-CN" altLang="en-US" sz="1600" dirty="0">
                <a:solidFill>
                  <a:schemeClr val="tx1"/>
                </a:solidFill>
                <a:latin typeface="微软雅黑" panose="020B0503020204020204" charset="-122"/>
                <a:ea typeface="微软雅黑" panose="020B0503020204020204" charset="-122"/>
              </a:rPr>
              <a:t>是</a:t>
            </a:r>
            <a:r>
              <a:rPr lang="en-US" altLang="zh-CN" sz="1600" dirty="0">
                <a:solidFill>
                  <a:schemeClr val="tx1"/>
                </a:solidFill>
                <a:latin typeface="微软雅黑" panose="020B0503020204020204" charset="-122"/>
                <a:ea typeface="微软雅黑" panose="020B0503020204020204" charset="-122"/>
              </a:rPr>
              <a:t>SLMs</a:t>
            </a:r>
            <a:r>
              <a:rPr lang="zh-CN" altLang="en-US" sz="1600" dirty="0">
                <a:solidFill>
                  <a:schemeClr val="tx1"/>
                </a:solidFill>
                <a:latin typeface="微软雅黑" panose="020B0503020204020204" charset="-122"/>
                <a:ea typeface="微软雅黑" panose="020B0503020204020204" charset="-122"/>
              </a:rPr>
              <a:t>最佳的分布式训练方案</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862965" y="1734185"/>
            <a:ext cx="9429750" cy="3130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en-US" altLang="zh-CN" dirty="0">
                <a:effectLst/>
                <a:latin typeface="微软雅黑" panose="020B0503020204020204" charset="-122"/>
                <a:ea typeface="微软雅黑" panose="020B0503020204020204" charset="-122"/>
              </a:rPr>
              <a:t>Comput</a:t>
            </a:r>
            <a:r>
              <a:rPr lang="en-US" altLang="zh-CN" dirty="0">
                <a:effectLst/>
                <a:latin typeface="微软雅黑" panose="020B0503020204020204" charset="-122"/>
                <a:ea typeface="微软雅黑" panose="020B0503020204020204" charset="-122"/>
                <a:sym typeface="+mn-ea"/>
              </a:rPr>
              <a:t>ational Bottlenecks of Training Small-scale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04470" y="122682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最大化</a:t>
            </a:r>
            <a:r>
              <a:rPr lang="en-US" altLang="zh-CN" sz="1600" dirty="0">
                <a:solidFill>
                  <a:schemeClr val="tx1"/>
                </a:solidFill>
                <a:latin typeface="微软雅黑" panose="020B0503020204020204" charset="-122"/>
                <a:ea typeface="微软雅黑" panose="020B0503020204020204" charset="-122"/>
              </a:rPr>
              <a:t>GPU</a:t>
            </a:r>
            <a:r>
              <a:rPr lang="zh-CN" altLang="en-US" sz="1600" dirty="0">
                <a:solidFill>
                  <a:schemeClr val="tx1"/>
                </a:solidFill>
                <a:latin typeface="微软雅黑" panose="020B0503020204020204" charset="-122"/>
                <a:ea typeface="微软雅黑" panose="020B0503020204020204" charset="-122"/>
              </a:rPr>
              <a:t>内存利用率对</a:t>
            </a:r>
            <a:r>
              <a:rPr lang="en-US" altLang="zh-CN" sz="1600" dirty="0">
                <a:solidFill>
                  <a:schemeClr val="tx1"/>
                </a:solidFill>
                <a:latin typeface="微软雅黑" panose="020B0503020204020204" charset="-122"/>
                <a:ea typeface="微软雅黑" panose="020B0503020204020204" charset="-122"/>
              </a:rPr>
              <a:t>SLM</a:t>
            </a:r>
            <a:r>
              <a:rPr lang="zh-CN" altLang="en-US" sz="1600" dirty="0">
                <a:solidFill>
                  <a:schemeClr val="tx1"/>
                </a:solidFill>
                <a:latin typeface="微软雅黑" panose="020B0503020204020204" charset="-122"/>
                <a:ea typeface="微软雅黑" panose="020B0503020204020204" charset="-122"/>
              </a:rPr>
              <a:t>训练并不一定是成本最优的选择</a:t>
            </a:r>
            <a:endParaRPr lang="zh-CN" altLang="en-US" sz="1600" dirty="0">
              <a:solidFill>
                <a:schemeClr val="tx1"/>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359410" y="1814195"/>
            <a:ext cx="9721850" cy="3511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04</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3" name="文本框 2"/>
          <p:cNvSpPr txBox="1"/>
          <p:nvPr>
            <p:custDataLst>
              <p:tags r:id="rId2"/>
            </p:custDataLst>
          </p:nvPr>
        </p:nvSpPr>
        <p:spPr>
          <a:xfrm>
            <a:off x="455295" y="1657350"/>
            <a:ext cx="4956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继续读大模型</a:t>
            </a:r>
            <a:r>
              <a:rPr lang="en-US" altLang="zh-CN" b="1" dirty="0">
                <a:latin typeface="微软雅黑" panose="020B0503020204020204" charset="-122"/>
                <a:ea typeface="微软雅黑" panose="020B0503020204020204" charset="-122"/>
              </a:rPr>
              <a:t>guide</a:t>
            </a:r>
            <a:r>
              <a:rPr lang="zh-CN" altLang="en-US" b="1" dirty="0">
                <a:latin typeface="微软雅黑" panose="020B0503020204020204" charset="-122"/>
                <a:ea typeface="微软雅黑" panose="020B0503020204020204" charset="-122"/>
              </a:rPr>
              <a:t>的论文推荐：</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911860" y="2178050"/>
            <a:ext cx="8903970" cy="452310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继续补充大模型和微调的基础论文，少看视频，多看论文和博客。不懂的多查，感觉看视频十分低效</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1" i="0">
                <a:solidFill>
                  <a:srgbClr val="000000"/>
                </a:solidFill>
                <a:latin typeface="微软雅黑" panose="020B0503020204020204" charset="-122"/>
                <a:ea typeface="微软雅黑" panose="020B0503020204020204" charset="-122"/>
              </a:rPr>
              <a:t>现阶段的疑惑是</a:t>
            </a:r>
            <a:r>
              <a:rPr lang="zh-CN" altLang="en-US" sz="1600" b="0" i="0">
                <a:solidFill>
                  <a:srgbClr val="000000"/>
                </a:solidFill>
                <a:latin typeface="微软雅黑" panose="020B0503020204020204" charset="-122"/>
                <a:ea typeface="微软雅黑" panose="020B0503020204020204" charset="-122"/>
              </a:rPr>
              <a:t>：</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在和学长们的讨论后，对基础的补齐思路大致如下：</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理论知识：</a:t>
            </a:r>
            <a:endParaRPr lang="zh-CN" altLang="en-US"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前置的</a:t>
            </a:r>
            <a:r>
              <a:rPr lang="en-US" altLang="zh-CN" sz="1600" b="0" i="0">
                <a:solidFill>
                  <a:srgbClr val="000000"/>
                </a:solidFill>
                <a:latin typeface="微软雅黑" panose="020B0503020204020204" charset="-122"/>
                <a:ea typeface="微软雅黑" panose="020B0503020204020204" charset="-122"/>
              </a:rPr>
              <a:t>NLP</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DL</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2.LLM</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模型微调，剪枝，模型量化（目前我正在主要学习的）</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4.SLM</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VLM</a:t>
            </a:r>
            <a:endParaRPr lang="en-US" altLang="zh-CN" sz="1600" b="0" i="0">
              <a:solidFill>
                <a:srgbClr val="000000"/>
              </a:solidFill>
              <a:latin typeface="微软雅黑" panose="020B0503020204020204" charset="-122"/>
              <a:ea typeface="微软雅黑" panose="020B0503020204020204" charset="-122"/>
            </a:endParaRPr>
          </a:p>
          <a:p>
            <a:pPr marL="0" indent="457200" algn="just"/>
            <a:endParaRPr lang="zh-CN" altLang="en-US" sz="1600" b="0" i="0">
              <a:solidFill>
                <a:srgbClr val="000000"/>
              </a:solidFill>
              <a:latin typeface="微软雅黑" panose="020B0503020204020204" charset="-122"/>
              <a:ea typeface="微软雅黑" panose="020B0503020204020204" charset="-122"/>
            </a:endParaRPr>
          </a:p>
          <a:p>
            <a:pPr marL="0" lvl="0" indent="0" algn="just">
              <a:buNone/>
            </a:pPr>
            <a:r>
              <a:rPr lang="zh-CN" altLang="en-US" sz="1600" b="0" i="0">
                <a:solidFill>
                  <a:srgbClr val="000000"/>
                </a:solidFill>
                <a:latin typeface="微软雅黑" panose="020B0503020204020204" charset="-122"/>
                <a:ea typeface="微软雅黑" panose="020B0503020204020204" charset="-122"/>
              </a:rPr>
              <a:t>动手实践：</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前置知识的实践（已经跟着一些比如李沐老师的动手深度学习等敲过一些）</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2.</a:t>
            </a:r>
            <a:r>
              <a:rPr lang="zh-CN" altLang="en-US" sz="1600" b="0" i="0">
                <a:solidFill>
                  <a:srgbClr val="000000"/>
                </a:solidFill>
                <a:latin typeface="微软雅黑" panose="020B0503020204020204" charset="-122"/>
                <a:ea typeface="微软雅黑" panose="020B0503020204020204" charset="-122"/>
              </a:rPr>
              <a:t>自己实践一次模型的微调对齐（目前正在尝试的）</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尝试自己把一个原有模型迁移到其他任务</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4.</a:t>
            </a:r>
            <a:r>
              <a:rPr lang="zh-CN" altLang="en-US" sz="1600" b="0" i="0">
                <a:solidFill>
                  <a:srgbClr val="000000"/>
                </a:solidFill>
                <a:latin typeface="微软雅黑" panose="020B0503020204020204" charset="-122"/>
                <a:ea typeface="微软雅黑" panose="020B0503020204020204" charset="-122"/>
              </a:rPr>
              <a:t>实践一次模型量化</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7" name="文本框 6"/>
          <p:cNvSpPr txBox="1"/>
          <p:nvPr/>
        </p:nvSpPr>
        <p:spPr>
          <a:xfrm>
            <a:off x="911860" y="889635"/>
            <a:ext cx="8903970" cy="304609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动手实践方面，我主要请教的是</a:t>
            </a:r>
            <a:r>
              <a:rPr lang="en-US" altLang="zh-CN" sz="1600" b="0" i="0">
                <a:solidFill>
                  <a:srgbClr val="000000"/>
                </a:solidFill>
                <a:latin typeface="微软雅黑" panose="020B0503020204020204" charset="-122"/>
                <a:ea typeface="微软雅黑" panose="020B0503020204020204" charset="-122"/>
              </a:rPr>
              <a:t>zls</a:t>
            </a:r>
            <a:r>
              <a:rPr lang="zh-CN" altLang="en-US" sz="1600" b="0" i="0">
                <a:solidFill>
                  <a:srgbClr val="000000"/>
                </a:solidFill>
                <a:latin typeface="微软雅黑" panose="020B0503020204020204" charset="-122"/>
                <a:ea typeface="微软雅黑" panose="020B0503020204020204" charset="-122"/>
              </a:rPr>
              <a:t>学长，可以学习他部署的文生图模型然后进行微调的步骤。我也部署一个相似参数量的模型</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（学长的模型花费内存</a:t>
            </a:r>
            <a:r>
              <a:rPr lang="en-US" altLang="zh-CN" sz="1600" b="0" i="0">
                <a:solidFill>
                  <a:srgbClr val="000000"/>
                </a:solidFill>
                <a:latin typeface="微软雅黑" panose="020B0503020204020204" charset="-122"/>
                <a:ea typeface="微软雅黑" panose="020B0503020204020204" charset="-122"/>
              </a:rPr>
              <a:t>50G</a:t>
            </a:r>
            <a:r>
              <a:rPr lang="zh-CN" altLang="en-US" sz="1600" b="0" i="0">
                <a:solidFill>
                  <a:srgbClr val="000000"/>
                </a:solidFill>
                <a:latin typeface="微软雅黑" panose="020B0503020204020204" charset="-122"/>
                <a:ea typeface="微软雅黑" panose="020B0503020204020204" charset="-122"/>
              </a:rPr>
              <a:t>左右，显存</a:t>
            </a:r>
            <a:r>
              <a:rPr lang="en-US" altLang="zh-CN" sz="1600" b="0" i="0">
                <a:solidFill>
                  <a:srgbClr val="000000"/>
                </a:solidFill>
                <a:latin typeface="微软雅黑" panose="020B0503020204020204" charset="-122"/>
                <a:ea typeface="微软雅黑" panose="020B0503020204020204" charset="-122"/>
              </a:rPr>
              <a:t>24G</a:t>
            </a:r>
            <a:r>
              <a:rPr lang="zh-CN" altLang="en-US" sz="1600" b="0" i="0">
                <a:solidFill>
                  <a:srgbClr val="000000"/>
                </a:solidFill>
                <a:latin typeface="微软雅黑" panose="020B0503020204020204" charset="-122"/>
                <a:ea typeface="微软雅黑" panose="020B0503020204020204" charset="-122"/>
              </a:rPr>
              <a:t>跑起来没有问题）</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或者是这个：这个是我找的一个医疗影像的大模型项目，他有一些自带的数据集和公开的数据集，然后提供了几个微调的实例，我已经部署好了，等着下周去尝试一个微调，调的最好的模型作者说已经商用了就没开放</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https://github.com/WangRongsheng/XrayGLM/tree/main</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11785" y="3044190"/>
            <a:ext cx="5784215" cy="3710305"/>
          </a:xfrm>
          <a:prstGeom prst="rect">
            <a:avLst/>
          </a:prstGeom>
        </p:spPr>
      </p:pic>
      <p:pic>
        <p:nvPicPr>
          <p:cNvPr id="4" name="图片 3"/>
          <p:cNvPicPr>
            <a:picLocks noChangeAspect="1"/>
          </p:cNvPicPr>
          <p:nvPr/>
        </p:nvPicPr>
        <p:blipFill>
          <a:blip r:embed="rId3"/>
          <a:stretch>
            <a:fillRect/>
          </a:stretch>
        </p:blipFill>
        <p:spPr>
          <a:xfrm>
            <a:off x="6096000" y="4029075"/>
            <a:ext cx="5321935" cy="18465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162051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24599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47586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19170" y="245618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4758667"/>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04</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357695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7" name="文本框 6"/>
          <p:cNvSpPr txBox="1"/>
          <p:nvPr>
            <p:custDataLst>
              <p:tags r:id="rId10"/>
            </p:custDataLst>
          </p:nvPr>
        </p:nvSpPr>
        <p:spPr>
          <a:xfrm>
            <a:off x="3646170" y="158940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基础论文</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9" name="文本框 8"/>
          <p:cNvSpPr txBox="1"/>
          <p:nvPr>
            <p:custDataLst>
              <p:tags r:id="rId11"/>
            </p:custDataLst>
          </p:nvPr>
        </p:nvSpPr>
        <p:spPr>
          <a:xfrm>
            <a:off x="3031490" y="16344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基础论文</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大致内容：</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45732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LLM-guide</a:t>
            </a:r>
            <a:r>
              <a:rPr lang="zh-CN" altLang="en-US" sz="1600" dirty="0">
                <a:solidFill>
                  <a:schemeClr val="tx1"/>
                </a:solidFill>
                <a:latin typeface="微软雅黑" panose="020B0503020204020204" charset="-122"/>
                <a:ea typeface="微软雅黑" panose="020B0503020204020204" charset="-122"/>
              </a:rPr>
              <a:t>里面大模型的综述中的</a:t>
            </a:r>
            <a:r>
              <a:rPr lang="en-US" altLang="zh-CN" sz="1600" dirty="0">
                <a:solidFill>
                  <a:schemeClr val="tx1"/>
                </a:solidFill>
                <a:latin typeface="微软雅黑" panose="020B0503020204020204" charset="-122"/>
                <a:ea typeface="微软雅黑" panose="020B0503020204020204" charset="-122"/>
              </a:rPr>
              <a:t>reference</a:t>
            </a:r>
            <a:r>
              <a:rPr lang="zh-CN" altLang="en-US" sz="1600" dirty="0">
                <a:solidFill>
                  <a:schemeClr val="tx1"/>
                </a:solidFill>
                <a:latin typeface="微软雅黑" panose="020B0503020204020204" charset="-122"/>
                <a:ea typeface="微软雅黑" panose="020B0503020204020204" charset="-122"/>
              </a:rPr>
              <a:t>中继续找了大模型的基础论文粗读</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前面几章基础</a:t>
            </a:r>
            <a:r>
              <a:rPr lang="en-US" altLang="zh-CN" sz="1600" dirty="0">
                <a:solidFill>
                  <a:schemeClr val="tx1"/>
                </a:solidFill>
                <a:latin typeface="微软雅黑" panose="020B0503020204020204" charset="-122"/>
                <a:ea typeface="微软雅黑" panose="020B0503020204020204" charset="-122"/>
              </a:rPr>
              <a:t>LLM</a:t>
            </a:r>
            <a:r>
              <a:rPr lang="zh-CN" altLang="en-US" sz="1600" dirty="0">
                <a:solidFill>
                  <a:schemeClr val="tx1"/>
                </a:solidFill>
                <a:latin typeface="微软雅黑" panose="020B0503020204020204" charset="-122"/>
                <a:ea typeface="微软雅黑" panose="020B0503020204020204" charset="-122"/>
              </a:rPr>
              <a:t>的内容我直接看了</a:t>
            </a: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里面的简述，一篇文章对着一句话。</a:t>
            </a:r>
            <a:endParaRPr lang="zh-CN" altLang="en-US"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这周主要看了一些彩票假设为基础的结构化剪枝的论文，然后看到一个结构化剪枝的项目</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也有老师推荐的</a:t>
            </a:r>
            <a:r>
              <a:rPr lang="en-US" altLang="zh-CN" sz="1600" dirty="0">
                <a:solidFill>
                  <a:schemeClr val="tx1"/>
                </a:solidFill>
                <a:latin typeface="微软雅黑" panose="020B0503020204020204" charset="-122"/>
                <a:ea typeface="微软雅黑" panose="020B0503020204020204" charset="-122"/>
              </a:rPr>
              <a:t>apple</a:t>
            </a:r>
            <a:r>
              <a:rPr lang="zh-CN" altLang="en-US" sz="1600" dirty="0">
                <a:solidFill>
                  <a:schemeClr val="tx1"/>
                </a:solidFill>
                <a:latin typeface="微软雅黑" panose="020B0503020204020204" charset="-122"/>
                <a:ea typeface="微软雅黑" panose="020B0503020204020204" charset="-122"/>
              </a:rPr>
              <a:t>的工作</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Frankle J, Carbin M. The lottery ticket hypothesis: Finding sparse, trainable neural networks[J]. arXiv preprint arXiv:1803.03635, 2018.</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彩票假设，密集、随机初始化的前馈网络包含子网络（「中奖彩票」），当独立训练时，这些子网络能够在相似的迭代次数内达到与原始网络相当的测试准确率。也就是在一片神经网络中会有一个</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重要的子网络</a:t>
            </a:r>
            <a:r>
              <a:rPr lang="en-US" altLang="zh-CN" sz="1600" dirty="0">
                <a:solidFill>
                  <a:schemeClr val="tx1"/>
                </a:solidFill>
                <a:latin typeface="微软雅黑" panose="020B0503020204020204" charset="-122"/>
                <a:ea typeface="微软雅黑" panose="020B0503020204020204" charset="-122"/>
              </a:rPr>
              <a:t>”</a:t>
            </a: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这个就是剪枝的理论基础，证明了剪枝操作的有效性，可行性。更多的是数学证明内容。</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1337945"/>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Ramanujan V, Wortsman M, Kembhavi A, et al. What's hidden in a randomly weighted neural network?[C]//Proceedings of the IEEE/CVF conference on computer vision and pattern recognition. 2020: 11893-11902.</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242697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加强版的彩票假设，表示出了计算神经网络中</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最重要的子网络</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的权重计算方法</a:t>
            </a:r>
            <a:endParaRPr lang="zh-CN" altLang="en-US" sz="1600" dirty="0">
              <a:solidFill>
                <a:schemeClr val="tx1"/>
              </a:solidFill>
              <a:latin typeface="微软雅黑" panose="020B0503020204020204" charset="-122"/>
              <a:ea typeface="微软雅黑" panose="020B0503020204020204" charset="-122"/>
            </a:endParaRPr>
          </a:p>
        </p:txBody>
      </p:sp>
      <p:pic>
        <p:nvPicPr>
          <p:cNvPr id="2" name="图片 1"/>
          <p:cNvPicPr/>
          <p:nvPr/>
        </p:nvPicPr>
        <p:blipFill>
          <a:blip r:embed="rId3"/>
          <a:stretch>
            <a:fillRect/>
          </a:stretch>
        </p:blipFill>
        <p:spPr>
          <a:xfrm>
            <a:off x="286068" y="3952558"/>
            <a:ext cx="11591925" cy="2905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Malach E, Yehudai G, Shalev-Schwartz S, et al. Proving the lottery ticket hypothesis: Pruning is all you need[C]//International Conference on Machine Learning. PMLR, 2020: 6682-6691.</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53060"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证明了结构化剪枝的效果，提出了两种剪枝的方法：权重剪枝</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根据重要性剪出</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最重要的子网络</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。这样会出现一个问题就是神经网络会不完全，如下图</a:t>
            </a:r>
            <a:r>
              <a:rPr lang="en-US" altLang="zh-CN" sz="1600" dirty="0">
                <a:solidFill>
                  <a:schemeClr val="tx1"/>
                </a:solidFill>
                <a:latin typeface="微软雅黑" panose="020B0503020204020204" charset="-122"/>
                <a:ea typeface="微软雅黑" panose="020B0503020204020204" charset="-122"/>
              </a:rPr>
              <a:t>b</a:t>
            </a:r>
            <a:r>
              <a:rPr lang="zh-CN" altLang="en-US" sz="1600" dirty="0">
                <a:solidFill>
                  <a:schemeClr val="tx1"/>
                </a:solidFill>
                <a:latin typeface="微软雅黑" panose="020B0503020204020204" charset="-122"/>
                <a:ea typeface="微软雅黑" panose="020B0503020204020204" charset="-122"/>
              </a:rPr>
              <a:t>。第二层某个神经元会和下一层没有链接。第二种方法：子网络剪枝</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这样就剪出一个完整的相对重要的网络</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2370455" y="3453130"/>
            <a:ext cx="7310755" cy="2983865"/>
          </a:xfrm>
          <a:prstGeom prst="rect">
            <a:avLst/>
          </a:prstGeom>
        </p:spPr>
      </p:pic>
      <p:sp>
        <p:nvSpPr>
          <p:cNvPr id="6" name="图文框 5"/>
          <p:cNvSpPr/>
          <p:nvPr/>
        </p:nvSpPr>
        <p:spPr>
          <a:xfrm>
            <a:off x="5384165" y="4041775"/>
            <a:ext cx="396875" cy="50482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8" name="直接箭头连接符 7"/>
          <p:cNvCxnSpPr>
            <a:endCxn id="6" idx="0"/>
          </p:cNvCxnSpPr>
          <p:nvPr/>
        </p:nvCxnSpPr>
        <p:spPr>
          <a:xfrm flipH="1">
            <a:off x="5582920" y="2429510"/>
            <a:ext cx="544195" cy="16122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1400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26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14" name="文本框 13"/>
          <p:cNvSpPr txBox="1"/>
          <p:nvPr/>
        </p:nvSpPr>
        <p:spPr>
          <a:xfrm>
            <a:off x="106680" y="6453505"/>
            <a:ext cx="12229465" cy="275590"/>
          </a:xfrm>
          <a:prstGeom prst="rect">
            <a:avLst/>
          </a:prstGeom>
        </p:spPr>
        <p:txBody>
          <a:bodyPr wrap="square">
            <a:spAutoFit/>
          </a:bodyPr>
          <a:p>
            <a:pPr marL="0" indent="0" algn="l"/>
            <a:r>
              <a:rPr lang="en-US" altLang="zh-CN" sz="1200" b="0" i="0">
                <a:solidFill>
                  <a:srgbClr val="333333"/>
                </a:solidFill>
                <a:latin typeface="Arial" panose="020B0604020202020204"/>
                <a:ea typeface="Arial" panose="020B0604020202020204"/>
              </a:rPr>
              <a:t>Ma X, Fang G, Wang X. Llm-pruner: On the structural pruning of large language models[J]. Advances in neural information processing systems, 2023, 36: 21702-21720..</a:t>
            </a:r>
            <a:endParaRPr lang="en-US" altLang="zh-CN" sz="1200" b="0" i="0">
              <a:solidFill>
                <a:srgbClr val="333333"/>
              </a:solidFill>
              <a:latin typeface="Arial" panose="020B0604020202020204"/>
              <a:ea typeface="Arial" panose="020B0604020202020204"/>
            </a:endParaRPr>
          </a:p>
        </p:txBody>
      </p:sp>
      <p:sp>
        <p:nvSpPr>
          <p:cNvPr id="15" name="文本框 14"/>
          <p:cNvSpPr txBox="1"/>
          <p:nvPr/>
        </p:nvSpPr>
        <p:spPr>
          <a:xfrm>
            <a:off x="286385" y="1457325"/>
            <a:ext cx="8058150" cy="603885"/>
          </a:xfrm>
          <a:prstGeom prst="rect">
            <a:avLst/>
          </a:prstGeom>
          <a:noFill/>
        </p:spPr>
        <p:txBody>
          <a:bodyPr wrap="square" rtlCol="0">
            <a:noAutofit/>
          </a:bodyPr>
          <a:p>
            <a:pPr indent="457200"/>
            <a:r>
              <a:rPr lang="zh-CN" altLang="en-US" sz="1600" dirty="0">
                <a:latin typeface="微软雅黑" panose="020B0503020204020204" charset="-122"/>
                <a:ea typeface="微软雅黑" panose="020B0503020204020204" charset="-122"/>
                <a:sym typeface="+mn-ea"/>
              </a:rPr>
              <a:t>结构化剪枝，快速自动化的减少模型参数量，降低成本</a:t>
            </a:r>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即使是</a:t>
            </a:r>
            <a:r>
              <a:rPr lang="en-US" altLang="zh-CN" sz="1600" dirty="0">
                <a:solidFill>
                  <a:schemeClr val="tx1"/>
                </a:solidFill>
                <a:latin typeface="微软雅黑" panose="020B0503020204020204" charset="-122"/>
                <a:ea typeface="微软雅黑" panose="020B0503020204020204" charset="-122"/>
              </a:rPr>
              <a:t>LLaMA</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5.2B</a:t>
            </a:r>
            <a:r>
              <a:rPr lang="zh-CN" altLang="en-US" sz="1600" dirty="0">
                <a:solidFill>
                  <a:schemeClr val="tx1"/>
                </a:solidFill>
                <a:latin typeface="微软雅黑" panose="020B0503020204020204" charset="-122"/>
                <a:ea typeface="微软雅黑" panose="020B0503020204020204" charset="-122"/>
              </a:rPr>
              <a:t>）的模型执行推理和微调的成本都无法让普通用户接受</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非结构化得到推理比较要求专门的硬件或者软件支持加速</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根据依赖性分组</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根据损失评估重要性剪枝</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最后再执行一些微调保证模型能力</a:t>
            </a:r>
            <a:endParaRPr lang="zh-CN" altLang="en-US" sz="1600" dirty="0">
              <a:solidFill>
                <a:schemeClr val="tx1"/>
              </a:solidFill>
              <a:latin typeface="微软雅黑" panose="020B0503020204020204" charset="-122"/>
              <a:ea typeface="微软雅黑" panose="020B0503020204020204" charset="-122"/>
            </a:endParaRPr>
          </a:p>
          <a:p>
            <a:pPr indent="457200"/>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降低参数量，加速推理和微调</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降低训练需要的显存大小</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执行自动的结构化剪枝，快速方便</a:t>
            </a:r>
            <a:endParaRPr lang="zh-CN" altLang="en-US" sz="1600" dirty="0">
              <a:solidFill>
                <a:schemeClr val="tx1"/>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6"/>
          <a:stretch>
            <a:fillRect/>
          </a:stretch>
        </p:blipFill>
        <p:spPr>
          <a:xfrm>
            <a:off x="5867400" y="3046095"/>
            <a:ext cx="6236335" cy="242252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3262</Words>
  <Application>WPS 演示</Application>
  <PresentationFormat>宽屏</PresentationFormat>
  <Paragraphs>221</Paragraphs>
  <Slides>20</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微软雅黑</vt:lpstr>
      <vt:lpstr>Agency FB</vt:lpstr>
      <vt:lpstr>Wingdings</vt:lpstr>
      <vt:lpstr>Arial</vt:lpstr>
      <vt:lpstr>Arial Unicode MS</vt:lpstr>
      <vt:lpstr>等线 Light</vt:lpstr>
      <vt:lpstr>等线</vt:lpstr>
      <vt:lpstr>Calibri</vt:lpstr>
      <vt:lpstr>-apple-system</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2656</cp:revision>
  <dcterms:created xsi:type="dcterms:W3CDTF">2022-05-20T05:18:00Z</dcterms:created>
  <dcterms:modified xsi:type="dcterms:W3CDTF">2024-11-14T07:20:07Z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2052-12.1.0.18912</vt:lpwstr>
  </property>
</Properties>
</file>