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4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493" r:id="rId5"/>
    <p:sldId id="1582" r:id="rId6"/>
    <p:sldId id="1577" r:id="rId8"/>
    <p:sldId id="1554" r:id="rId9"/>
    <p:sldId id="1578" r:id="rId10"/>
    <p:sldId id="1579" r:id="rId11"/>
    <p:sldId id="1580" r:id="rId12"/>
    <p:sldId id="1581" r:id="rId13"/>
    <p:sldId id="1590" r:id="rId14"/>
    <p:sldId id="1591" r:id="rId15"/>
    <p:sldId id="1592" r:id="rId16"/>
    <p:sldId id="1593" r:id="rId17"/>
    <p:sldId id="1356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2025.2.3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参考了一下其他压缩无关信息的工作，有采用舍弃的方法，因此遇到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低于阈值的部分在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时直接舍弃该数据段。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最后收敛在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 87.67%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recall 87.99%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最高值也比不加前处理高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改进前处理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295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 or 2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直接舍弃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929380"/>
            <a:ext cx="4686935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消融实验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155" y="1046480"/>
            <a:ext cx="11274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num_frames: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截取的帧数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steps:							   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连续窗口截取一段帧数后滑动距离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消融实验目录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7955" y="62357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544185" y="62357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10" name="图片 9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623570"/>
            <a:ext cx="1080000" cy="1080000"/>
          </a:xfrm>
          <a:prstGeom prst="rect">
            <a:avLst/>
          </a:prstGeom>
        </p:spPr>
      </p:pic>
      <p:pic>
        <p:nvPicPr>
          <p:cNvPr id="11" name="图片 1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80" y="623570"/>
            <a:ext cx="1080000" cy="108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71470" y="186309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07000" y="1863090"/>
            <a:ext cx="286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i+num_frames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45" y="623570"/>
            <a:ext cx="1080000" cy="108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-1327150" y="2511425"/>
            <a:ext cx="11066145" cy="4777740"/>
            <a:chOff x="-1121" y="5964"/>
            <a:chExt cx="17427" cy="7524"/>
          </a:xfrm>
        </p:grpSpPr>
        <p:pic>
          <p:nvPicPr>
            <p:cNvPr id="17" name="图片 16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8" name="图片 17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23" name="图片 22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>
              <a:stCxn id="25" idx="2"/>
            </p:cNvCxnSpPr>
            <p:nvPr/>
          </p:nvCxnSpPr>
          <p:spPr>
            <a:xfrm flipH="1">
              <a:off x="9156" y="8271"/>
              <a:ext cx="11" cy="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-1121" y="8982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num_frames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step+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num_frames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,step+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num_frames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+1,,,,,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step+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num_frames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lvl="8" indent="457200"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2step+2num_frames,,,,,,,,2step+3num_frames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155" y="1046480"/>
            <a:ext cx="3522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num_frames:8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num_frames:16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step:8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消融实验目录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2977515"/>
            <a:ext cx="5391150" cy="33972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79035" y="1135380"/>
            <a:ext cx="633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最高值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:precision:87.57% recall:87.44%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155" y="1046480"/>
            <a:ext cx="3522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num_frames:8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step:3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/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num_frames:16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l">
              <a:buNone/>
            </a:pP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step:8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 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消融实验目录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2977515"/>
            <a:ext cx="5391150" cy="33972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79035" y="1135380"/>
            <a:ext cx="633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最高值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:precision:87.57% recall:87.44%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355340" y="1590040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031490" y="325564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355340" y="3190240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消融实验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131" y="53955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31165" y="3489960"/>
            <a:ext cx="8106854" cy="3168015"/>
            <a:chOff x="-19" y="5637"/>
            <a:chExt cx="12157" cy="4984"/>
          </a:xfrm>
        </p:grpSpPr>
        <p:sp>
          <p:nvSpPr>
            <p:cNvPr id="74" name="文本框 73"/>
            <p:cNvSpPr txBox="1"/>
            <p:nvPr/>
          </p:nvSpPr>
          <p:spPr>
            <a:xfrm>
              <a:off x="1858" y="5637"/>
              <a:ext cx="564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Frames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5" y="6777"/>
              <a:ext cx="1085" cy="105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 rot="0">
              <a:off x="841" y="6565"/>
              <a:ext cx="6804" cy="847"/>
              <a:chOff x="4834" y="4782"/>
              <a:chExt cx="10590" cy="107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4834" y="4782"/>
                <a:ext cx="10590" cy="1073"/>
              </a:xfrm>
              <a:prstGeom prst="roundRect">
                <a:avLst>
                  <a:gd name="adj" fmla="val 7642"/>
                </a:avLst>
              </a:prstGeom>
              <a:solidFill>
                <a:schemeClr val="accent4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Vision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" name="图片 39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38" y="4791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44" name="圆角矩形 43"/>
            <p:cNvSpPr/>
            <p:nvPr/>
          </p:nvSpPr>
          <p:spPr>
            <a:xfrm>
              <a:off x="932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113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9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473" y="6133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65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834" y="6133"/>
              <a:ext cx="926" cy="33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5400000">
              <a:off x="9204" y="6893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 rot="5400000">
              <a:off x="9204" y="7935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 rot="5400000">
              <a:off x="9204" y="8977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20" y="7834"/>
              <a:ext cx="1342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286" y="7825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756" y="8907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左大括号 64"/>
            <p:cNvSpPr/>
            <p:nvPr/>
          </p:nvSpPr>
          <p:spPr>
            <a:xfrm flipH="1">
              <a:off x="10069" y="6931"/>
              <a:ext cx="366" cy="3604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434" y="8907"/>
              <a:ext cx="1624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Learnable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" name="图片 66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39" y="9430"/>
              <a:ext cx="399" cy="359"/>
            </a:xfrm>
            <a:prstGeom prst="rect">
              <a:avLst/>
            </a:prstGeom>
          </p:spPr>
        </p:pic>
        <p:pic>
          <p:nvPicPr>
            <p:cNvPr id="68" name="图片 67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3" y="5641"/>
              <a:ext cx="399" cy="359"/>
            </a:xfrm>
            <a:prstGeom prst="rect">
              <a:avLst/>
            </a:prstGeom>
          </p:spPr>
        </p:pic>
        <p:pic>
          <p:nvPicPr>
            <p:cNvPr id="69" name="图片 68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17" y="5637"/>
              <a:ext cx="399" cy="359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933" y="5673"/>
              <a:ext cx="210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38" y="5637"/>
              <a:ext cx="332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Token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3028" y="7532"/>
              <a:ext cx="6" cy="2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6252" y="9228"/>
              <a:ext cx="16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201" y="8742"/>
              <a:ext cx="1734" cy="104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Similary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>
              <a:off x="3040" y="8504"/>
              <a:ext cx="2" cy="2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4" idx="1"/>
            </p:cNvCxnSpPr>
            <p:nvPr/>
          </p:nvCxnSpPr>
          <p:spPr>
            <a:xfrm flipH="1">
              <a:off x="3936" y="9243"/>
              <a:ext cx="820" cy="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314" y="9514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-19" y="7759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 rot="0">
              <a:off x="8099" y="6643"/>
              <a:ext cx="1066" cy="3978"/>
              <a:chOff x="3391" y="4749"/>
              <a:chExt cx="1212" cy="5032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391" y="4749"/>
                <a:ext cx="1212" cy="50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Text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图片 40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49" y="4880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58" name="圆角矩形 57"/>
            <p:cNvSpPr/>
            <p:nvPr/>
          </p:nvSpPr>
          <p:spPr>
            <a:xfrm rot="5400000">
              <a:off x="9204" y="10019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463040" y="989330"/>
            <a:ext cx="1704975" cy="952500"/>
          </a:xfrm>
          <a:prstGeom prst="roundRect">
            <a:avLst>
              <a:gd name="adj" fmla="val 61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MedSAM 2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114935" y="876935"/>
            <a:ext cx="1181735" cy="1149985"/>
            <a:chOff x="669" y="1176"/>
            <a:chExt cx="2484" cy="2202"/>
          </a:xfrm>
        </p:grpSpPr>
        <p:pic>
          <p:nvPicPr>
            <p:cNvPr id="7" name="图片 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3" y="1176"/>
              <a:ext cx="1701" cy="1701"/>
            </a:xfrm>
            <a:prstGeom prst="rect">
              <a:avLst/>
            </a:prstGeom>
          </p:spPr>
        </p:pic>
        <p:pic>
          <p:nvPicPr>
            <p:cNvPr id="8" name="图片 7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7" y="1368"/>
              <a:ext cx="1701" cy="1701"/>
            </a:xfrm>
            <a:prstGeom prst="rect">
              <a:avLst/>
            </a:prstGeom>
          </p:spPr>
        </p:pic>
        <p:pic>
          <p:nvPicPr>
            <p:cNvPr id="9" name="图片 8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" y="1576"/>
              <a:ext cx="1701" cy="1701"/>
            </a:xfrm>
            <a:prstGeom prst="rect">
              <a:avLst/>
            </a:prstGeom>
          </p:spPr>
        </p:pic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" y="1678"/>
              <a:ext cx="1701" cy="170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935" y="19812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Frames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 flipV="1">
            <a:off x="1289685" y="1465580"/>
            <a:ext cx="173355" cy="10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25800" y="146558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40" y="1205230"/>
            <a:ext cx="660400" cy="660400"/>
          </a:xfrm>
          <a:prstGeom prst="rect">
            <a:avLst/>
          </a:prstGeom>
        </p:spPr>
      </p:pic>
      <p:pic>
        <p:nvPicPr>
          <p:cNvPr id="27" name="图片 26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1205230"/>
            <a:ext cx="660400" cy="660400"/>
          </a:xfrm>
          <a:prstGeom prst="rect">
            <a:avLst/>
          </a:prstGeom>
        </p:spPr>
      </p:pic>
      <p:pic>
        <p:nvPicPr>
          <p:cNvPr id="19" name="图片 18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160" y="1205230"/>
            <a:ext cx="660400" cy="6604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030845" y="146431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405495" y="1085850"/>
            <a:ext cx="1595120" cy="894715"/>
          </a:xfrm>
          <a:prstGeom prst="roundRect">
            <a:avLst>
              <a:gd name="adj" fmla="val 61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frame 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100" y="1205230"/>
            <a:ext cx="660400" cy="6604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3001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619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115" y="1205230"/>
            <a:ext cx="660400" cy="660400"/>
          </a:xfrm>
          <a:prstGeom prst="rect">
            <a:avLst/>
          </a:prstGeom>
        </p:spPr>
      </p:pic>
      <p:sp>
        <p:nvSpPr>
          <p:cNvPr id="37" name="右中括号 36"/>
          <p:cNvSpPr/>
          <p:nvPr/>
        </p:nvSpPr>
        <p:spPr>
          <a:xfrm rot="5400000">
            <a:off x="5654040" y="1000125"/>
            <a:ext cx="76200" cy="21304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27600" y="2104390"/>
            <a:ext cx="1528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25800" y="977265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1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71645" y="98933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21500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len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94375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204325" y="2012950"/>
            <a:ext cx="6985" cy="3105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/>
        </p:nvPicPr>
        <p:blipFill>
          <a:blip r:embed="rId10"/>
          <a:srcRect b="2381"/>
          <a:stretch>
            <a:fillRect/>
          </a:stretch>
        </p:blipFill>
        <p:spPr>
          <a:xfrm>
            <a:off x="8508365" y="2447925"/>
            <a:ext cx="1682750" cy="91122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585835" y="3359150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frame idx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99400" y="2273935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8585835" y="2997200"/>
            <a:ext cx="159385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/>
          <p:nvPr/>
        </p:nvGraphicFramePr>
        <p:xfrm>
          <a:off x="10095230" y="2767965"/>
          <a:ext cx="51435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" name="" r:id="rId11" imgW="415925" imgH="232410" progId="Visio.Drawing.15">
                  <p:embed/>
                </p:oleObj>
              </mc:Choice>
              <mc:Fallback>
                <p:oleObj name="" r:id="rId11" imgW="415925" imgH="232410" progId="Visio.Drawing.15">
                  <p:embed/>
                  <p:pic>
                    <p:nvPicPr>
                      <p:cNvPr id="0" name="图片 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95230" y="2767965"/>
                        <a:ext cx="51435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𝐼𝑜𝑢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𝑖𝑑𝑥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blipFill rotWithShape="1">
                <a:blip r:embed="rId13"/>
                <a:stretch>
                  <a:fillRect l="-51" t="-155" r="-79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组合 100"/>
          <p:cNvGrpSpPr/>
          <p:nvPr/>
        </p:nvGrpSpPr>
        <p:grpSpPr>
          <a:xfrm>
            <a:off x="1517650" y="2161540"/>
            <a:ext cx="3140710" cy="994410"/>
            <a:chOff x="6437" y="3724"/>
            <a:chExt cx="4504" cy="1380"/>
          </a:xfrm>
        </p:grpSpPr>
        <p:pic>
          <p:nvPicPr>
            <p:cNvPr id="96" name="图片 95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4" y="4064"/>
              <a:ext cx="1040" cy="1040"/>
            </a:xfrm>
            <a:prstGeom prst="rect">
              <a:avLst/>
            </a:prstGeom>
          </p:spPr>
        </p:pic>
        <p:pic>
          <p:nvPicPr>
            <p:cNvPr id="97" name="图片 9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70" y="4064"/>
              <a:ext cx="1040" cy="1040"/>
            </a:xfrm>
            <a:prstGeom prst="rect">
              <a:avLst/>
            </a:prstGeom>
          </p:spPr>
        </p:pic>
        <p:pic>
          <p:nvPicPr>
            <p:cNvPr id="98" name="图片 97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9" y="4064"/>
              <a:ext cx="1040" cy="1040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6437" y="3724"/>
              <a:ext cx="2106" cy="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35" y="3724"/>
              <a:ext cx="2106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i+k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2" name="肘形连接符 101"/>
          <p:cNvCxnSpPr>
            <a:stCxn id="43" idx="2"/>
          </p:cNvCxnSpPr>
          <p:nvPr/>
        </p:nvCxnSpPr>
        <p:spPr>
          <a:xfrm rot="5400000">
            <a:off x="5205095" y="2065655"/>
            <a:ext cx="203200" cy="770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191135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306832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4095115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右大括号 105"/>
          <p:cNvSpPr/>
          <p:nvPr/>
        </p:nvSpPr>
        <p:spPr>
          <a:xfrm>
            <a:off x="4389755" y="2447925"/>
            <a:ext cx="203200" cy="59182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7" name="肘形连接符 106"/>
          <p:cNvCxnSpPr/>
          <p:nvPr/>
        </p:nvCxnSpPr>
        <p:spPr>
          <a:xfrm rot="5400000" flipV="1">
            <a:off x="4502150" y="2905760"/>
            <a:ext cx="760095" cy="453390"/>
          </a:xfrm>
          <a:prstGeom prst="bentConnector3">
            <a:avLst>
              <a:gd name="adj1" fmla="val -171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5109210" y="2726690"/>
            <a:ext cx="3314065" cy="1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88" idx="2"/>
            <a:endCxn id="59" idx="3"/>
          </p:cNvCxnSpPr>
          <p:nvPr/>
        </p:nvCxnSpPr>
        <p:spPr>
          <a:xfrm rot="5400000">
            <a:off x="8101965" y="3917950"/>
            <a:ext cx="1404620" cy="90043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66" y="7541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0580" y="1234440"/>
            <a:ext cx="60972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：前处理（原）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：前处理（改进）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总体效果对比：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1&gt;5&gt;4&gt;3&gt;2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1610" y="3561080"/>
          <a:ext cx="113652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410"/>
                <a:gridCol w="3788410"/>
                <a:gridCol w="37884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precision</a:t>
                      </a:r>
                      <a:r>
                        <a:rPr lang="zh-CN" altLang="en-US"/>
                        <a:t>（收敛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最高）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recall</a:t>
                      </a:r>
                      <a:r>
                        <a:rPr lang="zh-CN" altLang="en-US" sz="1800">
                          <a:sym typeface="+mn-ea"/>
                        </a:rPr>
                        <a:t>（收敛</a:t>
                      </a:r>
                      <a:r>
                        <a:rPr lang="en-US" altLang="zh-CN" sz="1800">
                          <a:sym typeface="+mn-ea"/>
                        </a:rPr>
                        <a:t>\</a:t>
                      </a:r>
                      <a:r>
                        <a:rPr lang="zh-CN" altLang="en-US" sz="1800">
                          <a:sym typeface="+mn-ea"/>
                        </a:rPr>
                        <a:t>最高）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间隔采样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86.19% \90.43%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86.13%\90.03%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处理（原）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83.23% \85.77%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82.24%\</a:t>
                      </a:r>
                      <a:r>
                        <a:rPr lang="en-US" altLang="zh-CN" sz="1800">
                          <a:sym typeface="+mn-ea"/>
                        </a:rPr>
                        <a:t>82.24%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前处理（改进）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ours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87.67%\91.55%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87.99%\91.12%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179195"/>
            <a:ext cx="6197600" cy="196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2925" y="3244850"/>
            <a:ext cx="110661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一月二十号之前的处理采用原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采样，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会随机取起点采样，不符合我们讨论的数据处理方法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0,seg,seg*2.....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1,seg+1,seg*2+1......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seg-1,seg*2-1.....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vita-clip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3787140"/>
            <a:ext cx="1080000" cy="1080000"/>
          </a:xfrm>
          <a:prstGeom prst="rect">
            <a:avLst/>
          </a:prstGeom>
        </p:spPr>
      </p:pic>
      <p:pic>
        <p:nvPicPr>
          <p:cNvPr id="11" name="图片 10" descr="PB03900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690" y="3787140"/>
            <a:ext cx="1079500" cy="1079500"/>
          </a:xfrm>
          <a:prstGeom prst="rect">
            <a:avLst/>
          </a:prstGeom>
        </p:spPr>
      </p:pic>
      <p:pic>
        <p:nvPicPr>
          <p:cNvPr id="12" name="图片 11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787140"/>
            <a:ext cx="1080000" cy="108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893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590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89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9115" y="406400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4560" y="4064635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5814060" y="525208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207770"/>
            <a:ext cx="11066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按照原来讨论的方法里面我们采用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间隔去采样输入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，并加入前处理，效果大概如下：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跳动太严重，无收敛趋势并且不高，我认为和原采样方式比起来缺乏一定鲁棒性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原采样方式能够获得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len-num_frames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个数据并且这些数据有间隔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现在采样方式是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len//num_frames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间隔：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9007475" y="519747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32860" y="3732530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k+1,k+2......k*2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k*2+1,k*2+2......k*3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45" y="3263900"/>
            <a:ext cx="535559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按照之前设定好的滑动窗口修改之后，数据变得稳定很多，最后收敛在了</a:t>
            </a:r>
            <a:b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precision:86.19%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recall:86.13%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27525" y="3902075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</p:cNvCxnSpPr>
            <p:nvPr/>
          </p:nvCxnSpPr>
          <p:spPr>
            <a:xfrm flipH="1">
              <a:off x="9156" y="8271"/>
              <a:ext cx="11" cy="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1,2,.....k+1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2,3........k+2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5" y="3429000"/>
            <a:ext cx="5206365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按照我们商量的前处理方式：把没有分割的部分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这样一看训练的结果还不如不加，并且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错误分类为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的概率远大于不加前处理。没有完全收敛，但是最大值没有搞过不加前处理时候的最后收敛值，最后稍微收敛在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precision:83.2% recall 82.11%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1or 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3" name="直接箭头连接符 22"/>
          <p:cNvCxnSpPr>
            <a:stCxn id="15" idx="2"/>
          </p:cNvCxnSpPr>
          <p:nvPr/>
        </p:nvCxnSpPr>
        <p:spPr>
          <a:xfrm>
            <a:off x="8996680" y="2418715"/>
            <a:ext cx="12065" cy="544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38185" y="2962910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90" y="4137660"/>
            <a:ext cx="4432300" cy="2701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894*170"/>
  <p:tag name="TABLE_ENDDRAG_RECT" val="39*280*894*170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演示</Application>
  <PresentationFormat>宽屏</PresentationFormat>
  <Paragraphs>364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Agency FB</vt:lpstr>
      <vt:lpstr>Wingdings</vt:lpstr>
      <vt:lpstr>Times New Roman</vt:lpstr>
      <vt:lpstr>Cambria Math</vt:lpstr>
      <vt:lpstr>Arial Unicode MS</vt:lpstr>
      <vt:lpstr>等线 Light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2981</cp:revision>
  <dcterms:created xsi:type="dcterms:W3CDTF">2022-05-20T05:18:00Z</dcterms:created>
  <dcterms:modified xsi:type="dcterms:W3CDTF">2025-02-09T07:00:05Z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483F31FE7D5A41409AB88B3D5A8C54C6_13</vt:lpwstr>
  </property>
  <property fmtid="{D5CDD505-2E9C-101B-9397-08002B2CF9AE}" pid="3" name="KSOProductBuildVer">
    <vt:lpwstr>2052-12.1.0.19770</vt:lpwstr>
  </property>
</Properties>
</file>