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6"/>
  </p:notesMasterIdLst>
  <p:handoutMasterIdLst>
    <p:handoutMasterId r:id="rId7"/>
  </p:handoutMasterIdLst>
  <p:sldIdLst>
    <p:sldId id="605" r:id="rId2"/>
    <p:sldId id="629" r:id="rId3"/>
    <p:sldId id="630" r:id="rId4"/>
    <p:sldId id="631"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459" userDrawn="1">
          <p15:clr>
            <a:srgbClr val="A4A3A4"/>
          </p15:clr>
        </p15:guide>
        <p15:guide id="4" orient="horz" pos="109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FF"/>
    <a:srgbClr val="0033CC"/>
    <a:srgbClr val="33CCFF"/>
    <a:srgbClr val="FFFFFF"/>
    <a:srgbClr val="009900"/>
    <a:srgbClr val="0B5AA8"/>
    <a:srgbClr val="0E9F0E"/>
    <a:srgbClr val="ECECEC"/>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348"/>
    <p:restoredTop sz="96238" autoAdjust="0"/>
  </p:normalViewPr>
  <p:slideViewPr>
    <p:cSldViewPr snapToGrid="0" showGuides="1">
      <p:cViewPr>
        <p:scale>
          <a:sx n="100" d="100"/>
          <a:sy n="100" d="100"/>
        </p:scale>
        <p:origin x="1260" y="312"/>
      </p:cViewPr>
      <p:guideLst>
        <p:guide pos="3840"/>
        <p:guide orient="horz" pos="459"/>
        <p:guide orient="horz" pos="1094"/>
      </p:guideLst>
    </p:cSldViewPr>
  </p:slideViewPr>
  <p:notesTextViewPr>
    <p:cViewPr>
      <p:scale>
        <a:sx n="3" d="2"/>
        <a:sy n="3" d="2"/>
      </p:scale>
      <p:origin x="0" y="0"/>
    </p:cViewPr>
  </p:notesTextViewPr>
  <p:notesViewPr>
    <p:cSldViewPr snapToGrid="0">
      <p:cViewPr varScale="1">
        <p:scale>
          <a:sx n="86" d="100"/>
          <a:sy n="86" d="100"/>
        </p:scale>
        <p:origin x="301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handoutMaster" Target="handoutMasters/handout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DDFA4FBA-47BC-4ECC-A63D-BAB8185C013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ECF9451C-8D50-4A83-802B-6D944A7F8B5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EFA741-F2DA-49B5-8A21-7145AB27D01D}" type="datetimeFigureOut">
              <a:rPr lang="zh-CN" altLang="en-US" smtClean="0"/>
              <a:t>2025/1/8 Wednesday</a:t>
            </a:fld>
            <a:endParaRPr lang="zh-CN" altLang="en-US"/>
          </a:p>
        </p:txBody>
      </p:sp>
      <p:sp>
        <p:nvSpPr>
          <p:cNvPr id="4" name="页脚占位符 3">
            <a:extLst>
              <a:ext uri="{FF2B5EF4-FFF2-40B4-BE49-F238E27FC236}">
                <a16:creationId xmlns:a16="http://schemas.microsoft.com/office/drawing/2014/main" id="{F0BD5781-7BFA-4710-AAB6-74F9CF3F46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7EFEDCF4-833C-420A-9B71-FBDE4ABAC8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468748-7696-4CDB-823D-372B3C478C8D}" type="slidenum">
              <a:rPr lang="zh-CN" altLang="en-US" smtClean="0"/>
              <a:t>‹#›</a:t>
            </a:fld>
            <a:endParaRPr lang="zh-CN" altLang="en-US"/>
          </a:p>
        </p:txBody>
      </p:sp>
    </p:spTree>
    <p:extLst>
      <p:ext uri="{BB962C8B-B14F-4D97-AF65-F5344CB8AC3E}">
        <p14:creationId xmlns:p14="http://schemas.microsoft.com/office/powerpoint/2010/main" val="3351660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287D3E-3B99-457C-B361-C9FB0C6CC7CA}" type="datetimeFigureOut">
              <a:rPr lang="zh-CN" altLang="en-US" smtClean="0"/>
              <a:t>2025/1/8 Wednesday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D8AB47-7462-457B-AB71-C471D20C63E0}" type="slidenum">
              <a:rPr lang="zh-CN" altLang="en-US" smtClean="0"/>
              <a:t>‹#›</a:t>
            </a:fld>
            <a:endParaRPr lang="zh-CN" altLang="en-US"/>
          </a:p>
        </p:txBody>
      </p:sp>
    </p:spTree>
    <p:extLst>
      <p:ext uri="{BB962C8B-B14F-4D97-AF65-F5344CB8AC3E}">
        <p14:creationId xmlns:p14="http://schemas.microsoft.com/office/powerpoint/2010/main" val="13650257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3D8AB47-7462-457B-AB71-C471D20C63E0}" type="slidenum">
              <a:rPr lang="zh-CN" altLang="en-US" smtClean="0"/>
              <a:t>1</a:t>
            </a:fld>
            <a:endParaRPr lang="zh-CN" altLang="en-US"/>
          </a:p>
        </p:txBody>
      </p:sp>
    </p:spTree>
    <p:extLst>
      <p:ext uri="{BB962C8B-B14F-4D97-AF65-F5344CB8AC3E}">
        <p14:creationId xmlns:p14="http://schemas.microsoft.com/office/powerpoint/2010/main" val="3317729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33D8AB47-7462-457B-AB71-C471D20C63E0}" type="slidenum">
              <a:rPr lang="zh-CN" altLang="en-US" smtClean="0"/>
              <a:t>2</a:t>
            </a:fld>
            <a:endParaRPr lang="zh-CN" altLang="en-US"/>
          </a:p>
        </p:txBody>
      </p:sp>
    </p:spTree>
    <p:extLst>
      <p:ext uri="{BB962C8B-B14F-4D97-AF65-F5344CB8AC3E}">
        <p14:creationId xmlns:p14="http://schemas.microsoft.com/office/powerpoint/2010/main" val="81066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226800"/>
            <a:r>
              <a:rPr lang="en-US" altLang="zh-CN" sz="1050" dirty="0">
                <a:latin typeface="Tw Cen MT" panose="020B0602020104020603" pitchFamily="34" charset="0"/>
                <a:ea typeface="Calibri" panose="020F0502020204030204" pitchFamily="34" charset="0"/>
                <a:cs typeface="Calibri" panose="020F0502020204030204" pitchFamily="34" charset="0"/>
              </a:rPr>
              <a:t>Priori Image </a:t>
            </a:r>
            <a:r>
              <a:rPr lang="en-US" altLang="zh-CN" sz="1050" dirty="0" err="1">
                <a:latin typeface="Tw Cen MT" panose="020B0602020104020603" pitchFamily="34" charset="0"/>
                <a:ea typeface="Calibri" panose="020F0502020204030204" pitchFamily="34" charset="0"/>
                <a:cs typeface="Calibri" panose="020F0502020204030204" pitchFamily="34" charset="0"/>
              </a:rPr>
              <a:t>Segmentator</a:t>
            </a:r>
            <a:r>
              <a:rPr lang="en-US" altLang="zh-CN" sz="1050" dirty="0">
                <a:latin typeface="Tw Cen MT" panose="020B0602020104020603" pitchFamily="34" charset="0"/>
                <a:ea typeface="Calibri" panose="020F0502020204030204" pitchFamily="34" charset="0"/>
                <a:cs typeface="Calibri" panose="020F0502020204030204" pitchFamily="34" charset="0"/>
              </a:rPr>
              <a:t> </a:t>
            </a:r>
            <a:r>
              <a:rPr lang="zh-CN" altLang="en-US" sz="1050" dirty="0">
                <a:latin typeface="Tw Cen MT" panose="020B0602020104020603" pitchFamily="34" charset="0"/>
                <a:ea typeface="Calibri" panose="020F0502020204030204" pitchFamily="34" charset="0"/>
                <a:cs typeface="Calibri" panose="020F0502020204030204" pitchFamily="34" charset="0"/>
              </a:rPr>
              <a:t>拟使用</a:t>
            </a:r>
            <a:r>
              <a:rPr lang="en-US" altLang="zh-CN" sz="1050" dirty="0">
                <a:latin typeface="Tw Cen MT" panose="020B0602020104020603" pitchFamily="34" charset="0"/>
                <a:ea typeface="Calibri" panose="020F0502020204030204" pitchFamily="34" charset="0"/>
                <a:cs typeface="Calibri" panose="020F0502020204030204" pitchFamily="34" charset="0"/>
              </a:rPr>
              <a:t>SAM</a:t>
            </a:r>
            <a:r>
              <a:rPr lang="zh-CN" altLang="en-US" sz="1050" dirty="0">
                <a:latin typeface="Tw Cen MT" panose="020B0602020104020603" pitchFamily="34" charset="0"/>
                <a:ea typeface="Calibri" panose="020F0502020204030204" pitchFamily="34" charset="0"/>
                <a:cs typeface="Calibri" panose="020F0502020204030204" pitchFamily="34" charset="0"/>
              </a:rPr>
              <a:t>（</a:t>
            </a:r>
            <a:r>
              <a:rPr lang="en-US" altLang="zh-CN" sz="1050" dirty="0">
                <a:latin typeface="Tw Cen MT" panose="020B0602020104020603" pitchFamily="34" charset="0"/>
                <a:ea typeface="Calibri" panose="020F0502020204030204" pitchFamily="34" charset="0"/>
                <a:cs typeface="Calibri" panose="020F0502020204030204" pitchFamily="34" charset="0"/>
              </a:rPr>
              <a:t>ICCV2023</a:t>
            </a:r>
            <a:r>
              <a:rPr lang="zh-CN" altLang="en-US" sz="1050" dirty="0">
                <a:latin typeface="Tw Cen MT" panose="020B0602020104020603" pitchFamily="34" charset="0"/>
                <a:ea typeface="Calibri" panose="020F0502020204030204" pitchFamily="34" charset="0"/>
                <a:cs typeface="Calibri" panose="020F0502020204030204" pitchFamily="34" charset="0"/>
              </a:rPr>
              <a:t>）；</a:t>
            </a:r>
            <a:endParaRPr lang="en-US" altLang="zh-CN" sz="1050" dirty="0">
              <a:latin typeface="Tw Cen MT" panose="020B0602020104020603" pitchFamily="34" charset="0"/>
              <a:ea typeface="Calibri" panose="020F0502020204030204" pitchFamily="34" charset="0"/>
              <a:cs typeface="Calibri" panose="020F0502020204030204" pitchFamily="34" charset="0"/>
            </a:endParaRPr>
          </a:p>
          <a:p>
            <a:pPr indent="-226800"/>
            <a:r>
              <a:rPr lang="en-US" altLang="zh-CN" sz="1050" dirty="0">
                <a:latin typeface="Tw Cen MT" panose="020B0602020104020603" pitchFamily="34" charset="0"/>
                <a:ea typeface="Calibri" panose="020F0502020204030204" pitchFamily="34" charset="0"/>
                <a:cs typeface="Calibri" panose="020F0502020204030204" pitchFamily="34" charset="0"/>
              </a:rPr>
              <a:t>Segment-Guided Mask Generator </a:t>
            </a:r>
            <a:r>
              <a:rPr lang="zh-CN" altLang="en-US" sz="1050" dirty="0">
                <a:latin typeface="Tw Cen MT" panose="020B0602020104020603" pitchFamily="34" charset="0"/>
                <a:ea typeface="Calibri" panose="020F0502020204030204" pitchFamily="34" charset="0"/>
                <a:cs typeface="Calibri" panose="020F0502020204030204" pitchFamily="34" charset="0"/>
              </a:rPr>
              <a:t>拟使用</a:t>
            </a:r>
            <a:r>
              <a:rPr lang="en-US" altLang="zh-CN" sz="1050" dirty="0" err="1">
                <a:latin typeface="Tw Cen MT" panose="020B0602020104020603" pitchFamily="34" charset="0"/>
                <a:ea typeface="Calibri" panose="020F0502020204030204" pitchFamily="34" charset="0"/>
                <a:cs typeface="Calibri" panose="020F0502020204030204" pitchFamily="34" charset="0"/>
              </a:rPr>
              <a:t>UNet</a:t>
            </a:r>
            <a:r>
              <a:rPr lang="zh-CN" altLang="en-US" sz="1050" dirty="0">
                <a:latin typeface="Tw Cen MT" panose="020B0602020104020603" pitchFamily="34" charset="0"/>
                <a:ea typeface="Calibri" panose="020F0502020204030204" pitchFamily="34" charset="0"/>
                <a:cs typeface="Calibri" panose="020F0502020204030204" pitchFamily="34" charset="0"/>
              </a:rPr>
              <a:t>；</a:t>
            </a:r>
            <a:endParaRPr lang="en-US" altLang="zh-CN" sz="1050" dirty="0">
              <a:latin typeface="Tw Cen MT" panose="020B0602020104020603" pitchFamily="34" charset="0"/>
              <a:ea typeface="Calibri" panose="020F0502020204030204" pitchFamily="34" charset="0"/>
              <a:cs typeface="Calibri" panose="020F0502020204030204" pitchFamily="34" charset="0"/>
            </a:endParaRPr>
          </a:p>
          <a:p>
            <a:pPr indent="-226800"/>
            <a:r>
              <a:rPr lang="en-US" altLang="zh-CN" sz="1050" dirty="0">
                <a:latin typeface="Tw Cen MT" panose="020B0602020104020603" pitchFamily="34" charset="0"/>
                <a:ea typeface="Calibri" panose="020F0502020204030204" pitchFamily="34" charset="0"/>
                <a:cs typeface="Calibri" panose="020F0502020204030204" pitchFamily="34" charset="0"/>
              </a:rPr>
              <a:t>Line-Aware Feature Extractor </a:t>
            </a:r>
            <a:r>
              <a:rPr lang="zh-CN" altLang="en-US" sz="1050" dirty="0">
                <a:latin typeface="Tw Cen MT" panose="020B0602020104020603" pitchFamily="34" charset="0"/>
                <a:ea typeface="Calibri" panose="020F0502020204030204" pitchFamily="34" charset="0"/>
                <a:cs typeface="Calibri" panose="020F0502020204030204" pitchFamily="34" charset="0"/>
              </a:rPr>
              <a:t>拟使用</a:t>
            </a:r>
            <a:r>
              <a:rPr lang="en-US" altLang="zh-CN" sz="1050" dirty="0" err="1">
                <a:latin typeface="Tw Cen MT" panose="020B0602020104020603" pitchFamily="34" charset="0"/>
                <a:ea typeface="Calibri" panose="020F0502020204030204" pitchFamily="34" charset="0"/>
                <a:cs typeface="Calibri" panose="020F0502020204030204" pitchFamily="34" charset="0"/>
              </a:rPr>
              <a:t>DeepLSD</a:t>
            </a:r>
            <a:r>
              <a:rPr lang="zh-CN" altLang="en-US" sz="1050" dirty="0">
                <a:latin typeface="Tw Cen MT" panose="020B0602020104020603" pitchFamily="34" charset="0"/>
                <a:ea typeface="Calibri" panose="020F0502020204030204" pitchFamily="34" charset="0"/>
                <a:cs typeface="Calibri" panose="020F0502020204030204" pitchFamily="34" charset="0"/>
              </a:rPr>
              <a:t>（</a:t>
            </a:r>
            <a:r>
              <a:rPr lang="en-US" altLang="zh-CN" sz="1050" dirty="0">
                <a:latin typeface="Tw Cen MT" panose="020B0602020104020603" pitchFamily="34" charset="0"/>
                <a:ea typeface="Calibri" panose="020F0502020204030204" pitchFamily="34" charset="0"/>
                <a:cs typeface="Calibri" panose="020F0502020204030204" pitchFamily="34" charset="0"/>
              </a:rPr>
              <a:t>CVPR2023</a:t>
            </a:r>
            <a:r>
              <a:rPr lang="zh-CN" altLang="en-US" sz="1050" dirty="0">
                <a:latin typeface="Tw Cen MT" panose="020B0602020104020603" pitchFamily="34" charset="0"/>
                <a:ea typeface="Calibri" panose="020F0502020204030204" pitchFamily="34" charset="0"/>
                <a:cs typeface="Calibri" panose="020F0502020204030204" pitchFamily="34" charset="0"/>
              </a:rPr>
              <a:t>）；</a:t>
            </a:r>
          </a:p>
          <a:p>
            <a:pPr indent="-226800"/>
            <a:r>
              <a:rPr lang="en-US" altLang="zh-CN" sz="1050" dirty="0">
                <a:latin typeface="Tw Cen MT" panose="020B0602020104020603" pitchFamily="34" charset="0"/>
                <a:ea typeface="Calibri" panose="020F0502020204030204" pitchFamily="34" charset="0"/>
                <a:cs typeface="Calibri" panose="020F0502020204030204" pitchFamily="34" charset="0"/>
              </a:rPr>
              <a:t>Global Self-Attention </a:t>
            </a:r>
            <a:r>
              <a:rPr lang="zh-CN" altLang="en-US" sz="1050" dirty="0">
                <a:latin typeface="Tw Cen MT" panose="020B0602020104020603" pitchFamily="34" charset="0"/>
                <a:ea typeface="Calibri" panose="020F0502020204030204" pitchFamily="34" charset="0"/>
                <a:cs typeface="Calibri" panose="020F0502020204030204" pitchFamily="34" charset="0"/>
              </a:rPr>
              <a:t>拟使用</a:t>
            </a:r>
            <a:r>
              <a:rPr lang="en-US" altLang="zh-CN" sz="1050" dirty="0">
                <a:latin typeface="Tw Cen MT" panose="020B0602020104020603" pitchFamily="34" charset="0"/>
                <a:ea typeface="Calibri" panose="020F0502020204030204" pitchFamily="34" charset="0"/>
                <a:cs typeface="Calibri" panose="020F0502020204030204" pitchFamily="34" charset="0"/>
              </a:rPr>
              <a:t>Vision Transformer</a:t>
            </a:r>
            <a:r>
              <a:rPr lang="zh-CN" altLang="en-US" sz="1050" dirty="0">
                <a:latin typeface="Tw Cen MT" panose="020B0602020104020603" pitchFamily="34" charset="0"/>
                <a:ea typeface="Calibri" panose="020F0502020204030204" pitchFamily="34" charset="0"/>
                <a:cs typeface="Calibri" panose="020F0502020204030204" pitchFamily="34" charset="0"/>
              </a:rPr>
              <a:t>（</a:t>
            </a:r>
            <a:r>
              <a:rPr lang="en-US" altLang="zh-CN" sz="1050" dirty="0">
                <a:latin typeface="Tw Cen MT" panose="020B0602020104020603" pitchFamily="34" charset="0"/>
                <a:ea typeface="Calibri" panose="020F0502020204030204" pitchFamily="34" charset="0"/>
                <a:cs typeface="Calibri" panose="020F0502020204030204" pitchFamily="34" charset="0"/>
              </a:rPr>
              <a:t>ICLR2021</a:t>
            </a:r>
            <a:r>
              <a:rPr lang="zh-CN" altLang="en-US" sz="1050" dirty="0">
                <a:latin typeface="Tw Cen MT" panose="020B0602020104020603" pitchFamily="34" charset="0"/>
                <a:ea typeface="Calibri" panose="020F0502020204030204" pitchFamily="34" charset="0"/>
                <a:cs typeface="Calibri" panose="020F0502020204030204" pitchFamily="34" charset="0"/>
              </a:rPr>
              <a:t>）；</a:t>
            </a:r>
          </a:p>
          <a:p>
            <a:pPr indent="-226800"/>
            <a:r>
              <a:rPr lang="en-US" altLang="zh-CN" sz="1050" dirty="0">
                <a:latin typeface="Tw Cen MT" panose="020B0602020104020603" pitchFamily="34" charset="0"/>
                <a:ea typeface="Calibri" panose="020F0502020204030204" pitchFamily="34" charset="0"/>
                <a:cs typeface="Calibri" panose="020F0502020204030204" pitchFamily="34" charset="0"/>
              </a:rPr>
              <a:t>Classifier </a:t>
            </a:r>
            <a:r>
              <a:rPr lang="zh-CN" altLang="en-US" sz="1050" dirty="0">
                <a:latin typeface="Tw Cen MT" panose="020B0602020104020603" pitchFamily="34" charset="0"/>
                <a:ea typeface="Calibri" panose="020F0502020204030204" pitchFamily="34" charset="0"/>
                <a:cs typeface="Calibri" panose="020F0502020204030204" pitchFamily="34" charset="0"/>
              </a:rPr>
              <a:t>拟使用</a:t>
            </a:r>
            <a:r>
              <a:rPr lang="en-US" altLang="zh-CN" sz="1050" dirty="0">
                <a:latin typeface="Tw Cen MT" panose="020B0602020104020603" pitchFamily="34" charset="0"/>
                <a:ea typeface="Calibri" panose="020F0502020204030204" pitchFamily="34" charset="0"/>
                <a:cs typeface="Calibri" panose="020F0502020204030204" pitchFamily="34" charset="0"/>
              </a:rPr>
              <a:t>MLP</a:t>
            </a:r>
            <a:r>
              <a:rPr lang="zh-CN" altLang="en-US" sz="1050" dirty="0">
                <a:latin typeface="Tw Cen MT" panose="020B0602020104020603" pitchFamily="34" charset="0"/>
                <a:ea typeface="Calibri" panose="020F0502020204030204" pitchFamily="34" charset="0"/>
                <a:cs typeface="Calibri" panose="020F0502020204030204" pitchFamily="34" charset="0"/>
              </a:rPr>
              <a:t>。</a:t>
            </a:r>
          </a:p>
        </p:txBody>
      </p:sp>
      <p:sp>
        <p:nvSpPr>
          <p:cNvPr id="4" name="灯片编号占位符 3"/>
          <p:cNvSpPr>
            <a:spLocks noGrp="1"/>
          </p:cNvSpPr>
          <p:nvPr>
            <p:ph type="sldNum" sz="quarter" idx="5"/>
          </p:nvPr>
        </p:nvSpPr>
        <p:spPr/>
        <p:txBody>
          <a:bodyPr/>
          <a:lstStyle/>
          <a:p>
            <a:fld id="{33D8AB47-7462-457B-AB71-C471D20C63E0}" type="slidenum">
              <a:rPr lang="zh-CN" altLang="en-US" smtClean="0"/>
              <a:t>3</a:t>
            </a:fld>
            <a:endParaRPr lang="zh-CN" altLang="en-US"/>
          </a:p>
        </p:txBody>
      </p:sp>
    </p:spTree>
    <p:extLst>
      <p:ext uri="{BB962C8B-B14F-4D97-AF65-F5344CB8AC3E}">
        <p14:creationId xmlns:p14="http://schemas.microsoft.com/office/powerpoint/2010/main" val="594582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3D8AB47-7462-457B-AB71-C471D20C63E0}" type="slidenum">
              <a:rPr lang="zh-CN" altLang="en-US" smtClean="0"/>
              <a:t>4</a:t>
            </a:fld>
            <a:endParaRPr lang="zh-CN" altLang="en-US"/>
          </a:p>
        </p:txBody>
      </p:sp>
    </p:spTree>
    <p:extLst>
      <p:ext uri="{BB962C8B-B14F-4D97-AF65-F5344CB8AC3E}">
        <p14:creationId xmlns:p14="http://schemas.microsoft.com/office/powerpoint/2010/main" val="61494806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376C46-BD25-4B00-8323-696F25C7EAF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58B590F-4055-49C6-982A-925774EDA1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E00EACD-4B40-469C-A7C9-F8C71746334B}"/>
              </a:ext>
            </a:extLst>
          </p:cNvPr>
          <p:cNvSpPr>
            <a:spLocks noGrp="1"/>
          </p:cNvSpPr>
          <p:nvPr>
            <p:ph type="dt" sz="half" idx="10"/>
          </p:nvPr>
        </p:nvSpPr>
        <p:spPr/>
        <p:txBody>
          <a:bodyPr/>
          <a:lstStyle/>
          <a:p>
            <a:fld id="{33D65D6B-EA39-4BCF-A019-0010EA77FAAF}" type="datetimeFigureOut">
              <a:rPr lang="zh-CN" altLang="en-US" smtClean="0"/>
              <a:t>2025/1/8 Wednesday</a:t>
            </a:fld>
            <a:endParaRPr lang="zh-CN" altLang="en-US"/>
          </a:p>
        </p:txBody>
      </p:sp>
      <p:sp>
        <p:nvSpPr>
          <p:cNvPr id="5" name="页脚占位符 4">
            <a:extLst>
              <a:ext uri="{FF2B5EF4-FFF2-40B4-BE49-F238E27FC236}">
                <a16:creationId xmlns:a16="http://schemas.microsoft.com/office/drawing/2014/main" id="{B7D81A29-F23F-4E9F-9592-0030982B263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BD0BAF-B055-49CA-9FD0-C5FA2C833865}"/>
              </a:ext>
            </a:extLst>
          </p:cNvPr>
          <p:cNvSpPr>
            <a:spLocks noGrp="1"/>
          </p:cNvSpPr>
          <p:nvPr>
            <p:ph type="sldNum" sz="quarter" idx="12"/>
          </p:nvPr>
        </p:nvSpPr>
        <p:spPr/>
        <p:txBody>
          <a:bodyPr/>
          <a:lstStyle/>
          <a:p>
            <a:fld id="{03B2DC3A-CDAD-488C-97D4-6FB9641E3574}" type="slidenum">
              <a:rPr lang="zh-CN" altLang="en-US" smtClean="0"/>
              <a:t>‹#›</a:t>
            </a:fld>
            <a:endParaRPr lang="zh-CN" altLang="en-US"/>
          </a:p>
        </p:txBody>
      </p:sp>
      <p:sp>
        <p:nvSpPr>
          <p:cNvPr id="15" name="矩形 14">
            <a:extLst>
              <a:ext uri="{FF2B5EF4-FFF2-40B4-BE49-F238E27FC236}">
                <a16:creationId xmlns:a16="http://schemas.microsoft.com/office/drawing/2014/main" id="{5B80993E-67C9-4FCA-A372-B827362F6D3A}"/>
              </a:ext>
            </a:extLst>
          </p:cNvPr>
          <p:cNvSpPr/>
          <p:nvPr userDrawn="1"/>
        </p:nvSpPr>
        <p:spPr>
          <a:xfrm>
            <a:off x="0" y="6565277"/>
            <a:ext cx="2415622" cy="292724"/>
          </a:xfrm>
          <a:prstGeom prst="rect">
            <a:avLst/>
          </a:prstGeom>
          <a:solidFill>
            <a:srgbClr val="0B5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dirty="0">
                <a:solidFill>
                  <a:schemeClr val="bg1"/>
                </a:solidFill>
                <a:latin typeface="Tw Cen MT" panose="020B0602020104020603" pitchFamily="34" charset="0"/>
                <a:ea typeface="SimHei" panose="02010609060101010101" pitchFamily="49" charset="-122"/>
              </a:rPr>
              <a:t>Zhangkai NI</a:t>
            </a:r>
            <a:endParaRPr lang="zh-CN" altLang="en-US" sz="1400" b="0" dirty="0">
              <a:solidFill>
                <a:schemeClr val="bg1"/>
              </a:solidFill>
              <a:latin typeface="Tw Cen MT" panose="020B0602020104020603" pitchFamily="34" charset="0"/>
              <a:ea typeface="SimHei" panose="02010609060101010101" pitchFamily="49" charset="-122"/>
            </a:endParaRPr>
          </a:p>
        </p:txBody>
      </p:sp>
      <p:sp>
        <p:nvSpPr>
          <p:cNvPr id="17" name="矩形 16">
            <a:extLst>
              <a:ext uri="{FF2B5EF4-FFF2-40B4-BE49-F238E27FC236}">
                <a16:creationId xmlns:a16="http://schemas.microsoft.com/office/drawing/2014/main" id="{D6B043A0-C90E-4E10-B70F-A1EEB11AB171}"/>
              </a:ext>
            </a:extLst>
          </p:cNvPr>
          <p:cNvSpPr/>
          <p:nvPr userDrawn="1"/>
        </p:nvSpPr>
        <p:spPr>
          <a:xfrm>
            <a:off x="2415621" y="6565277"/>
            <a:ext cx="7360757" cy="2927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00000"/>
              </a:lnSpc>
            </a:pPr>
            <a:r>
              <a:rPr lang="en-US" altLang="zh-CN" sz="1400" b="1" dirty="0">
                <a:latin typeface="Tw Cen MT" panose="020B0602020104020603" pitchFamily="34" charset="0"/>
                <a:ea typeface="+mj-ea"/>
                <a:cs typeface="+mn-cs"/>
              </a:rPr>
              <a:t>Image Quality Analysis -- From Assessment to Optimization</a:t>
            </a:r>
            <a:endParaRPr lang="zh-CN" altLang="en-US" sz="1100" b="1" dirty="0">
              <a:latin typeface="Tw Cen MT" panose="020B0602020104020603" pitchFamily="34" charset="0"/>
              <a:ea typeface="+mj-ea"/>
              <a:cs typeface="+mn-cs"/>
            </a:endParaRPr>
          </a:p>
        </p:txBody>
      </p:sp>
      <p:sp>
        <p:nvSpPr>
          <p:cNvPr id="18" name="矩形 17">
            <a:extLst>
              <a:ext uri="{FF2B5EF4-FFF2-40B4-BE49-F238E27FC236}">
                <a16:creationId xmlns:a16="http://schemas.microsoft.com/office/drawing/2014/main" id="{E2DD2EF8-312A-48C7-9CA1-9A30836C638C}"/>
              </a:ext>
            </a:extLst>
          </p:cNvPr>
          <p:cNvSpPr/>
          <p:nvPr userDrawn="1"/>
        </p:nvSpPr>
        <p:spPr>
          <a:xfrm>
            <a:off x="9776378" y="6565277"/>
            <a:ext cx="2415622" cy="292724"/>
          </a:xfrm>
          <a:prstGeom prst="rect">
            <a:avLst/>
          </a:prstGeom>
          <a:solidFill>
            <a:srgbClr val="0B5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AAB0C5D3-970E-44A5-8464-6FC9E649228E}" type="datetime1">
              <a:rPr lang="en-US" altLang="zh-CN" sz="1400" b="0" smtClean="0">
                <a:solidFill>
                  <a:schemeClr val="bg1"/>
                </a:solidFill>
                <a:latin typeface="Times New Roman" panose="02020603050405020304" pitchFamily="18" charset="0"/>
                <a:ea typeface="SimHei" panose="02010609060101010101" pitchFamily="49" charset="-122"/>
                <a:cs typeface="Times New Roman" panose="02020603050405020304" pitchFamily="18" charset="0"/>
              </a:rPr>
              <a:t>1/8/2025</a:t>
            </a:fld>
            <a:r>
              <a:rPr lang="en-US" altLang="zh-CN" sz="1400" b="0"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1400" b="0"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          </a:t>
            </a:r>
            <a:fld id="{4DA83C51-CB69-4FE1-A3E8-4924E57974A5}" type="slidenum">
              <a:rPr lang="zh-CN" altLang="en-US" sz="1400" b="0" smtClean="0">
                <a:solidFill>
                  <a:schemeClr val="bg1"/>
                </a:solidFill>
                <a:latin typeface="Times New Roman" panose="02020603050405020304" pitchFamily="18" charset="0"/>
                <a:ea typeface="SimHei" panose="02010609060101010101" pitchFamily="49" charset="-122"/>
                <a:cs typeface="Times New Roman" panose="02020603050405020304" pitchFamily="18" charset="0"/>
              </a:rPr>
              <a:pPr/>
              <a:t>‹#›</a:t>
            </a:fld>
            <a:endParaRPr lang="zh-CN" altLang="en-US" sz="1400" b="0"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
        <p:nvSpPr>
          <p:cNvPr id="19" name="矩形 18">
            <a:extLst>
              <a:ext uri="{FF2B5EF4-FFF2-40B4-BE49-F238E27FC236}">
                <a16:creationId xmlns:a16="http://schemas.microsoft.com/office/drawing/2014/main" id="{A287545A-FD6C-4226-B407-E4D3D009E702}"/>
              </a:ext>
            </a:extLst>
          </p:cNvPr>
          <p:cNvSpPr/>
          <p:nvPr userDrawn="1"/>
        </p:nvSpPr>
        <p:spPr>
          <a:xfrm>
            <a:off x="0" y="0"/>
            <a:ext cx="6096000" cy="292724"/>
          </a:xfrm>
          <a:prstGeom prst="rect">
            <a:avLst/>
          </a:prstGeom>
          <a:solidFill>
            <a:srgbClr val="0B5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endParaRPr>
          </a:p>
        </p:txBody>
      </p:sp>
      <p:sp>
        <p:nvSpPr>
          <p:cNvPr id="20" name="矩形 19">
            <a:extLst>
              <a:ext uri="{FF2B5EF4-FFF2-40B4-BE49-F238E27FC236}">
                <a16:creationId xmlns:a16="http://schemas.microsoft.com/office/drawing/2014/main" id="{22850F8E-4EF3-4F0B-866E-D7BBF2E40D1F}"/>
              </a:ext>
            </a:extLst>
          </p:cNvPr>
          <p:cNvSpPr/>
          <p:nvPr userDrawn="1"/>
        </p:nvSpPr>
        <p:spPr>
          <a:xfrm>
            <a:off x="6096000" y="0"/>
            <a:ext cx="6096000" cy="2927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endParaRPr>
          </a:p>
        </p:txBody>
      </p:sp>
      <p:pic>
        <p:nvPicPr>
          <p:cNvPr id="8" name="图片 7">
            <a:extLst>
              <a:ext uri="{FF2B5EF4-FFF2-40B4-BE49-F238E27FC236}">
                <a16:creationId xmlns:a16="http://schemas.microsoft.com/office/drawing/2014/main" id="{157B5914-43B5-4DDD-40E3-05A366FD854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202316" y="381024"/>
            <a:ext cx="1694150" cy="424584"/>
          </a:xfrm>
          <a:prstGeom prst="rect">
            <a:avLst/>
          </a:prstGeom>
        </p:spPr>
      </p:pic>
    </p:spTree>
    <p:extLst>
      <p:ext uri="{BB962C8B-B14F-4D97-AF65-F5344CB8AC3E}">
        <p14:creationId xmlns:p14="http://schemas.microsoft.com/office/powerpoint/2010/main" val="264972145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0742A3A-3E83-4B69-8850-1E4A8C726303}"/>
              </a:ext>
            </a:extLst>
          </p:cNvPr>
          <p:cNvSpPr/>
          <p:nvPr userDrawn="1"/>
        </p:nvSpPr>
        <p:spPr>
          <a:xfrm>
            <a:off x="0" y="0"/>
            <a:ext cx="6096000" cy="292724"/>
          </a:xfrm>
          <a:prstGeom prst="rect">
            <a:avLst/>
          </a:prstGeom>
          <a:solidFill>
            <a:srgbClr val="0B5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endParaRPr>
          </a:p>
        </p:txBody>
      </p:sp>
      <p:sp>
        <p:nvSpPr>
          <p:cNvPr id="8" name="矩形 7">
            <a:extLst>
              <a:ext uri="{FF2B5EF4-FFF2-40B4-BE49-F238E27FC236}">
                <a16:creationId xmlns:a16="http://schemas.microsoft.com/office/drawing/2014/main" id="{46F138F6-F96B-4BF1-9518-9807D2D923AF}"/>
              </a:ext>
            </a:extLst>
          </p:cNvPr>
          <p:cNvSpPr/>
          <p:nvPr userDrawn="1"/>
        </p:nvSpPr>
        <p:spPr>
          <a:xfrm>
            <a:off x="6096000" y="0"/>
            <a:ext cx="6096000" cy="2927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endParaRPr>
          </a:p>
        </p:txBody>
      </p:sp>
      <p:pic>
        <p:nvPicPr>
          <p:cNvPr id="9" name="图片 8">
            <a:extLst>
              <a:ext uri="{FF2B5EF4-FFF2-40B4-BE49-F238E27FC236}">
                <a16:creationId xmlns:a16="http://schemas.microsoft.com/office/drawing/2014/main" id="{B6151C95-272D-4EA9-ADBB-E3826E710B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202316" y="381024"/>
            <a:ext cx="1694150" cy="424584"/>
          </a:xfrm>
          <a:prstGeom prst="rect">
            <a:avLst/>
          </a:prstGeom>
        </p:spPr>
      </p:pic>
      <p:sp>
        <p:nvSpPr>
          <p:cNvPr id="10" name="矩形 9">
            <a:extLst>
              <a:ext uri="{FF2B5EF4-FFF2-40B4-BE49-F238E27FC236}">
                <a16:creationId xmlns:a16="http://schemas.microsoft.com/office/drawing/2014/main" id="{FF33FB10-D519-4F23-8DDA-D9596DDBEC3A}"/>
              </a:ext>
            </a:extLst>
          </p:cNvPr>
          <p:cNvSpPr/>
          <p:nvPr userDrawn="1"/>
        </p:nvSpPr>
        <p:spPr>
          <a:xfrm>
            <a:off x="0" y="6565277"/>
            <a:ext cx="2415622" cy="292724"/>
          </a:xfrm>
          <a:prstGeom prst="rect">
            <a:avLst/>
          </a:prstGeom>
          <a:solidFill>
            <a:srgbClr val="0B5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dirty="0">
                <a:solidFill>
                  <a:schemeClr val="bg1"/>
                </a:solidFill>
                <a:latin typeface="Tw Cen MT" panose="020B0602020104020603" pitchFamily="34" charset="0"/>
                <a:ea typeface="SimHei" panose="02010609060101010101" pitchFamily="49" charset="-122"/>
              </a:rPr>
              <a:t>Zhangkai NI</a:t>
            </a:r>
            <a:endParaRPr lang="zh-CN" altLang="en-US" sz="1400" b="0" dirty="0">
              <a:solidFill>
                <a:schemeClr val="bg1"/>
              </a:solidFill>
              <a:latin typeface="Tw Cen MT" panose="020B0602020104020603" pitchFamily="34" charset="0"/>
              <a:ea typeface="SimHei" panose="02010609060101010101" pitchFamily="49" charset="-122"/>
            </a:endParaRPr>
          </a:p>
        </p:txBody>
      </p:sp>
      <p:sp>
        <p:nvSpPr>
          <p:cNvPr id="11" name="矩形 10">
            <a:extLst>
              <a:ext uri="{FF2B5EF4-FFF2-40B4-BE49-F238E27FC236}">
                <a16:creationId xmlns:a16="http://schemas.microsoft.com/office/drawing/2014/main" id="{D9980578-5009-4D7A-9152-81E065325442}"/>
              </a:ext>
            </a:extLst>
          </p:cNvPr>
          <p:cNvSpPr/>
          <p:nvPr userDrawn="1"/>
        </p:nvSpPr>
        <p:spPr>
          <a:xfrm>
            <a:off x="2415621" y="6565277"/>
            <a:ext cx="7360757" cy="2927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dirty="0">
                <a:solidFill>
                  <a:schemeClr val="bg1"/>
                </a:solidFill>
                <a:latin typeface="Tw Cen MT" panose="020B0602020104020603" pitchFamily="34" charset="0"/>
                <a:ea typeface="SimHei" panose="02010609060101010101" pitchFamily="49" charset="-122"/>
                <a:cs typeface="Times New Roman" panose="02020603050405020304" pitchFamily="18" charset="0"/>
              </a:rPr>
              <a:t>DDR</a:t>
            </a:r>
            <a:endParaRPr lang="zh-CN" altLang="en-US" sz="1400" b="0" dirty="0">
              <a:solidFill>
                <a:schemeClr val="bg1"/>
              </a:solidFill>
              <a:latin typeface="Tw Cen MT" panose="020B0602020104020603" pitchFamily="34" charset="0"/>
              <a:ea typeface="SimHei"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63559BF4-9C82-45FE-B0DC-DE99F5605CD0}"/>
              </a:ext>
            </a:extLst>
          </p:cNvPr>
          <p:cNvSpPr/>
          <p:nvPr userDrawn="1"/>
        </p:nvSpPr>
        <p:spPr>
          <a:xfrm>
            <a:off x="9776378" y="6565277"/>
            <a:ext cx="2415622" cy="292724"/>
          </a:xfrm>
          <a:prstGeom prst="rect">
            <a:avLst/>
          </a:prstGeom>
          <a:solidFill>
            <a:srgbClr val="0B5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AAB0C5D3-970E-44A5-8464-6FC9E649228E}" type="datetime1">
              <a:rPr lang="en-US" altLang="zh-CN" sz="1400" b="0" smtClean="0">
                <a:solidFill>
                  <a:schemeClr val="bg1"/>
                </a:solidFill>
                <a:latin typeface="Times New Roman" panose="02020603050405020304" pitchFamily="18" charset="0"/>
                <a:ea typeface="SimHei" panose="02010609060101010101" pitchFamily="49" charset="-122"/>
                <a:cs typeface="Times New Roman" panose="02020603050405020304" pitchFamily="18" charset="0"/>
              </a:rPr>
              <a:t>1/8/2025</a:t>
            </a:fld>
            <a:r>
              <a:rPr lang="en-US" altLang="zh-CN" sz="1400" b="0"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1400" b="0"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          </a:t>
            </a:r>
            <a:fld id="{4DA83C51-CB69-4FE1-A3E8-4924E57974A5}" type="slidenum">
              <a:rPr lang="zh-CN" altLang="en-US" sz="1400" b="0" smtClean="0">
                <a:solidFill>
                  <a:schemeClr val="bg1"/>
                </a:solidFill>
                <a:latin typeface="Times New Roman" panose="02020603050405020304" pitchFamily="18" charset="0"/>
                <a:ea typeface="SimHei" panose="02010609060101010101" pitchFamily="49" charset="-122"/>
                <a:cs typeface="Times New Roman" panose="02020603050405020304" pitchFamily="18" charset="0"/>
              </a:rPr>
              <a:pPr/>
              <a:t>‹#›</a:t>
            </a:fld>
            <a:endParaRPr lang="zh-CN" altLang="en-US" sz="1400" b="0"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132989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E0742A3A-3E83-4B69-8850-1E4A8C726303}"/>
              </a:ext>
            </a:extLst>
          </p:cNvPr>
          <p:cNvSpPr/>
          <p:nvPr userDrawn="1"/>
        </p:nvSpPr>
        <p:spPr>
          <a:xfrm>
            <a:off x="0" y="0"/>
            <a:ext cx="6096000" cy="292724"/>
          </a:xfrm>
          <a:prstGeom prst="rect">
            <a:avLst/>
          </a:prstGeom>
          <a:solidFill>
            <a:srgbClr val="0B5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endParaRPr>
          </a:p>
        </p:txBody>
      </p:sp>
      <p:sp>
        <p:nvSpPr>
          <p:cNvPr id="8" name="矩形 7">
            <a:extLst>
              <a:ext uri="{FF2B5EF4-FFF2-40B4-BE49-F238E27FC236}">
                <a16:creationId xmlns:a16="http://schemas.microsoft.com/office/drawing/2014/main" id="{46F138F6-F96B-4BF1-9518-9807D2D923AF}"/>
              </a:ext>
            </a:extLst>
          </p:cNvPr>
          <p:cNvSpPr/>
          <p:nvPr userDrawn="1"/>
        </p:nvSpPr>
        <p:spPr>
          <a:xfrm>
            <a:off x="6096000" y="0"/>
            <a:ext cx="6096000" cy="2927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solidFill>
                <a:schemeClr val="tx1"/>
              </a:solidFill>
            </a:endParaRPr>
          </a:p>
        </p:txBody>
      </p:sp>
      <p:pic>
        <p:nvPicPr>
          <p:cNvPr id="9" name="图片 8">
            <a:extLst>
              <a:ext uri="{FF2B5EF4-FFF2-40B4-BE49-F238E27FC236}">
                <a16:creationId xmlns:a16="http://schemas.microsoft.com/office/drawing/2014/main" id="{B6151C95-272D-4EA9-ADBB-E3826E710B5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0202316" y="381024"/>
            <a:ext cx="1694150" cy="424584"/>
          </a:xfrm>
          <a:prstGeom prst="rect">
            <a:avLst/>
          </a:prstGeom>
        </p:spPr>
      </p:pic>
      <p:sp>
        <p:nvSpPr>
          <p:cNvPr id="10" name="矩形 9">
            <a:extLst>
              <a:ext uri="{FF2B5EF4-FFF2-40B4-BE49-F238E27FC236}">
                <a16:creationId xmlns:a16="http://schemas.microsoft.com/office/drawing/2014/main" id="{FF33FB10-D519-4F23-8DDA-D9596DDBEC3A}"/>
              </a:ext>
            </a:extLst>
          </p:cNvPr>
          <p:cNvSpPr/>
          <p:nvPr userDrawn="1"/>
        </p:nvSpPr>
        <p:spPr>
          <a:xfrm>
            <a:off x="0" y="6565277"/>
            <a:ext cx="2415622" cy="292724"/>
          </a:xfrm>
          <a:prstGeom prst="rect">
            <a:avLst/>
          </a:prstGeom>
          <a:solidFill>
            <a:srgbClr val="0B5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b="0" dirty="0">
                <a:solidFill>
                  <a:schemeClr val="bg1"/>
                </a:solidFill>
                <a:latin typeface="Tw Cen MT" panose="020B0602020104020603" pitchFamily="34" charset="0"/>
                <a:ea typeface="SimHei" panose="02010609060101010101" pitchFamily="49" charset="-122"/>
              </a:rPr>
              <a:t>Zhangkai NI</a:t>
            </a:r>
            <a:endParaRPr lang="zh-CN" altLang="en-US" sz="1400" b="0" dirty="0">
              <a:solidFill>
                <a:schemeClr val="bg1"/>
              </a:solidFill>
              <a:latin typeface="Tw Cen MT" panose="020B0602020104020603" pitchFamily="34" charset="0"/>
              <a:ea typeface="SimHei" panose="02010609060101010101" pitchFamily="49" charset="-122"/>
            </a:endParaRPr>
          </a:p>
        </p:txBody>
      </p:sp>
      <p:sp>
        <p:nvSpPr>
          <p:cNvPr id="11" name="矩形 10">
            <a:extLst>
              <a:ext uri="{FF2B5EF4-FFF2-40B4-BE49-F238E27FC236}">
                <a16:creationId xmlns:a16="http://schemas.microsoft.com/office/drawing/2014/main" id="{D9980578-5009-4D7A-9152-81E065325442}"/>
              </a:ext>
            </a:extLst>
          </p:cNvPr>
          <p:cNvSpPr/>
          <p:nvPr userDrawn="1"/>
        </p:nvSpPr>
        <p:spPr>
          <a:xfrm>
            <a:off x="2415621" y="6565277"/>
            <a:ext cx="7360757" cy="29272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0" dirty="0">
              <a:solidFill>
                <a:schemeClr val="bg1"/>
              </a:solidFill>
              <a:latin typeface="Tw Cen MT" panose="020B0602020104020603" pitchFamily="34" charset="0"/>
              <a:ea typeface="SimHei"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63559BF4-9C82-45FE-B0DC-DE99F5605CD0}"/>
              </a:ext>
            </a:extLst>
          </p:cNvPr>
          <p:cNvSpPr/>
          <p:nvPr userDrawn="1"/>
        </p:nvSpPr>
        <p:spPr>
          <a:xfrm>
            <a:off x="9776378" y="6565277"/>
            <a:ext cx="2415622" cy="292724"/>
          </a:xfrm>
          <a:prstGeom prst="rect">
            <a:avLst/>
          </a:prstGeom>
          <a:solidFill>
            <a:srgbClr val="0B5AA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AAB0C5D3-970E-44A5-8464-6FC9E649228E}" type="datetime1">
              <a:rPr lang="en-US" altLang="zh-CN" sz="1400" b="0" smtClean="0">
                <a:solidFill>
                  <a:schemeClr val="bg1"/>
                </a:solidFill>
                <a:latin typeface="Times New Roman" panose="02020603050405020304" pitchFamily="18" charset="0"/>
                <a:ea typeface="SimHei" panose="02010609060101010101" pitchFamily="49" charset="-122"/>
                <a:cs typeface="Times New Roman" panose="02020603050405020304" pitchFamily="18" charset="0"/>
              </a:rPr>
              <a:t>1/8/2025</a:t>
            </a:fld>
            <a:r>
              <a:rPr lang="en-US" altLang="zh-CN" sz="1400" b="0"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	</a:t>
            </a:r>
            <a:r>
              <a:rPr lang="zh-CN" altLang="en-US" sz="1400" b="0" dirty="0">
                <a:solidFill>
                  <a:schemeClr val="bg1"/>
                </a:solidFill>
                <a:latin typeface="Times New Roman" panose="02020603050405020304" pitchFamily="18" charset="0"/>
                <a:ea typeface="SimHei" panose="02010609060101010101" pitchFamily="49" charset="-122"/>
                <a:cs typeface="Times New Roman" panose="02020603050405020304" pitchFamily="18" charset="0"/>
              </a:rPr>
              <a:t>          </a:t>
            </a:r>
            <a:fld id="{4DA83C51-CB69-4FE1-A3E8-4924E57974A5}" type="slidenum">
              <a:rPr lang="zh-CN" altLang="en-US" sz="1400" b="0" smtClean="0">
                <a:solidFill>
                  <a:schemeClr val="bg1"/>
                </a:solidFill>
                <a:latin typeface="Times New Roman" panose="02020603050405020304" pitchFamily="18" charset="0"/>
                <a:ea typeface="SimHei" panose="02010609060101010101" pitchFamily="49" charset="-122"/>
                <a:cs typeface="Times New Roman" panose="02020603050405020304" pitchFamily="18" charset="0"/>
              </a:rPr>
              <a:pPr/>
              <a:t>‹#›</a:t>
            </a:fld>
            <a:endParaRPr lang="zh-CN" altLang="en-US" sz="1400" b="0" dirty="0">
              <a:solidFill>
                <a:schemeClr val="bg1"/>
              </a:solidFill>
              <a:latin typeface="Times New Roman" panose="02020603050405020304" pitchFamily="18" charset="0"/>
              <a:ea typeface="SimHei"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2905839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F0CD3C1-3952-4C57-AE06-D0FFA461E19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5588CD97-8108-4F74-B9EE-2E5043FA15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5BA6347D-33E3-473B-BA50-97F6D6A878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65D6B-EA39-4BCF-A019-0010EA77FAAF}" type="datetimeFigureOut">
              <a:rPr lang="zh-CN" altLang="en-US" smtClean="0"/>
              <a:t>2025/1/8 Wednesday</a:t>
            </a:fld>
            <a:endParaRPr lang="zh-CN" altLang="en-US"/>
          </a:p>
        </p:txBody>
      </p:sp>
      <p:sp>
        <p:nvSpPr>
          <p:cNvPr id="5" name="页脚占位符 4">
            <a:extLst>
              <a:ext uri="{FF2B5EF4-FFF2-40B4-BE49-F238E27FC236}">
                <a16:creationId xmlns:a16="http://schemas.microsoft.com/office/drawing/2014/main" id="{4E90C9AB-7D81-4EE6-BB77-3067F62514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E290CF3-E944-4767-BAD7-4A081BD1BD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B2DC3A-CDAD-488C-97D4-6FB9641E3574}" type="slidenum">
              <a:rPr lang="zh-CN" altLang="en-US" smtClean="0"/>
              <a:t>‹#›</a:t>
            </a:fld>
            <a:endParaRPr lang="zh-CN" altLang="en-US"/>
          </a:p>
        </p:txBody>
      </p:sp>
    </p:spTree>
    <p:extLst>
      <p:ext uri="{BB962C8B-B14F-4D97-AF65-F5344CB8AC3E}">
        <p14:creationId xmlns:p14="http://schemas.microsoft.com/office/powerpoint/2010/main" val="463987875"/>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668" r:id="rId3"/>
  </p:sldLayoutIdLst>
  <p:txStyles>
    <p:titleStyle>
      <a:lvl1pPr algn="l" defTabSz="914400" rtl="0" eaLnBrk="1" latinLnBrk="0" hangingPunct="1">
        <a:lnSpc>
          <a:spcPct val="90000"/>
        </a:lnSpc>
        <a:spcBef>
          <a:spcPct val="0"/>
        </a:spcBef>
        <a:buNone/>
        <a:defRPr sz="4400" kern="1200" baseline="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8.sv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5">
            <a:extLst>
              <a:ext uri="{FF2B5EF4-FFF2-40B4-BE49-F238E27FC236}">
                <a16:creationId xmlns:a16="http://schemas.microsoft.com/office/drawing/2014/main" id="{16C90D41-592F-4922-8D04-58A04667E72D}"/>
              </a:ext>
            </a:extLst>
          </p:cNvPr>
          <p:cNvSpPr txBox="1">
            <a:spLocks/>
          </p:cNvSpPr>
          <p:nvPr/>
        </p:nvSpPr>
        <p:spPr>
          <a:xfrm>
            <a:off x="3273677" y="533713"/>
            <a:ext cx="5644646" cy="681717"/>
          </a:xfrm>
          <a:prstGeom prst="rect">
            <a:avLst/>
          </a:prstGeom>
        </p:spPr>
        <p:txBody>
          <a:bodyPr/>
          <a:lstStyle>
            <a:lvl1pPr algn="l" defTabSz="914400" rtl="0" eaLnBrk="1" latinLnBrk="0" hangingPunct="1">
              <a:lnSpc>
                <a:spcPct val="90000"/>
              </a:lnSpc>
              <a:spcBef>
                <a:spcPct val="0"/>
              </a:spcBef>
              <a:buNone/>
              <a:defRPr sz="4400" kern="1200" baseline="0">
                <a:solidFill>
                  <a:schemeClr val="tx1"/>
                </a:solidFill>
                <a:latin typeface="Arial" panose="020B0604020202020204" pitchFamily="34" charset="0"/>
                <a:ea typeface="+mj-ea"/>
                <a:cs typeface="+mj-cs"/>
              </a:defRPr>
            </a:lvl1pPr>
          </a:lstStyle>
          <a:p>
            <a:pPr algn="ctr"/>
            <a:r>
              <a:rPr lang="zh-CN" altLang="en-US" sz="3200" b="1" dirty="0">
                <a:latin typeface="Tw Cen MT" panose="020B0602020104020603" pitchFamily="34" charset="0"/>
              </a:rPr>
              <a:t>拍照防错</a:t>
            </a:r>
            <a:endParaRPr lang="zh-CN" altLang="en-US" sz="2800" b="1" dirty="0">
              <a:latin typeface="Tw Cen MT" panose="020B0602020104020603" pitchFamily="34" charset="0"/>
            </a:endParaRPr>
          </a:p>
        </p:txBody>
      </p:sp>
      <p:sp>
        <p:nvSpPr>
          <p:cNvPr id="6" name="文本占位符 2">
            <a:extLst>
              <a:ext uri="{FF2B5EF4-FFF2-40B4-BE49-F238E27FC236}">
                <a16:creationId xmlns:a16="http://schemas.microsoft.com/office/drawing/2014/main" id="{2131319E-06F7-4C7D-BE9A-BE3557CA8FA7}"/>
              </a:ext>
            </a:extLst>
          </p:cNvPr>
          <p:cNvSpPr txBox="1">
            <a:spLocks/>
          </p:cNvSpPr>
          <p:nvPr/>
        </p:nvSpPr>
        <p:spPr>
          <a:xfrm>
            <a:off x="696000" y="1179184"/>
            <a:ext cx="10800000" cy="490697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26800">
              <a:lnSpc>
                <a:spcPct val="100000"/>
              </a:lnSpc>
              <a:spcBef>
                <a:spcPts val="1200"/>
              </a:spcBef>
            </a:pPr>
            <a:r>
              <a:rPr lang="zh-CN" altLang="en-US" sz="1800" b="1" dirty="0">
                <a:solidFill>
                  <a:srgbClr val="FF0000"/>
                </a:solidFill>
                <a:latin typeface="Tw Cen MT" panose="020B0602020104020603" pitchFamily="34" charset="0"/>
                <a:ea typeface="Calibri" panose="020F0502020204030204" pitchFamily="34" charset="0"/>
                <a:cs typeface="Calibri" panose="020F0502020204030204" pitchFamily="34" charset="0"/>
              </a:rPr>
              <a:t>难点：</a:t>
            </a:r>
            <a:r>
              <a:rPr lang="zh-CN" altLang="en-US" sz="1800" dirty="0">
                <a:solidFill>
                  <a:srgbClr val="000000"/>
                </a:solidFill>
                <a:latin typeface="Tw Cen MT" panose="020B0602020104020603" pitchFamily="34" charset="0"/>
                <a:ea typeface="Calibri" panose="020F0502020204030204" pitchFamily="34" charset="0"/>
                <a:cs typeface="Calibri" panose="020F0502020204030204" pitchFamily="34" charset="0"/>
              </a:rPr>
              <a:t>任务的关键点在于真正决定图像被分类为</a:t>
            </a:r>
            <a:r>
              <a:rPr lang="en-US" altLang="zh-CN" sz="1800" dirty="0">
                <a:solidFill>
                  <a:srgbClr val="000000"/>
                </a:solidFill>
                <a:latin typeface="Tw Cen MT" panose="020B0602020104020603" pitchFamily="34" charset="0"/>
                <a:ea typeface="Calibri" panose="020F0502020204030204" pitchFamily="34" charset="0"/>
                <a:cs typeface="Calibri" panose="020F0502020204030204" pitchFamily="34" charset="0"/>
              </a:rPr>
              <a:t>True</a:t>
            </a:r>
            <a:r>
              <a:rPr lang="zh-CN" altLang="en-US" sz="1800" dirty="0">
                <a:solidFill>
                  <a:srgbClr val="000000"/>
                </a:solidFill>
                <a:latin typeface="Tw Cen MT" panose="020B0602020104020603" pitchFamily="34" charset="0"/>
                <a:ea typeface="Calibri" panose="020F0502020204030204" pitchFamily="34" charset="0"/>
                <a:cs typeface="Calibri" panose="020F0502020204030204" pitchFamily="34" charset="0"/>
              </a:rPr>
              <a:t>或者</a:t>
            </a:r>
            <a:r>
              <a:rPr lang="en-US" altLang="zh-CN" sz="1800" dirty="0">
                <a:solidFill>
                  <a:srgbClr val="000000"/>
                </a:solidFill>
                <a:latin typeface="Tw Cen MT" panose="020B0602020104020603" pitchFamily="34" charset="0"/>
                <a:ea typeface="Calibri" panose="020F0502020204030204" pitchFamily="34" charset="0"/>
                <a:cs typeface="Calibri" panose="020F0502020204030204" pitchFamily="34" charset="0"/>
              </a:rPr>
              <a:t>False</a:t>
            </a:r>
            <a:r>
              <a:rPr lang="zh-CN" altLang="en-US" sz="1800" dirty="0">
                <a:solidFill>
                  <a:srgbClr val="000000"/>
                </a:solidFill>
                <a:latin typeface="Tw Cen MT" panose="020B0602020104020603" pitchFamily="34" charset="0"/>
                <a:ea typeface="Calibri" panose="020F0502020204030204" pitchFamily="34" charset="0"/>
                <a:cs typeface="Calibri" panose="020F0502020204030204" pitchFamily="34" charset="0"/>
              </a:rPr>
              <a:t>的理由是图像中很小一部分的图像样式（下图红圈内的侧气帘），而神经网络可能无法准确地找到这一部分的样式。</a:t>
            </a:r>
          </a:p>
        </p:txBody>
      </p:sp>
      <p:pic>
        <p:nvPicPr>
          <p:cNvPr id="4" name="图片 3">
            <a:extLst>
              <a:ext uri="{FF2B5EF4-FFF2-40B4-BE49-F238E27FC236}">
                <a16:creationId xmlns:a16="http://schemas.microsoft.com/office/drawing/2014/main" id="{7F8A2C18-304F-4087-B95D-9A8918E5C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22" y="2460228"/>
            <a:ext cx="7759162" cy="3625934"/>
          </a:xfrm>
          <a:prstGeom prst="rect">
            <a:avLst/>
          </a:prstGeom>
        </p:spPr>
      </p:pic>
      <p:pic>
        <p:nvPicPr>
          <p:cNvPr id="3" name="图片 2" descr="图片包含 人, 男人, 站, 女人&#10;&#10;描述已自动生成">
            <a:extLst>
              <a:ext uri="{FF2B5EF4-FFF2-40B4-BE49-F238E27FC236}">
                <a16:creationId xmlns:a16="http://schemas.microsoft.com/office/drawing/2014/main" id="{2698F0AE-6E26-5E5D-7960-82EA8F0DF7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7578" y="2102248"/>
            <a:ext cx="2520000" cy="2048422"/>
          </a:xfrm>
          <a:prstGeom prst="rect">
            <a:avLst/>
          </a:prstGeom>
        </p:spPr>
      </p:pic>
      <p:pic>
        <p:nvPicPr>
          <p:cNvPr id="8" name="图片 7" descr="图片包含 建筑, 室内, 女人, 装满&#10;&#10;描述已自动生成">
            <a:extLst>
              <a:ext uri="{FF2B5EF4-FFF2-40B4-BE49-F238E27FC236}">
                <a16:creationId xmlns:a16="http://schemas.microsoft.com/office/drawing/2014/main" id="{B6534869-50A8-4C90-EECF-FFE0F2F00D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57578" y="4416822"/>
            <a:ext cx="2520000" cy="1950537"/>
          </a:xfrm>
          <a:prstGeom prst="rect">
            <a:avLst/>
          </a:prstGeom>
        </p:spPr>
      </p:pic>
    </p:spTree>
    <p:extLst>
      <p:ext uri="{BB962C8B-B14F-4D97-AF65-F5344CB8AC3E}">
        <p14:creationId xmlns:p14="http://schemas.microsoft.com/office/powerpoint/2010/main" val="19567068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5">
            <a:extLst>
              <a:ext uri="{FF2B5EF4-FFF2-40B4-BE49-F238E27FC236}">
                <a16:creationId xmlns:a16="http://schemas.microsoft.com/office/drawing/2014/main" id="{16C90D41-592F-4922-8D04-58A04667E72D}"/>
              </a:ext>
            </a:extLst>
          </p:cNvPr>
          <p:cNvSpPr txBox="1">
            <a:spLocks/>
          </p:cNvSpPr>
          <p:nvPr/>
        </p:nvSpPr>
        <p:spPr>
          <a:xfrm>
            <a:off x="3273677" y="533713"/>
            <a:ext cx="5644646" cy="681717"/>
          </a:xfrm>
          <a:prstGeom prst="rect">
            <a:avLst/>
          </a:prstGeom>
        </p:spPr>
        <p:txBody>
          <a:bodyPr/>
          <a:lstStyle>
            <a:lvl1pPr algn="l" defTabSz="914400" rtl="0" eaLnBrk="1" latinLnBrk="0" hangingPunct="1">
              <a:lnSpc>
                <a:spcPct val="90000"/>
              </a:lnSpc>
              <a:spcBef>
                <a:spcPct val="0"/>
              </a:spcBef>
              <a:buNone/>
              <a:defRPr sz="4400" kern="1200" baseline="0">
                <a:solidFill>
                  <a:schemeClr val="tx1"/>
                </a:solidFill>
                <a:latin typeface="Arial" panose="020B0604020202020204" pitchFamily="34" charset="0"/>
                <a:ea typeface="+mj-ea"/>
                <a:cs typeface="+mj-cs"/>
              </a:defRPr>
            </a:lvl1pPr>
          </a:lstStyle>
          <a:p>
            <a:pPr algn="ctr"/>
            <a:r>
              <a:rPr lang="en-US" altLang="zh-CN" sz="3200" b="1" dirty="0">
                <a:latin typeface="Tw Cen MT" panose="020B0602020104020603" pitchFamily="34" charset="0"/>
              </a:rPr>
              <a:t>Method</a:t>
            </a:r>
            <a:endParaRPr lang="zh-CN" altLang="en-US" sz="2800" b="1" dirty="0">
              <a:latin typeface="Tw Cen MT" panose="020B0602020104020603" pitchFamily="34" charset="0"/>
            </a:endParaRPr>
          </a:p>
        </p:txBody>
      </p:sp>
      <p:sp>
        <p:nvSpPr>
          <p:cNvPr id="6" name="文本占位符 2">
            <a:extLst>
              <a:ext uri="{FF2B5EF4-FFF2-40B4-BE49-F238E27FC236}">
                <a16:creationId xmlns:a16="http://schemas.microsoft.com/office/drawing/2014/main" id="{2131319E-06F7-4C7D-BE9A-BE3557CA8FA7}"/>
              </a:ext>
            </a:extLst>
          </p:cNvPr>
          <p:cNvSpPr txBox="1">
            <a:spLocks/>
          </p:cNvSpPr>
          <p:nvPr/>
        </p:nvSpPr>
        <p:spPr>
          <a:xfrm>
            <a:off x="695999" y="1162558"/>
            <a:ext cx="11010447" cy="54334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26800"/>
            <a:r>
              <a:rPr lang="en-US" altLang="zh-CN" sz="2800" dirty="0">
                <a:solidFill>
                  <a:srgbClr val="00B0F0"/>
                </a:solidFill>
                <a:latin typeface="Tw Cen MT" panose="020B0602020104020603" pitchFamily="34" charset="0"/>
                <a:ea typeface="Calibri" panose="020F0502020204030204" pitchFamily="34" charset="0"/>
                <a:cs typeface="Calibri" panose="020F0502020204030204" pitchFamily="34" charset="0"/>
              </a:rPr>
              <a:t>Train</a:t>
            </a:r>
            <a:endParaRPr lang="en-US" altLang="zh-CN" sz="2800" b="0" dirty="0">
              <a:latin typeface="Tw Cen MT" panose="020B0602020104020603" pitchFamily="34" charset="0"/>
              <a:ea typeface="Calibri" panose="020F0502020204030204" pitchFamily="34" charset="0"/>
              <a:cs typeface="Times New Roman" panose="02020603050405020304" pitchFamily="18" charset="0"/>
            </a:endParaRPr>
          </a:p>
        </p:txBody>
      </p:sp>
      <p:pic>
        <p:nvPicPr>
          <p:cNvPr id="16" name="图片 15">
            <a:extLst>
              <a:ext uri="{FF2B5EF4-FFF2-40B4-BE49-F238E27FC236}">
                <a16:creationId xmlns:a16="http://schemas.microsoft.com/office/drawing/2014/main" id="{907FBC72-0C00-41B8-90D5-A7CF4D770C07}"/>
              </a:ext>
            </a:extLst>
          </p:cNvPr>
          <p:cNvPicPr>
            <a:picLocks noChangeAspect="1"/>
          </p:cNvPicPr>
          <p:nvPr/>
        </p:nvPicPr>
        <p:blipFill rotWithShape="1">
          <a:blip r:embed="rId3">
            <a:extLst>
              <a:ext uri="{28A0092B-C50C-407E-A947-70E740481C1C}">
                <a14:useLocalDpi xmlns:a14="http://schemas.microsoft.com/office/drawing/2010/main" val="0"/>
              </a:ext>
            </a:extLst>
          </a:blip>
          <a:srcRect l="53007" t="7155" r="1011" b="21952"/>
          <a:stretch/>
        </p:blipFill>
        <p:spPr>
          <a:xfrm>
            <a:off x="2001748" y="2941470"/>
            <a:ext cx="906846" cy="653370"/>
          </a:xfrm>
          <a:prstGeom prst="rect">
            <a:avLst/>
          </a:prstGeom>
        </p:spPr>
      </p:pic>
      <p:sp>
        <p:nvSpPr>
          <p:cNvPr id="17" name="矩形 16">
            <a:extLst>
              <a:ext uri="{FF2B5EF4-FFF2-40B4-BE49-F238E27FC236}">
                <a16:creationId xmlns:a16="http://schemas.microsoft.com/office/drawing/2014/main" id="{931DBFBE-7CA5-4AB5-96DD-04467DB92C9F}"/>
              </a:ext>
            </a:extLst>
          </p:cNvPr>
          <p:cNvSpPr/>
          <p:nvPr/>
        </p:nvSpPr>
        <p:spPr>
          <a:xfrm>
            <a:off x="3555527" y="2941470"/>
            <a:ext cx="314725" cy="648000"/>
          </a:xfrm>
          <a:prstGeom prst="rect">
            <a:avLst/>
          </a:prstGeom>
          <a:solidFill>
            <a:schemeClr val="accent6">
              <a:lumMod val="40000"/>
              <a:lumOff val="60000"/>
            </a:schemeClr>
          </a:solidFill>
          <a:ln w="12700">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4EB51422-1D08-4ACA-89D5-CDA93846661E}"/>
              </a:ext>
            </a:extLst>
          </p:cNvPr>
          <p:cNvSpPr txBox="1"/>
          <p:nvPr/>
        </p:nvSpPr>
        <p:spPr>
          <a:xfrm>
            <a:off x="2964324" y="3588701"/>
            <a:ext cx="1523655" cy="523220"/>
          </a:xfrm>
          <a:prstGeom prst="rect">
            <a:avLst/>
          </a:prstGeom>
          <a:noFill/>
        </p:spPr>
        <p:txBody>
          <a:bodyPr wrap="square" rtlCol="0">
            <a:spAutoFit/>
          </a:bodyPr>
          <a:lstStyle/>
          <a:p>
            <a:pPr algn="ctr"/>
            <a:r>
              <a:rPr lang="en-US" altLang="zh-CN" sz="1400" dirty="0">
                <a:latin typeface="Tw Cen MT" panose="020B0602020104020603" pitchFamily="34" charset="0"/>
                <a:ea typeface="Calibri" panose="020F0502020204030204" pitchFamily="34" charset="0"/>
                <a:cs typeface="Calibri" panose="020F0502020204030204" pitchFamily="34" charset="0"/>
              </a:rPr>
              <a:t>Line-Aware Feature Extractor</a:t>
            </a:r>
            <a:endParaRPr lang="zh-CN" altLang="en-US" sz="1400" dirty="0">
              <a:latin typeface="Tw Cen MT" panose="020B0602020104020603" pitchFamily="34" charset="0"/>
              <a:cs typeface="Calibri" panose="020F0502020204030204" pitchFamily="34" charset="0"/>
            </a:endParaRPr>
          </a:p>
        </p:txBody>
      </p:sp>
      <p:cxnSp>
        <p:nvCxnSpPr>
          <p:cNvPr id="23" name="直接箭头连接符 22">
            <a:extLst>
              <a:ext uri="{FF2B5EF4-FFF2-40B4-BE49-F238E27FC236}">
                <a16:creationId xmlns:a16="http://schemas.microsoft.com/office/drawing/2014/main" id="{A49B4538-9026-4745-AA9A-295EA58826E1}"/>
              </a:ext>
            </a:extLst>
          </p:cNvPr>
          <p:cNvCxnSpPr>
            <a:cxnSpLocks/>
            <a:stCxn id="16" idx="3"/>
            <a:endCxn id="17" idx="1"/>
          </p:cNvCxnSpPr>
          <p:nvPr/>
        </p:nvCxnSpPr>
        <p:spPr>
          <a:xfrm flipV="1">
            <a:off x="2908594" y="3265470"/>
            <a:ext cx="646933" cy="2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0D114C53-099B-47BA-BBED-B314F43A2A54}"/>
              </a:ext>
            </a:extLst>
          </p:cNvPr>
          <p:cNvCxnSpPr>
            <a:cxnSpLocks/>
            <a:stCxn id="17" idx="3"/>
            <a:endCxn id="97" idx="2"/>
          </p:cNvCxnSpPr>
          <p:nvPr/>
        </p:nvCxnSpPr>
        <p:spPr>
          <a:xfrm>
            <a:off x="3870252" y="3265470"/>
            <a:ext cx="7378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4F303509-42D2-46ED-AD26-BA3AE31C36A9}"/>
              </a:ext>
            </a:extLst>
          </p:cNvPr>
          <p:cNvSpPr txBox="1"/>
          <p:nvPr/>
        </p:nvSpPr>
        <p:spPr>
          <a:xfrm>
            <a:off x="5174421" y="2640161"/>
            <a:ext cx="1716450" cy="307777"/>
          </a:xfrm>
          <a:prstGeom prst="rect">
            <a:avLst/>
          </a:prstGeom>
          <a:noFill/>
        </p:spPr>
        <p:txBody>
          <a:bodyPr wrap="square" rtlCol="0">
            <a:spAutoFit/>
          </a:bodyPr>
          <a:lstStyle/>
          <a:p>
            <a:pPr algn="ctr"/>
            <a:r>
              <a:rPr lang="en-US" altLang="zh-CN" sz="1400" dirty="0">
                <a:latin typeface="Tw Cen MT" panose="020B0602020104020603" pitchFamily="34" charset="0"/>
              </a:rPr>
              <a:t>Global Self-Attention</a:t>
            </a:r>
            <a:endParaRPr lang="zh-CN" altLang="en-US" sz="1400" dirty="0">
              <a:latin typeface="Tw Cen MT" panose="020B0602020104020603" pitchFamily="34" charset="0"/>
            </a:endParaRPr>
          </a:p>
        </p:txBody>
      </p:sp>
      <p:sp>
        <p:nvSpPr>
          <p:cNvPr id="33" name="矩形 32">
            <a:extLst>
              <a:ext uri="{FF2B5EF4-FFF2-40B4-BE49-F238E27FC236}">
                <a16:creationId xmlns:a16="http://schemas.microsoft.com/office/drawing/2014/main" id="{D60AB657-5C2B-4D98-B643-1FBF6CD12452}"/>
              </a:ext>
            </a:extLst>
          </p:cNvPr>
          <p:cNvSpPr/>
          <p:nvPr/>
        </p:nvSpPr>
        <p:spPr>
          <a:xfrm>
            <a:off x="7863074" y="2946403"/>
            <a:ext cx="314725" cy="648000"/>
          </a:xfrm>
          <a:prstGeom prst="rect">
            <a:avLst/>
          </a:prstGeom>
          <a:solidFill>
            <a:schemeClr val="accent2">
              <a:lumMod val="20000"/>
              <a:lumOff val="80000"/>
            </a:schemeClr>
          </a:solidFill>
          <a:ln w="12700">
            <a:solidFill>
              <a:schemeClr val="accent2">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EB0AFDA3-D849-4734-8893-BD79D2AAAB41}"/>
              </a:ext>
            </a:extLst>
          </p:cNvPr>
          <p:cNvSpPr txBox="1"/>
          <p:nvPr/>
        </p:nvSpPr>
        <p:spPr>
          <a:xfrm>
            <a:off x="7448404" y="2640607"/>
            <a:ext cx="1144063" cy="307777"/>
          </a:xfrm>
          <a:prstGeom prst="rect">
            <a:avLst/>
          </a:prstGeom>
          <a:noFill/>
        </p:spPr>
        <p:txBody>
          <a:bodyPr wrap="square" rtlCol="0">
            <a:spAutoFit/>
          </a:bodyPr>
          <a:lstStyle/>
          <a:p>
            <a:pPr algn="ctr"/>
            <a:r>
              <a:rPr lang="en-US" altLang="zh-CN" sz="1400" dirty="0">
                <a:latin typeface="Tw Cen MT" panose="020B0602020104020603" pitchFamily="34" charset="0"/>
              </a:rPr>
              <a:t>Classifier</a:t>
            </a:r>
            <a:endParaRPr lang="zh-CN" altLang="en-US" sz="1400" dirty="0">
              <a:latin typeface="Tw Cen MT" panose="020B0602020104020603" pitchFamily="34" charset="0"/>
            </a:endParaRPr>
          </a:p>
        </p:txBody>
      </p:sp>
      <p:cxnSp>
        <p:nvCxnSpPr>
          <p:cNvPr id="36" name="直接箭头连接符 35">
            <a:extLst>
              <a:ext uri="{FF2B5EF4-FFF2-40B4-BE49-F238E27FC236}">
                <a16:creationId xmlns:a16="http://schemas.microsoft.com/office/drawing/2014/main" id="{C7557866-AAB6-4D60-87D6-FCFB0C797C63}"/>
              </a:ext>
            </a:extLst>
          </p:cNvPr>
          <p:cNvCxnSpPr>
            <a:cxnSpLocks/>
            <a:stCxn id="33" idx="3"/>
            <a:endCxn id="37" idx="3"/>
          </p:cNvCxnSpPr>
          <p:nvPr/>
        </p:nvCxnSpPr>
        <p:spPr>
          <a:xfrm>
            <a:off x="8177799" y="3270403"/>
            <a:ext cx="5398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文本框 36">
            <a:extLst>
              <a:ext uri="{FF2B5EF4-FFF2-40B4-BE49-F238E27FC236}">
                <a16:creationId xmlns:a16="http://schemas.microsoft.com/office/drawing/2014/main" id="{84925A7D-DF45-452B-9449-1FEB5E76822F}"/>
              </a:ext>
            </a:extLst>
          </p:cNvPr>
          <p:cNvSpPr txBox="1"/>
          <p:nvPr/>
        </p:nvSpPr>
        <p:spPr>
          <a:xfrm flipH="1">
            <a:off x="8717622" y="3116514"/>
            <a:ext cx="558037" cy="307777"/>
          </a:xfrm>
          <a:prstGeom prst="rect">
            <a:avLst/>
          </a:prstGeom>
          <a:noFill/>
        </p:spPr>
        <p:txBody>
          <a:bodyPr wrap="square" rtlCol="0">
            <a:spAutoFit/>
          </a:bodyPr>
          <a:lstStyle/>
          <a:p>
            <a:pPr algn="ctr"/>
            <a:r>
              <a:rPr lang="en-US" altLang="zh-CN" sz="1400" b="1" dirty="0">
                <a:solidFill>
                  <a:srgbClr val="06C698"/>
                </a:solidFill>
              </a:rPr>
              <a:t>0.87</a:t>
            </a:r>
            <a:endParaRPr lang="zh-CN" altLang="en-US" sz="1400" b="1" dirty="0">
              <a:solidFill>
                <a:srgbClr val="06C698"/>
              </a:solidFill>
            </a:endParaRPr>
          </a:p>
        </p:txBody>
      </p:sp>
      <p:sp>
        <p:nvSpPr>
          <p:cNvPr id="38" name="文本框 37">
            <a:extLst>
              <a:ext uri="{FF2B5EF4-FFF2-40B4-BE49-F238E27FC236}">
                <a16:creationId xmlns:a16="http://schemas.microsoft.com/office/drawing/2014/main" id="{7BC97239-8D12-4759-861B-5E56FBAB094A}"/>
              </a:ext>
            </a:extLst>
          </p:cNvPr>
          <p:cNvSpPr txBox="1"/>
          <p:nvPr/>
        </p:nvSpPr>
        <p:spPr>
          <a:xfrm>
            <a:off x="8416055" y="3342133"/>
            <a:ext cx="1144063" cy="307777"/>
          </a:xfrm>
          <a:prstGeom prst="rect">
            <a:avLst/>
          </a:prstGeom>
          <a:noFill/>
        </p:spPr>
        <p:txBody>
          <a:bodyPr wrap="square" rtlCol="0">
            <a:spAutoFit/>
          </a:bodyPr>
          <a:lstStyle/>
          <a:p>
            <a:pPr algn="ctr"/>
            <a:r>
              <a:rPr lang="en-US" altLang="zh-CN" sz="1400" dirty="0">
                <a:latin typeface="Tw Cen MT" panose="020B0602020104020603" pitchFamily="34" charset="0"/>
              </a:rPr>
              <a:t>Score</a:t>
            </a:r>
            <a:endParaRPr lang="zh-CN" altLang="en-US" sz="1400" dirty="0">
              <a:latin typeface="Tw Cen MT" panose="020B0602020104020603" pitchFamily="34" charset="0"/>
            </a:endParaRPr>
          </a:p>
        </p:txBody>
      </p:sp>
      <p:sp>
        <p:nvSpPr>
          <p:cNvPr id="39" name="图文框 38">
            <a:extLst>
              <a:ext uri="{FF2B5EF4-FFF2-40B4-BE49-F238E27FC236}">
                <a16:creationId xmlns:a16="http://schemas.microsoft.com/office/drawing/2014/main" id="{02D4B194-5C44-47DC-969A-B40160342E4A}"/>
              </a:ext>
            </a:extLst>
          </p:cNvPr>
          <p:cNvSpPr/>
          <p:nvPr/>
        </p:nvSpPr>
        <p:spPr>
          <a:xfrm>
            <a:off x="2001748" y="4152223"/>
            <a:ext cx="920345" cy="646460"/>
          </a:xfrm>
          <a:prstGeom prst="frame">
            <a:avLst>
              <a:gd name="adj1" fmla="val 0"/>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Tw Cen MT" panose="020B0602020104020603" pitchFamily="34" charset="0"/>
              </a:rPr>
              <a:t>Positive Image</a:t>
            </a:r>
            <a:endParaRPr lang="zh-CN" altLang="en-US" sz="1400" dirty="0">
              <a:solidFill>
                <a:schemeClr val="tx1"/>
              </a:solidFill>
              <a:latin typeface="Tw Cen MT" panose="020B0602020104020603" pitchFamily="34" charset="0"/>
            </a:endParaRPr>
          </a:p>
        </p:txBody>
      </p:sp>
      <p:sp>
        <p:nvSpPr>
          <p:cNvPr id="40" name="矩形 39">
            <a:extLst>
              <a:ext uri="{FF2B5EF4-FFF2-40B4-BE49-F238E27FC236}">
                <a16:creationId xmlns:a16="http://schemas.microsoft.com/office/drawing/2014/main" id="{ADF84188-30E8-4E7B-AEB9-9A2D05B49A0B}"/>
              </a:ext>
            </a:extLst>
          </p:cNvPr>
          <p:cNvSpPr/>
          <p:nvPr/>
        </p:nvSpPr>
        <p:spPr>
          <a:xfrm>
            <a:off x="3555525" y="4152223"/>
            <a:ext cx="314725" cy="646460"/>
          </a:xfrm>
          <a:prstGeom prst="rect">
            <a:avLst/>
          </a:prstGeom>
          <a:solidFill>
            <a:schemeClr val="accent6">
              <a:lumMod val="40000"/>
              <a:lumOff val="60000"/>
            </a:schemeClr>
          </a:solidFill>
          <a:ln w="12700">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cxnSp>
        <p:nvCxnSpPr>
          <p:cNvPr id="41" name="直接箭头连接符 40">
            <a:extLst>
              <a:ext uri="{FF2B5EF4-FFF2-40B4-BE49-F238E27FC236}">
                <a16:creationId xmlns:a16="http://schemas.microsoft.com/office/drawing/2014/main" id="{3B6ABEF1-155F-49D5-B121-ECED8848FB5E}"/>
              </a:ext>
            </a:extLst>
          </p:cNvPr>
          <p:cNvCxnSpPr>
            <a:cxnSpLocks/>
            <a:stCxn id="39" idx="3"/>
            <a:endCxn id="40" idx="1"/>
          </p:cNvCxnSpPr>
          <p:nvPr/>
        </p:nvCxnSpPr>
        <p:spPr>
          <a:xfrm>
            <a:off x="2922093" y="4475453"/>
            <a:ext cx="63343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矩形 41">
            <a:extLst>
              <a:ext uri="{FF2B5EF4-FFF2-40B4-BE49-F238E27FC236}">
                <a16:creationId xmlns:a16="http://schemas.microsoft.com/office/drawing/2014/main" id="{076CA30E-58CF-4F62-BB49-739C2F351E3C}"/>
              </a:ext>
            </a:extLst>
          </p:cNvPr>
          <p:cNvSpPr/>
          <p:nvPr/>
        </p:nvSpPr>
        <p:spPr>
          <a:xfrm>
            <a:off x="5861426" y="4152223"/>
            <a:ext cx="314725" cy="646460"/>
          </a:xfrm>
          <a:prstGeom prst="rect">
            <a:avLst/>
          </a:prstGeom>
          <a:solidFill>
            <a:schemeClr val="accent5">
              <a:lumMod val="20000"/>
              <a:lumOff val="80000"/>
            </a:schemeClr>
          </a:solidFill>
          <a:ln w="12700">
            <a:solidFill>
              <a:schemeClr val="accent5">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cxnSp>
        <p:nvCxnSpPr>
          <p:cNvPr id="43" name="直接箭头连接符 42">
            <a:extLst>
              <a:ext uri="{FF2B5EF4-FFF2-40B4-BE49-F238E27FC236}">
                <a16:creationId xmlns:a16="http://schemas.microsoft.com/office/drawing/2014/main" id="{8FC0D719-A13B-407E-B516-EF7852346CB4}"/>
              </a:ext>
            </a:extLst>
          </p:cNvPr>
          <p:cNvCxnSpPr>
            <a:cxnSpLocks/>
            <a:stCxn id="40" idx="3"/>
            <a:endCxn id="42" idx="1"/>
          </p:cNvCxnSpPr>
          <p:nvPr/>
        </p:nvCxnSpPr>
        <p:spPr>
          <a:xfrm>
            <a:off x="3870250" y="4475453"/>
            <a:ext cx="19911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接箭头连接符 43">
            <a:extLst>
              <a:ext uri="{FF2B5EF4-FFF2-40B4-BE49-F238E27FC236}">
                <a16:creationId xmlns:a16="http://schemas.microsoft.com/office/drawing/2014/main" id="{407681DB-A4C9-4D59-AB96-876A7E616872}"/>
              </a:ext>
            </a:extLst>
          </p:cNvPr>
          <p:cNvCxnSpPr>
            <a:cxnSpLocks/>
            <a:stCxn id="42" idx="3"/>
            <a:endCxn id="45" idx="1"/>
          </p:cNvCxnSpPr>
          <p:nvPr/>
        </p:nvCxnSpPr>
        <p:spPr>
          <a:xfrm flipV="1">
            <a:off x="6176151" y="4475452"/>
            <a:ext cx="3518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5" name="文本框 44">
            <a:extLst>
              <a:ext uri="{FF2B5EF4-FFF2-40B4-BE49-F238E27FC236}">
                <a16:creationId xmlns:a16="http://schemas.microsoft.com/office/drawing/2014/main" id="{C671A0F2-DE6E-4609-9BC6-4B7BD29AF68B}"/>
              </a:ext>
            </a:extLst>
          </p:cNvPr>
          <p:cNvSpPr txBox="1"/>
          <p:nvPr/>
        </p:nvSpPr>
        <p:spPr>
          <a:xfrm>
            <a:off x="6527956" y="4213842"/>
            <a:ext cx="737812" cy="523220"/>
          </a:xfrm>
          <a:prstGeom prst="rect">
            <a:avLst/>
          </a:prstGeom>
          <a:noFill/>
        </p:spPr>
        <p:txBody>
          <a:bodyPr wrap="square" rtlCol="0">
            <a:spAutoFit/>
          </a:bodyPr>
          <a:lstStyle/>
          <a:p>
            <a:pPr algn="ctr"/>
            <a:r>
              <a:rPr lang="en-US" altLang="zh-CN" sz="1400" dirty="0">
                <a:latin typeface="Tw Cen MT" panose="020B0602020104020603" pitchFamily="34" charset="0"/>
              </a:rPr>
              <a:t>Pos. Sample</a:t>
            </a:r>
            <a:endParaRPr lang="zh-CN" altLang="en-US" sz="1400" dirty="0">
              <a:latin typeface="Tw Cen MT" panose="020B0602020104020603" pitchFamily="34" charset="0"/>
            </a:endParaRPr>
          </a:p>
        </p:txBody>
      </p:sp>
      <p:sp>
        <p:nvSpPr>
          <p:cNvPr id="47" name="矩形 46">
            <a:extLst>
              <a:ext uri="{FF2B5EF4-FFF2-40B4-BE49-F238E27FC236}">
                <a16:creationId xmlns:a16="http://schemas.microsoft.com/office/drawing/2014/main" id="{03FA1D0D-30E6-4F7D-ACDC-29D1F095AB6E}"/>
              </a:ext>
            </a:extLst>
          </p:cNvPr>
          <p:cNvSpPr/>
          <p:nvPr/>
        </p:nvSpPr>
        <p:spPr>
          <a:xfrm>
            <a:off x="3555525" y="4994083"/>
            <a:ext cx="314725" cy="646460"/>
          </a:xfrm>
          <a:prstGeom prst="rect">
            <a:avLst/>
          </a:prstGeom>
          <a:solidFill>
            <a:schemeClr val="accent6">
              <a:lumMod val="40000"/>
              <a:lumOff val="60000"/>
            </a:schemeClr>
          </a:solidFill>
          <a:ln w="12700">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sp>
        <p:nvSpPr>
          <p:cNvPr id="49" name="矩形 48">
            <a:extLst>
              <a:ext uri="{FF2B5EF4-FFF2-40B4-BE49-F238E27FC236}">
                <a16:creationId xmlns:a16="http://schemas.microsoft.com/office/drawing/2014/main" id="{BE236ABB-267A-4233-971A-937068E309EF}"/>
              </a:ext>
            </a:extLst>
          </p:cNvPr>
          <p:cNvSpPr/>
          <p:nvPr/>
        </p:nvSpPr>
        <p:spPr>
          <a:xfrm>
            <a:off x="5861426" y="4994083"/>
            <a:ext cx="314725" cy="646460"/>
          </a:xfrm>
          <a:prstGeom prst="rect">
            <a:avLst/>
          </a:prstGeom>
          <a:solidFill>
            <a:schemeClr val="accent5">
              <a:lumMod val="20000"/>
              <a:lumOff val="80000"/>
            </a:schemeClr>
          </a:solidFill>
          <a:ln w="12700">
            <a:solidFill>
              <a:schemeClr val="accent5">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cxnSp>
        <p:nvCxnSpPr>
          <p:cNvPr id="50" name="直接箭头连接符 49">
            <a:extLst>
              <a:ext uri="{FF2B5EF4-FFF2-40B4-BE49-F238E27FC236}">
                <a16:creationId xmlns:a16="http://schemas.microsoft.com/office/drawing/2014/main" id="{8C0693F4-AB78-48BB-9B42-FB29AF1AFAD4}"/>
              </a:ext>
            </a:extLst>
          </p:cNvPr>
          <p:cNvCxnSpPr>
            <a:cxnSpLocks/>
            <a:stCxn id="47" idx="3"/>
            <a:endCxn id="49" idx="1"/>
          </p:cNvCxnSpPr>
          <p:nvPr/>
        </p:nvCxnSpPr>
        <p:spPr>
          <a:xfrm>
            <a:off x="3870250" y="5317313"/>
            <a:ext cx="19911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a:extLst>
              <a:ext uri="{FF2B5EF4-FFF2-40B4-BE49-F238E27FC236}">
                <a16:creationId xmlns:a16="http://schemas.microsoft.com/office/drawing/2014/main" id="{7CE35397-CF29-4D02-A344-8F2A91E47CFF}"/>
              </a:ext>
            </a:extLst>
          </p:cNvPr>
          <p:cNvCxnSpPr>
            <a:cxnSpLocks/>
            <a:stCxn id="49" idx="3"/>
            <a:endCxn id="52" idx="1"/>
          </p:cNvCxnSpPr>
          <p:nvPr/>
        </p:nvCxnSpPr>
        <p:spPr>
          <a:xfrm flipV="1">
            <a:off x="6176151" y="5317312"/>
            <a:ext cx="67408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文本框 51">
            <a:extLst>
              <a:ext uri="{FF2B5EF4-FFF2-40B4-BE49-F238E27FC236}">
                <a16:creationId xmlns:a16="http://schemas.microsoft.com/office/drawing/2014/main" id="{ED75DAD7-80B3-4F0D-B69A-5F49152EEB3C}"/>
              </a:ext>
            </a:extLst>
          </p:cNvPr>
          <p:cNvSpPr txBox="1"/>
          <p:nvPr/>
        </p:nvSpPr>
        <p:spPr>
          <a:xfrm>
            <a:off x="6850234" y="5055702"/>
            <a:ext cx="737812" cy="523220"/>
          </a:xfrm>
          <a:prstGeom prst="rect">
            <a:avLst/>
          </a:prstGeom>
          <a:noFill/>
        </p:spPr>
        <p:txBody>
          <a:bodyPr wrap="square" rtlCol="0">
            <a:spAutoFit/>
          </a:bodyPr>
          <a:lstStyle/>
          <a:p>
            <a:pPr algn="ctr"/>
            <a:r>
              <a:rPr lang="en-US" altLang="zh-CN" sz="1400" dirty="0">
                <a:latin typeface="Tw Cen MT" panose="020B0602020104020603" pitchFamily="34" charset="0"/>
              </a:rPr>
              <a:t>Neg. Sample</a:t>
            </a:r>
            <a:endParaRPr lang="zh-CN" altLang="en-US" sz="1400" dirty="0">
              <a:latin typeface="Tw Cen MT" panose="020B0602020104020603" pitchFamily="34" charset="0"/>
            </a:endParaRPr>
          </a:p>
        </p:txBody>
      </p:sp>
      <p:cxnSp>
        <p:nvCxnSpPr>
          <p:cNvPr id="53" name="直接箭头连接符 52">
            <a:extLst>
              <a:ext uri="{FF2B5EF4-FFF2-40B4-BE49-F238E27FC236}">
                <a16:creationId xmlns:a16="http://schemas.microsoft.com/office/drawing/2014/main" id="{4F2475C6-E178-4710-8907-D69CA3511B01}"/>
              </a:ext>
            </a:extLst>
          </p:cNvPr>
          <p:cNvCxnSpPr>
            <a:cxnSpLocks/>
            <a:stCxn id="45" idx="0"/>
          </p:cNvCxnSpPr>
          <p:nvPr/>
        </p:nvCxnSpPr>
        <p:spPr>
          <a:xfrm flipV="1">
            <a:off x="6896862" y="3424292"/>
            <a:ext cx="0" cy="789550"/>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cxnSp>
        <p:nvCxnSpPr>
          <p:cNvPr id="54" name="直接箭头连接符 53">
            <a:extLst>
              <a:ext uri="{FF2B5EF4-FFF2-40B4-BE49-F238E27FC236}">
                <a16:creationId xmlns:a16="http://schemas.microsoft.com/office/drawing/2014/main" id="{95719826-7B03-4596-A1DF-4FDF4A00ADBF}"/>
              </a:ext>
            </a:extLst>
          </p:cNvPr>
          <p:cNvCxnSpPr>
            <a:cxnSpLocks/>
            <a:stCxn id="52" idx="0"/>
          </p:cNvCxnSpPr>
          <p:nvPr/>
        </p:nvCxnSpPr>
        <p:spPr>
          <a:xfrm flipV="1">
            <a:off x="7219140" y="3424292"/>
            <a:ext cx="0" cy="1631410"/>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sp>
        <p:nvSpPr>
          <p:cNvPr id="55" name="文本框 54">
            <a:extLst>
              <a:ext uri="{FF2B5EF4-FFF2-40B4-BE49-F238E27FC236}">
                <a16:creationId xmlns:a16="http://schemas.microsoft.com/office/drawing/2014/main" id="{21EA2C2F-B351-4847-B717-5B5BB2614B69}"/>
              </a:ext>
            </a:extLst>
          </p:cNvPr>
          <p:cNvSpPr txBox="1"/>
          <p:nvPr/>
        </p:nvSpPr>
        <p:spPr>
          <a:xfrm>
            <a:off x="6692076" y="3116514"/>
            <a:ext cx="737812" cy="307777"/>
          </a:xfrm>
          <a:prstGeom prst="rect">
            <a:avLst/>
          </a:prstGeom>
          <a:noFill/>
        </p:spPr>
        <p:txBody>
          <a:bodyPr wrap="square" rtlCol="0">
            <a:spAutoFit/>
          </a:bodyPr>
          <a:lstStyle/>
          <a:p>
            <a:pPr algn="ctr"/>
            <a:r>
              <a:rPr lang="en-US" altLang="zh-CN" sz="1400" dirty="0">
                <a:latin typeface="Tw Cen MT" panose="020B0602020104020603" pitchFamily="34" charset="0"/>
              </a:rPr>
              <a:t>Anchor</a:t>
            </a:r>
            <a:endParaRPr lang="zh-CN" altLang="en-US" sz="1400" dirty="0">
              <a:latin typeface="Tw Cen MT" panose="020B0602020104020603" pitchFamily="34" charset="0"/>
            </a:endParaRPr>
          </a:p>
        </p:txBody>
      </p:sp>
      <p:cxnSp>
        <p:nvCxnSpPr>
          <p:cNvPr id="56" name="直接箭头连接符 55">
            <a:extLst>
              <a:ext uri="{FF2B5EF4-FFF2-40B4-BE49-F238E27FC236}">
                <a16:creationId xmlns:a16="http://schemas.microsoft.com/office/drawing/2014/main" id="{59896B58-2E30-4CEC-9973-8EDCC42D34B8}"/>
              </a:ext>
            </a:extLst>
          </p:cNvPr>
          <p:cNvCxnSpPr>
            <a:cxnSpLocks/>
            <a:stCxn id="55" idx="3"/>
            <a:endCxn id="33" idx="1"/>
          </p:cNvCxnSpPr>
          <p:nvPr/>
        </p:nvCxnSpPr>
        <p:spPr>
          <a:xfrm>
            <a:off x="7429888" y="3270403"/>
            <a:ext cx="4331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文本框 56">
            <a:extLst>
              <a:ext uri="{FF2B5EF4-FFF2-40B4-BE49-F238E27FC236}">
                <a16:creationId xmlns:a16="http://schemas.microsoft.com/office/drawing/2014/main" id="{D7349CC1-1B5B-4265-9EE0-7C1E92CA8DA7}"/>
              </a:ext>
            </a:extLst>
          </p:cNvPr>
          <p:cNvSpPr txBox="1"/>
          <p:nvPr/>
        </p:nvSpPr>
        <p:spPr>
          <a:xfrm>
            <a:off x="9798374" y="3339017"/>
            <a:ext cx="737812" cy="307777"/>
          </a:xfrm>
          <a:prstGeom prst="rect">
            <a:avLst/>
          </a:prstGeom>
          <a:noFill/>
        </p:spPr>
        <p:txBody>
          <a:bodyPr wrap="square" rtlCol="0">
            <a:spAutoFit/>
          </a:bodyPr>
          <a:lstStyle/>
          <a:p>
            <a:pPr algn="ctr"/>
            <a:r>
              <a:rPr lang="en-US" altLang="zh-CN" sz="1400" dirty="0">
                <a:latin typeface="Tw Cen MT" panose="020B0602020104020603" pitchFamily="34" charset="0"/>
              </a:rPr>
              <a:t>Label</a:t>
            </a:r>
            <a:endParaRPr lang="zh-CN" altLang="en-US" sz="1400" dirty="0">
              <a:latin typeface="Tw Cen MT" panose="020B0602020104020603" pitchFamily="34" charset="0"/>
            </a:endParaRPr>
          </a:p>
        </p:txBody>
      </p:sp>
      <p:sp>
        <p:nvSpPr>
          <p:cNvPr id="58" name="文本框 57">
            <a:extLst>
              <a:ext uri="{FF2B5EF4-FFF2-40B4-BE49-F238E27FC236}">
                <a16:creationId xmlns:a16="http://schemas.microsoft.com/office/drawing/2014/main" id="{6256E526-5661-4530-BE7A-C69FBD63E6F2}"/>
              </a:ext>
            </a:extLst>
          </p:cNvPr>
          <p:cNvSpPr txBox="1"/>
          <p:nvPr/>
        </p:nvSpPr>
        <p:spPr>
          <a:xfrm flipH="1">
            <a:off x="9896632" y="3116514"/>
            <a:ext cx="558035" cy="307777"/>
          </a:xfrm>
          <a:prstGeom prst="rect">
            <a:avLst/>
          </a:prstGeom>
          <a:noFill/>
        </p:spPr>
        <p:txBody>
          <a:bodyPr wrap="square" rtlCol="0">
            <a:spAutoFit/>
          </a:bodyPr>
          <a:lstStyle/>
          <a:p>
            <a:pPr algn="ctr"/>
            <a:r>
              <a:rPr lang="en-US" altLang="zh-CN" sz="1400" b="1" dirty="0">
                <a:solidFill>
                  <a:srgbClr val="00CC00"/>
                </a:solidFill>
              </a:rPr>
              <a:t>1.00</a:t>
            </a:r>
            <a:endParaRPr lang="zh-CN" altLang="en-US" sz="1400" b="1" dirty="0">
              <a:solidFill>
                <a:srgbClr val="00CC00"/>
              </a:solidFill>
            </a:endParaRPr>
          </a:p>
        </p:txBody>
      </p:sp>
      <p:cxnSp>
        <p:nvCxnSpPr>
          <p:cNvPr id="59" name="直接箭头连接符 58">
            <a:extLst>
              <a:ext uri="{FF2B5EF4-FFF2-40B4-BE49-F238E27FC236}">
                <a16:creationId xmlns:a16="http://schemas.microsoft.com/office/drawing/2014/main" id="{D35BDB26-F98E-47BD-AC50-B6A997FBEDFA}"/>
              </a:ext>
            </a:extLst>
          </p:cNvPr>
          <p:cNvCxnSpPr>
            <a:cxnSpLocks/>
            <a:stCxn id="58" idx="3"/>
            <a:endCxn id="37" idx="1"/>
          </p:cNvCxnSpPr>
          <p:nvPr/>
        </p:nvCxnSpPr>
        <p:spPr>
          <a:xfrm flipH="1">
            <a:off x="9275659" y="3270403"/>
            <a:ext cx="620973" cy="0"/>
          </a:xfrm>
          <a:prstGeom prst="straightConnector1">
            <a:avLst/>
          </a:prstGeom>
          <a:ln>
            <a:prstDash val="lgDash"/>
            <a:headEnd type="triangle"/>
            <a:tailEnd type="triangle"/>
          </a:ln>
        </p:spPr>
        <p:style>
          <a:lnRef idx="1">
            <a:schemeClr val="dk1"/>
          </a:lnRef>
          <a:fillRef idx="0">
            <a:schemeClr val="dk1"/>
          </a:fillRef>
          <a:effectRef idx="0">
            <a:schemeClr val="dk1"/>
          </a:effectRef>
          <a:fontRef idx="minor">
            <a:schemeClr val="tx1"/>
          </a:fontRef>
        </p:style>
      </p:cxnSp>
      <p:sp>
        <p:nvSpPr>
          <p:cNvPr id="60" name="文本框 59">
            <a:extLst>
              <a:ext uri="{FF2B5EF4-FFF2-40B4-BE49-F238E27FC236}">
                <a16:creationId xmlns:a16="http://schemas.microsoft.com/office/drawing/2014/main" id="{CB8845A1-156A-412A-BB19-A6E122D0F66A}"/>
              </a:ext>
            </a:extLst>
          </p:cNvPr>
          <p:cNvSpPr txBox="1"/>
          <p:nvPr/>
        </p:nvSpPr>
        <p:spPr>
          <a:xfrm>
            <a:off x="6145896" y="3690557"/>
            <a:ext cx="1804078" cy="307777"/>
          </a:xfrm>
          <a:prstGeom prst="rect">
            <a:avLst/>
          </a:prstGeom>
          <a:noFill/>
        </p:spPr>
        <p:txBody>
          <a:bodyPr wrap="square" rtlCol="0">
            <a:spAutoFit/>
          </a:bodyPr>
          <a:lstStyle/>
          <a:p>
            <a:pPr algn="ctr"/>
            <a:r>
              <a:rPr lang="en-US" altLang="zh-CN" sz="1400" dirty="0">
                <a:latin typeface="Tw Cen MT" panose="020B0602020104020603" pitchFamily="34" charset="0"/>
              </a:rPr>
              <a:t>Contrastive Loss</a:t>
            </a:r>
            <a:endParaRPr lang="zh-CN" altLang="en-US" sz="1400" dirty="0">
              <a:latin typeface="Tw Cen MT" panose="020B0602020104020603" pitchFamily="34" charset="0"/>
            </a:endParaRPr>
          </a:p>
        </p:txBody>
      </p:sp>
      <p:sp>
        <p:nvSpPr>
          <p:cNvPr id="61" name="文本框 60">
            <a:extLst>
              <a:ext uri="{FF2B5EF4-FFF2-40B4-BE49-F238E27FC236}">
                <a16:creationId xmlns:a16="http://schemas.microsoft.com/office/drawing/2014/main" id="{E56B62AC-F4A6-4E6E-A467-7D51A25D60D8}"/>
              </a:ext>
            </a:extLst>
          </p:cNvPr>
          <p:cNvSpPr txBox="1"/>
          <p:nvPr/>
        </p:nvSpPr>
        <p:spPr>
          <a:xfrm>
            <a:off x="9074057" y="2779932"/>
            <a:ext cx="972121" cy="523220"/>
          </a:xfrm>
          <a:prstGeom prst="rect">
            <a:avLst/>
          </a:prstGeom>
          <a:noFill/>
        </p:spPr>
        <p:txBody>
          <a:bodyPr wrap="square" rtlCol="0">
            <a:spAutoFit/>
          </a:bodyPr>
          <a:lstStyle/>
          <a:p>
            <a:pPr algn="ctr"/>
            <a:r>
              <a:rPr lang="en-US" altLang="zh-CN" sz="1400" dirty="0">
                <a:latin typeface="Tw Cen MT" panose="020B0602020104020603" pitchFamily="34" charset="0"/>
              </a:rPr>
              <a:t>Supervised Loss</a:t>
            </a:r>
            <a:endParaRPr lang="zh-CN" altLang="en-US" sz="1400" dirty="0">
              <a:latin typeface="Tw Cen MT" panose="020B0602020104020603" pitchFamily="34" charset="0"/>
            </a:endParaRPr>
          </a:p>
        </p:txBody>
      </p:sp>
      <p:sp>
        <p:nvSpPr>
          <p:cNvPr id="62" name="矩形 61">
            <a:extLst>
              <a:ext uri="{FF2B5EF4-FFF2-40B4-BE49-F238E27FC236}">
                <a16:creationId xmlns:a16="http://schemas.microsoft.com/office/drawing/2014/main" id="{067F4A11-4361-4FEC-8278-C4F676CE7F01}"/>
              </a:ext>
            </a:extLst>
          </p:cNvPr>
          <p:cNvSpPr/>
          <p:nvPr/>
        </p:nvSpPr>
        <p:spPr>
          <a:xfrm>
            <a:off x="5875284" y="2943323"/>
            <a:ext cx="314725" cy="648000"/>
          </a:xfrm>
          <a:prstGeom prst="rect">
            <a:avLst/>
          </a:prstGeom>
          <a:solidFill>
            <a:schemeClr val="accent5">
              <a:lumMod val="20000"/>
              <a:lumOff val="80000"/>
            </a:schemeClr>
          </a:solidFill>
          <a:ln w="12700">
            <a:solidFill>
              <a:schemeClr val="accent5">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cxnSp>
        <p:nvCxnSpPr>
          <p:cNvPr id="63" name="直接箭头连接符 62">
            <a:extLst>
              <a:ext uri="{FF2B5EF4-FFF2-40B4-BE49-F238E27FC236}">
                <a16:creationId xmlns:a16="http://schemas.microsoft.com/office/drawing/2014/main" id="{5EBD8411-5206-4690-877A-848F11166B1B}"/>
              </a:ext>
            </a:extLst>
          </p:cNvPr>
          <p:cNvCxnSpPr>
            <a:cxnSpLocks/>
            <a:stCxn id="62" idx="3"/>
            <a:endCxn id="55" idx="1"/>
          </p:cNvCxnSpPr>
          <p:nvPr/>
        </p:nvCxnSpPr>
        <p:spPr>
          <a:xfrm>
            <a:off x="6190009" y="3267323"/>
            <a:ext cx="502067" cy="3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矩形 75">
            <a:extLst>
              <a:ext uri="{FF2B5EF4-FFF2-40B4-BE49-F238E27FC236}">
                <a16:creationId xmlns:a16="http://schemas.microsoft.com/office/drawing/2014/main" id="{1F95C0BA-F82A-49F0-BD74-DBD9CE91D776}"/>
              </a:ext>
            </a:extLst>
          </p:cNvPr>
          <p:cNvSpPr/>
          <p:nvPr/>
        </p:nvSpPr>
        <p:spPr>
          <a:xfrm>
            <a:off x="3555525" y="2058882"/>
            <a:ext cx="314725" cy="648000"/>
          </a:xfrm>
          <a:prstGeom prst="rect">
            <a:avLst/>
          </a:prstGeom>
          <a:solidFill>
            <a:schemeClr val="accent4">
              <a:lumMod val="20000"/>
              <a:lumOff val="80000"/>
            </a:schemeClr>
          </a:solidFill>
          <a:ln w="12700">
            <a:solidFill>
              <a:schemeClr val="accent4">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cxnSp>
        <p:nvCxnSpPr>
          <p:cNvPr id="84" name="连接符: 肘形 83">
            <a:extLst>
              <a:ext uri="{FF2B5EF4-FFF2-40B4-BE49-F238E27FC236}">
                <a16:creationId xmlns:a16="http://schemas.microsoft.com/office/drawing/2014/main" id="{AB4AB440-B6D9-450D-8C5A-4AF127373ECD}"/>
              </a:ext>
            </a:extLst>
          </p:cNvPr>
          <p:cNvCxnSpPr>
            <a:cxnSpLocks/>
          </p:cNvCxnSpPr>
          <p:nvPr/>
        </p:nvCxnSpPr>
        <p:spPr>
          <a:xfrm rot="5400000" flipH="1" flipV="1">
            <a:off x="2981906" y="2693477"/>
            <a:ext cx="800419" cy="336021"/>
          </a:xfrm>
          <a:prstGeom prst="bentConnector3">
            <a:avLst>
              <a:gd name="adj1" fmla="val 100140"/>
            </a:avLst>
          </a:prstGeom>
          <a:ln>
            <a:tailEnd type="triangle"/>
          </a:ln>
        </p:spPr>
        <p:style>
          <a:lnRef idx="1">
            <a:schemeClr val="dk1"/>
          </a:lnRef>
          <a:fillRef idx="0">
            <a:schemeClr val="dk1"/>
          </a:fillRef>
          <a:effectRef idx="0">
            <a:schemeClr val="dk1"/>
          </a:effectRef>
          <a:fontRef idx="minor">
            <a:schemeClr val="tx1"/>
          </a:fontRef>
        </p:style>
      </p:cxnSp>
      <p:sp>
        <p:nvSpPr>
          <p:cNvPr id="85" name="文本框 84">
            <a:extLst>
              <a:ext uri="{FF2B5EF4-FFF2-40B4-BE49-F238E27FC236}">
                <a16:creationId xmlns:a16="http://schemas.microsoft.com/office/drawing/2014/main" id="{8CE81B73-F0C5-4229-BF1E-60A2A18E2ED3}"/>
              </a:ext>
            </a:extLst>
          </p:cNvPr>
          <p:cNvSpPr txBox="1"/>
          <p:nvPr/>
        </p:nvSpPr>
        <p:spPr>
          <a:xfrm>
            <a:off x="3021110" y="1592443"/>
            <a:ext cx="1405627" cy="523220"/>
          </a:xfrm>
          <a:prstGeom prst="rect">
            <a:avLst/>
          </a:prstGeom>
          <a:noFill/>
        </p:spPr>
        <p:txBody>
          <a:bodyPr wrap="square" rtlCol="0">
            <a:spAutoFit/>
          </a:bodyPr>
          <a:lstStyle/>
          <a:p>
            <a:pPr algn="ctr"/>
            <a:r>
              <a:rPr lang="en-US" altLang="zh-CN" sz="1400" dirty="0">
                <a:latin typeface="Tw Cen MT" panose="020B0602020104020603" pitchFamily="34" charset="0"/>
              </a:rPr>
              <a:t>Segment-Guided Mask Generator</a:t>
            </a:r>
          </a:p>
        </p:txBody>
      </p:sp>
      <p:pic>
        <p:nvPicPr>
          <p:cNvPr id="87" name="图片 86">
            <a:extLst>
              <a:ext uri="{FF2B5EF4-FFF2-40B4-BE49-F238E27FC236}">
                <a16:creationId xmlns:a16="http://schemas.microsoft.com/office/drawing/2014/main" id="{4673F153-5E6D-4FFE-9CF8-F06F09B92615}"/>
              </a:ext>
            </a:extLst>
          </p:cNvPr>
          <p:cNvPicPr>
            <a:picLocks noChangeAspect="1"/>
          </p:cNvPicPr>
          <p:nvPr/>
        </p:nvPicPr>
        <p:blipFill rotWithShape="1">
          <a:blip r:embed="rId3">
            <a:extLst>
              <a:ext uri="{28A0092B-C50C-407E-A947-70E740481C1C}">
                <a14:useLocalDpi xmlns:a14="http://schemas.microsoft.com/office/drawing/2010/main" val="0"/>
              </a:ext>
            </a:extLst>
          </a:blip>
          <a:srcRect l="53007" t="7155" r="1011" b="21952"/>
          <a:stretch/>
        </p:blipFill>
        <p:spPr>
          <a:xfrm>
            <a:off x="4232431" y="2059971"/>
            <a:ext cx="906846" cy="653370"/>
          </a:xfrm>
          <a:prstGeom prst="rect">
            <a:avLst/>
          </a:prstGeom>
        </p:spPr>
      </p:pic>
      <p:cxnSp>
        <p:nvCxnSpPr>
          <p:cNvPr id="88" name="直接箭头连接符 87">
            <a:extLst>
              <a:ext uri="{FF2B5EF4-FFF2-40B4-BE49-F238E27FC236}">
                <a16:creationId xmlns:a16="http://schemas.microsoft.com/office/drawing/2014/main" id="{FCC73525-151A-4547-BD05-C387E1A5FF48}"/>
              </a:ext>
            </a:extLst>
          </p:cNvPr>
          <p:cNvCxnSpPr>
            <a:cxnSpLocks/>
            <a:stCxn id="76" idx="3"/>
            <a:endCxn id="87" idx="1"/>
          </p:cNvCxnSpPr>
          <p:nvPr/>
        </p:nvCxnSpPr>
        <p:spPr>
          <a:xfrm>
            <a:off x="3870250" y="2382882"/>
            <a:ext cx="362181" cy="37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矩形 90">
            <a:extLst>
              <a:ext uri="{FF2B5EF4-FFF2-40B4-BE49-F238E27FC236}">
                <a16:creationId xmlns:a16="http://schemas.microsoft.com/office/drawing/2014/main" id="{C3F81B01-AF44-4708-B0CC-7A62A153D890}"/>
              </a:ext>
            </a:extLst>
          </p:cNvPr>
          <p:cNvSpPr/>
          <p:nvPr/>
        </p:nvSpPr>
        <p:spPr>
          <a:xfrm>
            <a:off x="4232431" y="2410963"/>
            <a:ext cx="906846" cy="302378"/>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8F55A4F0-A9DE-4FE4-81D4-362FF5BB9517}"/>
              </a:ext>
            </a:extLst>
          </p:cNvPr>
          <p:cNvSpPr/>
          <p:nvPr/>
        </p:nvSpPr>
        <p:spPr>
          <a:xfrm>
            <a:off x="4232431" y="2057601"/>
            <a:ext cx="906846" cy="163156"/>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CA350AFE-ABFC-43B9-9214-943FA7F10E9A}"/>
              </a:ext>
            </a:extLst>
          </p:cNvPr>
          <p:cNvSpPr/>
          <p:nvPr/>
        </p:nvSpPr>
        <p:spPr>
          <a:xfrm>
            <a:off x="4232431" y="2221218"/>
            <a:ext cx="63632" cy="6363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DC35F673-B987-4D07-9C79-BB0346146046}"/>
              </a:ext>
            </a:extLst>
          </p:cNvPr>
          <p:cNvSpPr/>
          <p:nvPr/>
        </p:nvSpPr>
        <p:spPr>
          <a:xfrm>
            <a:off x="4296063" y="2220412"/>
            <a:ext cx="63632" cy="6363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8CAFE06A-A8B7-46CB-A868-C328221C27C4}"/>
              </a:ext>
            </a:extLst>
          </p:cNvPr>
          <p:cNvSpPr/>
          <p:nvPr/>
        </p:nvSpPr>
        <p:spPr>
          <a:xfrm>
            <a:off x="4369542" y="2348009"/>
            <a:ext cx="674626" cy="6295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85190BCC-4C93-41F5-AD78-D867BD5DBF00}"/>
              </a:ext>
            </a:extLst>
          </p:cNvPr>
          <p:cNvSpPr/>
          <p:nvPr/>
        </p:nvSpPr>
        <p:spPr>
          <a:xfrm>
            <a:off x="5075645" y="2217532"/>
            <a:ext cx="63632" cy="6363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流程图: 汇总连接 96">
            <a:extLst>
              <a:ext uri="{FF2B5EF4-FFF2-40B4-BE49-F238E27FC236}">
                <a16:creationId xmlns:a16="http://schemas.microsoft.com/office/drawing/2014/main" id="{6DA6D5A5-FE2E-4A92-8DC0-72941FD4EEDC}"/>
              </a:ext>
            </a:extLst>
          </p:cNvPr>
          <p:cNvSpPr/>
          <p:nvPr/>
        </p:nvSpPr>
        <p:spPr>
          <a:xfrm>
            <a:off x="4608064" y="3182536"/>
            <a:ext cx="165868" cy="165868"/>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9" name="直接箭头连接符 98">
            <a:extLst>
              <a:ext uri="{FF2B5EF4-FFF2-40B4-BE49-F238E27FC236}">
                <a16:creationId xmlns:a16="http://schemas.microsoft.com/office/drawing/2014/main" id="{0CCD4A13-189A-4ED3-8BB0-84CFF39D3E5B}"/>
              </a:ext>
            </a:extLst>
          </p:cNvPr>
          <p:cNvCxnSpPr>
            <a:cxnSpLocks/>
            <a:stCxn id="97" idx="6"/>
            <a:endCxn id="62" idx="1"/>
          </p:cNvCxnSpPr>
          <p:nvPr/>
        </p:nvCxnSpPr>
        <p:spPr>
          <a:xfrm>
            <a:off x="4773932" y="3265470"/>
            <a:ext cx="1101352" cy="1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直接箭头连接符 101">
            <a:extLst>
              <a:ext uri="{FF2B5EF4-FFF2-40B4-BE49-F238E27FC236}">
                <a16:creationId xmlns:a16="http://schemas.microsoft.com/office/drawing/2014/main" id="{978DDA4B-154C-4FD1-8D26-945D2F14C723}"/>
              </a:ext>
            </a:extLst>
          </p:cNvPr>
          <p:cNvCxnSpPr>
            <a:cxnSpLocks/>
            <a:stCxn id="91" idx="2"/>
            <a:endCxn id="97" idx="0"/>
          </p:cNvCxnSpPr>
          <p:nvPr/>
        </p:nvCxnSpPr>
        <p:spPr>
          <a:xfrm>
            <a:off x="4685854" y="2713341"/>
            <a:ext cx="5144" cy="469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8" name="图形 107">
            <a:extLst>
              <a:ext uri="{FF2B5EF4-FFF2-40B4-BE49-F238E27FC236}">
                <a16:creationId xmlns:a16="http://schemas.microsoft.com/office/drawing/2014/main" id="{C53F1CF8-6DF5-4F7D-85CC-AF68FC882C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82193" y="2975740"/>
            <a:ext cx="177576" cy="177576"/>
          </a:xfrm>
          <a:prstGeom prst="rect">
            <a:avLst/>
          </a:prstGeom>
        </p:spPr>
      </p:pic>
      <p:pic>
        <p:nvPicPr>
          <p:cNvPr id="110" name="图形 109">
            <a:extLst>
              <a:ext uri="{FF2B5EF4-FFF2-40B4-BE49-F238E27FC236}">
                <a16:creationId xmlns:a16="http://schemas.microsoft.com/office/drawing/2014/main" id="{01D0B48D-1294-411B-AAF6-CFADD8B9A1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50124" y="2068603"/>
            <a:ext cx="173800" cy="173800"/>
          </a:xfrm>
          <a:prstGeom prst="rect">
            <a:avLst/>
          </a:prstGeom>
        </p:spPr>
      </p:pic>
      <p:pic>
        <p:nvPicPr>
          <p:cNvPr id="111" name="图形 110">
            <a:extLst>
              <a:ext uri="{FF2B5EF4-FFF2-40B4-BE49-F238E27FC236}">
                <a16:creationId xmlns:a16="http://schemas.microsoft.com/office/drawing/2014/main" id="{4DA3F921-2CCE-4ACF-8E3D-465D517CEE7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70257" y="2947938"/>
            <a:ext cx="173800" cy="173800"/>
          </a:xfrm>
          <a:prstGeom prst="rect">
            <a:avLst/>
          </a:prstGeom>
        </p:spPr>
      </p:pic>
      <p:pic>
        <p:nvPicPr>
          <p:cNvPr id="112" name="图形 111">
            <a:extLst>
              <a:ext uri="{FF2B5EF4-FFF2-40B4-BE49-F238E27FC236}">
                <a16:creationId xmlns:a16="http://schemas.microsoft.com/office/drawing/2014/main" id="{CDA7E5C7-20C9-4B94-B109-5ADFDA2F70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63074" y="2947938"/>
            <a:ext cx="173800" cy="173800"/>
          </a:xfrm>
          <a:prstGeom prst="rect">
            <a:avLst/>
          </a:prstGeom>
        </p:spPr>
      </p:pic>
      <p:sp>
        <p:nvSpPr>
          <p:cNvPr id="121" name="图文框 120">
            <a:extLst>
              <a:ext uri="{FF2B5EF4-FFF2-40B4-BE49-F238E27FC236}">
                <a16:creationId xmlns:a16="http://schemas.microsoft.com/office/drawing/2014/main" id="{446FE603-ADB0-45B6-B63D-EF21794994DB}"/>
              </a:ext>
            </a:extLst>
          </p:cNvPr>
          <p:cNvSpPr/>
          <p:nvPr/>
        </p:nvSpPr>
        <p:spPr>
          <a:xfrm>
            <a:off x="2000530" y="4994577"/>
            <a:ext cx="920345" cy="645966"/>
          </a:xfrm>
          <a:prstGeom prst="frame">
            <a:avLst>
              <a:gd name="adj1" fmla="val 0"/>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latin typeface="Tw Cen MT" panose="020B0602020104020603" pitchFamily="34" charset="0"/>
              </a:rPr>
              <a:t>Negative Image</a:t>
            </a:r>
            <a:endParaRPr lang="zh-CN" altLang="en-US" sz="1400" dirty="0">
              <a:solidFill>
                <a:schemeClr val="tx1"/>
              </a:solidFill>
              <a:latin typeface="Tw Cen MT" panose="020B0602020104020603" pitchFamily="34" charset="0"/>
            </a:endParaRPr>
          </a:p>
        </p:txBody>
      </p:sp>
      <p:cxnSp>
        <p:nvCxnSpPr>
          <p:cNvPr id="122" name="直接箭头连接符 121">
            <a:extLst>
              <a:ext uri="{FF2B5EF4-FFF2-40B4-BE49-F238E27FC236}">
                <a16:creationId xmlns:a16="http://schemas.microsoft.com/office/drawing/2014/main" id="{CD5A9F01-5513-444E-B848-E9506AFC0317}"/>
              </a:ext>
            </a:extLst>
          </p:cNvPr>
          <p:cNvCxnSpPr>
            <a:cxnSpLocks/>
            <a:stCxn id="121" idx="3"/>
            <a:endCxn id="47" idx="1"/>
          </p:cNvCxnSpPr>
          <p:nvPr/>
        </p:nvCxnSpPr>
        <p:spPr>
          <a:xfrm flipV="1">
            <a:off x="2920875" y="5317313"/>
            <a:ext cx="634650" cy="24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6" name="矩形 135">
            <a:extLst>
              <a:ext uri="{FF2B5EF4-FFF2-40B4-BE49-F238E27FC236}">
                <a16:creationId xmlns:a16="http://schemas.microsoft.com/office/drawing/2014/main" id="{DF71967B-B047-4F59-B130-CBA07694FB36}"/>
              </a:ext>
            </a:extLst>
          </p:cNvPr>
          <p:cNvSpPr/>
          <p:nvPr/>
        </p:nvSpPr>
        <p:spPr>
          <a:xfrm>
            <a:off x="2304557" y="2057601"/>
            <a:ext cx="314725" cy="648000"/>
          </a:xfrm>
          <a:prstGeom prst="rect">
            <a:avLst/>
          </a:prstGeom>
          <a:solidFill>
            <a:schemeClr val="accent3">
              <a:lumMod val="20000"/>
              <a:lumOff val="80000"/>
            </a:schemeClr>
          </a:solidFill>
          <a:ln w="12700">
            <a:solidFill>
              <a:schemeClr val="accent3">
                <a:lumMod val="5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pic>
        <p:nvPicPr>
          <p:cNvPr id="137" name="图形 136">
            <a:extLst>
              <a:ext uri="{FF2B5EF4-FFF2-40B4-BE49-F238E27FC236}">
                <a16:creationId xmlns:a16="http://schemas.microsoft.com/office/drawing/2014/main" id="{06E69142-DD73-4C44-AB19-E20FA4C3CE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31223" y="2091871"/>
            <a:ext cx="177576" cy="177576"/>
          </a:xfrm>
          <a:prstGeom prst="rect">
            <a:avLst/>
          </a:prstGeom>
        </p:spPr>
      </p:pic>
      <p:cxnSp>
        <p:nvCxnSpPr>
          <p:cNvPr id="138" name="直接箭头连接符 137">
            <a:extLst>
              <a:ext uri="{FF2B5EF4-FFF2-40B4-BE49-F238E27FC236}">
                <a16:creationId xmlns:a16="http://schemas.microsoft.com/office/drawing/2014/main" id="{460C273F-8EA0-4111-8387-AA32685C02EF}"/>
              </a:ext>
            </a:extLst>
          </p:cNvPr>
          <p:cNvCxnSpPr>
            <a:cxnSpLocks/>
            <a:stCxn id="16" idx="0"/>
            <a:endCxn id="136" idx="2"/>
          </p:cNvCxnSpPr>
          <p:nvPr/>
        </p:nvCxnSpPr>
        <p:spPr>
          <a:xfrm flipV="1">
            <a:off x="2455171" y="2705601"/>
            <a:ext cx="6749" cy="235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2" name="直接箭头连接符 141">
            <a:extLst>
              <a:ext uri="{FF2B5EF4-FFF2-40B4-BE49-F238E27FC236}">
                <a16:creationId xmlns:a16="http://schemas.microsoft.com/office/drawing/2014/main" id="{33FDDDAB-5030-428E-9221-2634E7601AFB}"/>
              </a:ext>
            </a:extLst>
          </p:cNvPr>
          <p:cNvCxnSpPr>
            <a:cxnSpLocks/>
          </p:cNvCxnSpPr>
          <p:nvPr/>
        </p:nvCxnSpPr>
        <p:spPr>
          <a:xfrm>
            <a:off x="2619282" y="2317816"/>
            <a:ext cx="93084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4" name="文本框 143">
            <a:extLst>
              <a:ext uri="{FF2B5EF4-FFF2-40B4-BE49-F238E27FC236}">
                <a16:creationId xmlns:a16="http://schemas.microsoft.com/office/drawing/2014/main" id="{97B1C86E-8629-46FB-AD6D-81ADD9027A93}"/>
              </a:ext>
            </a:extLst>
          </p:cNvPr>
          <p:cNvSpPr txBox="1"/>
          <p:nvPr/>
        </p:nvSpPr>
        <p:spPr>
          <a:xfrm>
            <a:off x="1194815" y="2130556"/>
            <a:ext cx="1187760" cy="523220"/>
          </a:xfrm>
          <a:prstGeom prst="rect">
            <a:avLst/>
          </a:prstGeom>
          <a:noFill/>
        </p:spPr>
        <p:txBody>
          <a:bodyPr wrap="square" rtlCol="0">
            <a:spAutoFit/>
          </a:bodyPr>
          <a:lstStyle/>
          <a:p>
            <a:pPr algn="ctr"/>
            <a:r>
              <a:rPr lang="en-US" altLang="zh-CN" sz="1400" dirty="0">
                <a:latin typeface="Tw Cen MT" panose="020B0602020104020603" pitchFamily="34" charset="0"/>
              </a:rPr>
              <a:t>Priori Image </a:t>
            </a:r>
            <a:r>
              <a:rPr lang="en-US" altLang="zh-CN" sz="1400" dirty="0" err="1">
                <a:latin typeface="Tw Cen MT" panose="020B0602020104020603" pitchFamily="34" charset="0"/>
              </a:rPr>
              <a:t>Segmentator</a:t>
            </a:r>
            <a:endParaRPr lang="en-US" altLang="zh-CN" sz="1400" dirty="0">
              <a:latin typeface="Tw Cen MT" panose="020B0602020104020603" pitchFamily="34" charset="0"/>
            </a:endParaRPr>
          </a:p>
        </p:txBody>
      </p:sp>
      <p:cxnSp>
        <p:nvCxnSpPr>
          <p:cNvPr id="148" name="连接符: 肘形 147">
            <a:extLst>
              <a:ext uri="{FF2B5EF4-FFF2-40B4-BE49-F238E27FC236}">
                <a16:creationId xmlns:a16="http://schemas.microsoft.com/office/drawing/2014/main" id="{FEA17BBA-402D-4D03-862D-A6953E0BA92C}"/>
              </a:ext>
            </a:extLst>
          </p:cNvPr>
          <p:cNvCxnSpPr>
            <a:stCxn id="92" idx="3"/>
            <a:endCxn id="87" idx="3"/>
          </p:cNvCxnSpPr>
          <p:nvPr/>
        </p:nvCxnSpPr>
        <p:spPr>
          <a:xfrm>
            <a:off x="5139277" y="2139179"/>
            <a:ext cx="12700" cy="247477"/>
          </a:xfrm>
          <a:prstGeom prst="bentConnector3">
            <a:avLst>
              <a:gd name="adj1" fmla="val 2343402"/>
            </a:avLst>
          </a:prstGeom>
          <a:ln>
            <a:prstDash val="dash"/>
            <a:headEnd type="triangle"/>
            <a:tailEnd type="triangle"/>
          </a:ln>
        </p:spPr>
        <p:style>
          <a:lnRef idx="1">
            <a:schemeClr val="dk1"/>
          </a:lnRef>
          <a:fillRef idx="0">
            <a:schemeClr val="dk1"/>
          </a:fillRef>
          <a:effectRef idx="0">
            <a:schemeClr val="dk1"/>
          </a:effectRef>
          <a:fontRef idx="minor">
            <a:schemeClr val="tx1"/>
          </a:fontRef>
        </p:style>
      </p:cxnSp>
      <p:sp>
        <p:nvSpPr>
          <p:cNvPr id="150" name="文本框 149">
            <a:extLst>
              <a:ext uri="{FF2B5EF4-FFF2-40B4-BE49-F238E27FC236}">
                <a16:creationId xmlns:a16="http://schemas.microsoft.com/office/drawing/2014/main" id="{3FF252B3-3D2D-43BC-829C-1D9A27D9F6CF}"/>
              </a:ext>
            </a:extLst>
          </p:cNvPr>
          <p:cNvSpPr txBox="1"/>
          <p:nvPr/>
        </p:nvSpPr>
        <p:spPr>
          <a:xfrm>
            <a:off x="5012032" y="1831402"/>
            <a:ext cx="1716450" cy="307777"/>
          </a:xfrm>
          <a:prstGeom prst="rect">
            <a:avLst/>
          </a:prstGeom>
          <a:noFill/>
        </p:spPr>
        <p:txBody>
          <a:bodyPr wrap="square" rtlCol="0">
            <a:spAutoFit/>
          </a:bodyPr>
          <a:lstStyle/>
          <a:p>
            <a:pPr algn="ctr"/>
            <a:r>
              <a:rPr lang="en-US" altLang="zh-CN" sz="1400" dirty="0">
                <a:latin typeface="Tw Cen MT" panose="020B0602020104020603" pitchFamily="34" charset="0"/>
              </a:rPr>
              <a:t>Mask Constrain Loss</a:t>
            </a:r>
            <a:endParaRPr lang="zh-CN" altLang="en-US" sz="1400" dirty="0">
              <a:latin typeface="Tw Cen MT" panose="020B0602020104020603" pitchFamily="34" charset="0"/>
            </a:endParaRPr>
          </a:p>
        </p:txBody>
      </p:sp>
      <p:pic>
        <p:nvPicPr>
          <p:cNvPr id="151" name="图形 150">
            <a:extLst>
              <a:ext uri="{FF2B5EF4-FFF2-40B4-BE49-F238E27FC236}">
                <a16:creationId xmlns:a16="http://schemas.microsoft.com/office/drawing/2014/main" id="{A740DE53-0967-4DB0-8081-4CD13CA952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82193" y="4205811"/>
            <a:ext cx="177576" cy="177576"/>
          </a:xfrm>
          <a:prstGeom prst="rect">
            <a:avLst/>
          </a:prstGeom>
        </p:spPr>
      </p:pic>
      <p:pic>
        <p:nvPicPr>
          <p:cNvPr id="152" name="图形 151">
            <a:extLst>
              <a:ext uri="{FF2B5EF4-FFF2-40B4-BE49-F238E27FC236}">
                <a16:creationId xmlns:a16="http://schemas.microsoft.com/office/drawing/2014/main" id="{74A81DB1-1B82-4CDA-8FE0-E1015516BF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82193" y="5055702"/>
            <a:ext cx="177576" cy="177576"/>
          </a:xfrm>
          <a:prstGeom prst="rect">
            <a:avLst/>
          </a:prstGeom>
        </p:spPr>
      </p:pic>
      <p:pic>
        <p:nvPicPr>
          <p:cNvPr id="153" name="图形 152">
            <a:extLst>
              <a:ext uri="{FF2B5EF4-FFF2-40B4-BE49-F238E27FC236}">
                <a16:creationId xmlns:a16="http://schemas.microsoft.com/office/drawing/2014/main" id="{BB7B8112-67C6-44C4-96B5-2C925D1C195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70257" y="4161129"/>
            <a:ext cx="173800" cy="173800"/>
          </a:xfrm>
          <a:prstGeom prst="rect">
            <a:avLst/>
          </a:prstGeom>
        </p:spPr>
      </p:pic>
      <p:pic>
        <p:nvPicPr>
          <p:cNvPr id="154" name="图形 153">
            <a:extLst>
              <a:ext uri="{FF2B5EF4-FFF2-40B4-BE49-F238E27FC236}">
                <a16:creationId xmlns:a16="http://schemas.microsoft.com/office/drawing/2014/main" id="{450DDA34-E65D-4C6F-B084-859B63B0542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72278" y="4994083"/>
            <a:ext cx="173800" cy="173800"/>
          </a:xfrm>
          <a:prstGeom prst="rect">
            <a:avLst/>
          </a:prstGeom>
        </p:spPr>
      </p:pic>
    </p:spTree>
    <p:extLst>
      <p:ext uri="{BB962C8B-B14F-4D97-AF65-F5344CB8AC3E}">
        <p14:creationId xmlns:p14="http://schemas.microsoft.com/office/powerpoint/2010/main" val="4254995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5">
            <a:extLst>
              <a:ext uri="{FF2B5EF4-FFF2-40B4-BE49-F238E27FC236}">
                <a16:creationId xmlns:a16="http://schemas.microsoft.com/office/drawing/2014/main" id="{16C90D41-592F-4922-8D04-58A04667E72D}"/>
              </a:ext>
            </a:extLst>
          </p:cNvPr>
          <p:cNvSpPr txBox="1">
            <a:spLocks/>
          </p:cNvSpPr>
          <p:nvPr/>
        </p:nvSpPr>
        <p:spPr>
          <a:xfrm>
            <a:off x="3273677" y="533713"/>
            <a:ext cx="5644646" cy="681717"/>
          </a:xfrm>
          <a:prstGeom prst="rect">
            <a:avLst/>
          </a:prstGeom>
        </p:spPr>
        <p:txBody>
          <a:bodyPr/>
          <a:lstStyle>
            <a:lvl1pPr algn="l" defTabSz="914400" rtl="0" eaLnBrk="1" latinLnBrk="0" hangingPunct="1">
              <a:lnSpc>
                <a:spcPct val="90000"/>
              </a:lnSpc>
              <a:spcBef>
                <a:spcPct val="0"/>
              </a:spcBef>
              <a:buNone/>
              <a:defRPr sz="4400" kern="1200" baseline="0">
                <a:solidFill>
                  <a:schemeClr val="tx1"/>
                </a:solidFill>
                <a:latin typeface="Arial" panose="020B0604020202020204" pitchFamily="34" charset="0"/>
                <a:ea typeface="+mj-ea"/>
                <a:cs typeface="+mj-cs"/>
              </a:defRPr>
            </a:lvl1pPr>
          </a:lstStyle>
          <a:p>
            <a:pPr algn="ctr"/>
            <a:r>
              <a:rPr lang="en-US" altLang="zh-CN" sz="3200" b="1" dirty="0">
                <a:latin typeface="Tw Cen MT" panose="020B0602020104020603" pitchFamily="34" charset="0"/>
              </a:rPr>
              <a:t>Method</a:t>
            </a:r>
            <a:endParaRPr lang="zh-CN" altLang="en-US" sz="2800" b="1" dirty="0">
              <a:latin typeface="Tw Cen MT" panose="020B0602020104020603" pitchFamily="34" charset="0"/>
            </a:endParaRPr>
          </a:p>
        </p:txBody>
      </p:sp>
      <p:sp>
        <p:nvSpPr>
          <p:cNvPr id="6" name="文本占位符 2">
            <a:extLst>
              <a:ext uri="{FF2B5EF4-FFF2-40B4-BE49-F238E27FC236}">
                <a16:creationId xmlns:a16="http://schemas.microsoft.com/office/drawing/2014/main" id="{2131319E-06F7-4C7D-BE9A-BE3557CA8FA7}"/>
              </a:ext>
            </a:extLst>
          </p:cNvPr>
          <p:cNvSpPr txBox="1">
            <a:spLocks/>
          </p:cNvSpPr>
          <p:nvPr/>
        </p:nvSpPr>
        <p:spPr>
          <a:xfrm>
            <a:off x="695999" y="1162558"/>
            <a:ext cx="11010447" cy="54334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26800"/>
            <a:r>
              <a:rPr lang="en-US" altLang="zh-CN" b="0" dirty="0">
                <a:solidFill>
                  <a:srgbClr val="00B0F0"/>
                </a:solidFill>
                <a:latin typeface="Tw Cen MT" panose="020B0602020104020603" pitchFamily="34" charset="0"/>
                <a:ea typeface="Calibri" panose="020F0502020204030204" pitchFamily="34" charset="0"/>
                <a:cs typeface="Calibri" panose="020F0502020204030204" pitchFamily="34" charset="0"/>
              </a:rPr>
              <a:t>Infer</a:t>
            </a:r>
            <a:endParaRPr lang="en-US" altLang="zh-CN" sz="2800" b="0" dirty="0">
              <a:latin typeface="Tw Cen MT" panose="020B0602020104020603" pitchFamily="34" charset="0"/>
              <a:ea typeface="Calibri" panose="020F0502020204030204" pitchFamily="34" charset="0"/>
              <a:cs typeface="Times New Roman" panose="02020603050405020304" pitchFamily="18" charset="0"/>
            </a:endParaRPr>
          </a:p>
        </p:txBody>
      </p:sp>
      <p:pic>
        <p:nvPicPr>
          <p:cNvPr id="16" name="图片 15">
            <a:extLst>
              <a:ext uri="{FF2B5EF4-FFF2-40B4-BE49-F238E27FC236}">
                <a16:creationId xmlns:a16="http://schemas.microsoft.com/office/drawing/2014/main" id="{907FBC72-0C00-41B8-90D5-A7CF4D770C07}"/>
              </a:ext>
            </a:extLst>
          </p:cNvPr>
          <p:cNvPicPr>
            <a:picLocks noChangeAspect="1"/>
          </p:cNvPicPr>
          <p:nvPr/>
        </p:nvPicPr>
        <p:blipFill rotWithShape="1">
          <a:blip r:embed="rId3">
            <a:extLst>
              <a:ext uri="{28A0092B-C50C-407E-A947-70E740481C1C}">
                <a14:useLocalDpi xmlns:a14="http://schemas.microsoft.com/office/drawing/2010/main" val="0"/>
              </a:ext>
            </a:extLst>
          </a:blip>
          <a:srcRect l="53007" t="7155" r="1011" b="21952"/>
          <a:stretch/>
        </p:blipFill>
        <p:spPr>
          <a:xfrm>
            <a:off x="2001748" y="2941470"/>
            <a:ext cx="906846" cy="653370"/>
          </a:xfrm>
          <a:prstGeom prst="rect">
            <a:avLst/>
          </a:prstGeom>
        </p:spPr>
      </p:pic>
      <p:sp>
        <p:nvSpPr>
          <p:cNvPr id="17" name="矩形 16">
            <a:extLst>
              <a:ext uri="{FF2B5EF4-FFF2-40B4-BE49-F238E27FC236}">
                <a16:creationId xmlns:a16="http://schemas.microsoft.com/office/drawing/2014/main" id="{931DBFBE-7CA5-4AB5-96DD-04467DB92C9F}"/>
              </a:ext>
            </a:extLst>
          </p:cNvPr>
          <p:cNvSpPr/>
          <p:nvPr/>
        </p:nvSpPr>
        <p:spPr>
          <a:xfrm>
            <a:off x="3555527" y="2941470"/>
            <a:ext cx="314725" cy="648000"/>
          </a:xfrm>
          <a:prstGeom prst="rect">
            <a:avLst/>
          </a:prstGeom>
          <a:solidFill>
            <a:schemeClr val="accent6">
              <a:lumMod val="40000"/>
              <a:lumOff val="60000"/>
            </a:schemeClr>
          </a:solidFill>
          <a:ln w="12700">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4EB51422-1D08-4ACA-89D5-CDA93846661E}"/>
              </a:ext>
            </a:extLst>
          </p:cNvPr>
          <p:cNvSpPr txBox="1"/>
          <p:nvPr/>
        </p:nvSpPr>
        <p:spPr>
          <a:xfrm>
            <a:off x="2964324" y="3588701"/>
            <a:ext cx="1523655" cy="523220"/>
          </a:xfrm>
          <a:prstGeom prst="rect">
            <a:avLst/>
          </a:prstGeom>
          <a:noFill/>
        </p:spPr>
        <p:txBody>
          <a:bodyPr wrap="square" rtlCol="0">
            <a:spAutoFit/>
          </a:bodyPr>
          <a:lstStyle/>
          <a:p>
            <a:pPr algn="ctr"/>
            <a:r>
              <a:rPr lang="en-US" altLang="zh-CN" sz="1400" dirty="0">
                <a:latin typeface="Tw Cen MT" panose="020B0602020104020603" pitchFamily="34" charset="0"/>
                <a:ea typeface="Calibri" panose="020F0502020204030204" pitchFamily="34" charset="0"/>
                <a:cs typeface="Calibri" panose="020F0502020204030204" pitchFamily="34" charset="0"/>
              </a:rPr>
              <a:t>Line-Aware Feature Extractor</a:t>
            </a:r>
            <a:endParaRPr lang="zh-CN" altLang="en-US" sz="1400" dirty="0">
              <a:latin typeface="Tw Cen MT" panose="020B0602020104020603" pitchFamily="34" charset="0"/>
              <a:cs typeface="Calibri" panose="020F0502020204030204" pitchFamily="34" charset="0"/>
            </a:endParaRPr>
          </a:p>
        </p:txBody>
      </p:sp>
      <p:cxnSp>
        <p:nvCxnSpPr>
          <p:cNvPr id="23" name="直接箭头连接符 22">
            <a:extLst>
              <a:ext uri="{FF2B5EF4-FFF2-40B4-BE49-F238E27FC236}">
                <a16:creationId xmlns:a16="http://schemas.microsoft.com/office/drawing/2014/main" id="{A49B4538-9026-4745-AA9A-295EA58826E1}"/>
              </a:ext>
            </a:extLst>
          </p:cNvPr>
          <p:cNvCxnSpPr>
            <a:cxnSpLocks/>
            <a:stCxn id="16" idx="3"/>
            <a:endCxn id="17" idx="1"/>
          </p:cNvCxnSpPr>
          <p:nvPr/>
        </p:nvCxnSpPr>
        <p:spPr>
          <a:xfrm flipV="1">
            <a:off x="2908594" y="3265470"/>
            <a:ext cx="646933" cy="2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直接箭头连接符 23">
            <a:extLst>
              <a:ext uri="{FF2B5EF4-FFF2-40B4-BE49-F238E27FC236}">
                <a16:creationId xmlns:a16="http://schemas.microsoft.com/office/drawing/2014/main" id="{0D114C53-099B-47BA-BBED-B314F43A2A54}"/>
              </a:ext>
            </a:extLst>
          </p:cNvPr>
          <p:cNvCxnSpPr>
            <a:cxnSpLocks/>
            <a:stCxn id="17" idx="3"/>
            <a:endCxn id="97" idx="2"/>
          </p:cNvCxnSpPr>
          <p:nvPr/>
        </p:nvCxnSpPr>
        <p:spPr>
          <a:xfrm>
            <a:off x="3870252" y="3265470"/>
            <a:ext cx="7378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文本框 25">
            <a:extLst>
              <a:ext uri="{FF2B5EF4-FFF2-40B4-BE49-F238E27FC236}">
                <a16:creationId xmlns:a16="http://schemas.microsoft.com/office/drawing/2014/main" id="{4F303509-42D2-46ED-AD26-BA3AE31C36A9}"/>
              </a:ext>
            </a:extLst>
          </p:cNvPr>
          <p:cNvSpPr txBox="1"/>
          <p:nvPr/>
        </p:nvSpPr>
        <p:spPr>
          <a:xfrm>
            <a:off x="5174421" y="2640161"/>
            <a:ext cx="1716450" cy="307777"/>
          </a:xfrm>
          <a:prstGeom prst="rect">
            <a:avLst/>
          </a:prstGeom>
          <a:noFill/>
        </p:spPr>
        <p:txBody>
          <a:bodyPr wrap="square" rtlCol="0">
            <a:spAutoFit/>
          </a:bodyPr>
          <a:lstStyle/>
          <a:p>
            <a:pPr algn="ctr"/>
            <a:r>
              <a:rPr lang="en-US" altLang="zh-CN" sz="1400" dirty="0">
                <a:latin typeface="Tw Cen MT" panose="020B0602020104020603" pitchFamily="34" charset="0"/>
              </a:rPr>
              <a:t>Global Self-Attention</a:t>
            </a:r>
            <a:endParaRPr lang="zh-CN" altLang="en-US" sz="1400" dirty="0">
              <a:latin typeface="Tw Cen MT" panose="020B0602020104020603" pitchFamily="34" charset="0"/>
            </a:endParaRPr>
          </a:p>
        </p:txBody>
      </p:sp>
      <p:sp>
        <p:nvSpPr>
          <p:cNvPr id="33" name="矩形 32">
            <a:extLst>
              <a:ext uri="{FF2B5EF4-FFF2-40B4-BE49-F238E27FC236}">
                <a16:creationId xmlns:a16="http://schemas.microsoft.com/office/drawing/2014/main" id="{D60AB657-5C2B-4D98-B643-1FBF6CD12452}"/>
              </a:ext>
            </a:extLst>
          </p:cNvPr>
          <p:cNvSpPr/>
          <p:nvPr/>
        </p:nvSpPr>
        <p:spPr>
          <a:xfrm>
            <a:off x="7863074" y="2946403"/>
            <a:ext cx="314725" cy="648000"/>
          </a:xfrm>
          <a:prstGeom prst="rect">
            <a:avLst/>
          </a:prstGeom>
          <a:solidFill>
            <a:schemeClr val="accent2">
              <a:lumMod val="20000"/>
              <a:lumOff val="80000"/>
            </a:schemeClr>
          </a:solidFill>
          <a:ln w="12700">
            <a:solidFill>
              <a:schemeClr val="accent2">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EB0AFDA3-D849-4734-8893-BD79D2AAAB41}"/>
              </a:ext>
            </a:extLst>
          </p:cNvPr>
          <p:cNvSpPr txBox="1"/>
          <p:nvPr/>
        </p:nvSpPr>
        <p:spPr>
          <a:xfrm>
            <a:off x="7448404" y="2640607"/>
            <a:ext cx="1144063" cy="307777"/>
          </a:xfrm>
          <a:prstGeom prst="rect">
            <a:avLst/>
          </a:prstGeom>
          <a:noFill/>
        </p:spPr>
        <p:txBody>
          <a:bodyPr wrap="square" rtlCol="0">
            <a:spAutoFit/>
          </a:bodyPr>
          <a:lstStyle/>
          <a:p>
            <a:pPr algn="ctr"/>
            <a:r>
              <a:rPr lang="en-US" altLang="zh-CN" sz="1400" dirty="0">
                <a:latin typeface="Tw Cen MT" panose="020B0602020104020603" pitchFamily="34" charset="0"/>
              </a:rPr>
              <a:t>Classifier</a:t>
            </a:r>
            <a:endParaRPr lang="zh-CN" altLang="en-US" sz="1400" dirty="0">
              <a:latin typeface="Tw Cen MT" panose="020B0602020104020603" pitchFamily="34" charset="0"/>
            </a:endParaRPr>
          </a:p>
        </p:txBody>
      </p:sp>
      <p:cxnSp>
        <p:nvCxnSpPr>
          <p:cNvPr id="36" name="直接箭头连接符 35">
            <a:extLst>
              <a:ext uri="{FF2B5EF4-FFF2-40B4-BE49-F238E27FC236}">
                <a16:creationId xmlns:a16="http://schemas.microsoft.com/office/drawing/2014/main" id="{C7557866-AAB6-4D60-87D6-FCFB0C797C63}"/>
              </a:ext>
            </a:extLst>
          </p:cNvPr>
          <p:cNvCxnSpPr>
            <a:cxnSpLocks/>
            <a:stCxn id="33" idx="3"/>
            <a:endCxn id="37" idx="3"/>
          </p:cNvCxnSpPr>
          <p:nvPr/>
        </p:nvCxnSpPr>
        <p:spPr>
          <a:xfrm>
            <a:off x="8177799" y="3270403"/>
            <a:ext cx="5398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 name="文本框 36">
            <a:extLst>
              <a:ext uri="{FF2B5EF4-FFF2-40B4-BE49-F238E27FC236}">
                <a16:creationId xmlns:a16="http://schemas.microsoft.com/office/drawing/2014/main" id="{84925A7D-DF45-452B-9449-1FEB5E76822F}"/>
              </a:ext>
            </a:extLst>
          </p:cNvPr>
          <p:cNvSpPr txBox="1"/>
          <p:nvPr/>
        </p:nvSpPr>
        <p:spPr>
          <a:xfrm flipH="1">
            <a:off x="8717622" y="3116514"/>
            <a:ext cx="558037" cy="307777"/>
          </a:xfrm>
          <a:prstGeom prst="rect">
            <a:avLst/>
          </a:prstGeom>
          <a:noFill/>
        </p:spPr>
        <p:txBody>
          <a:bodyPr wrap="square" rtlCol="0">
            <a:spAutoFit/>
          </a:bodyPr>
          <a:lstStyle/>
          <a:p>
            <a:pPr algn="ctr"/>
            <a:r>
              <a:rPr lang="en-US" altLang="zh-CN" sz="1400" b="1" dirty="0">
                <a:solidFill>
                  <a:srgbClr val="06C698"/>
                </a:solidFill>
              </a:rPr>
              <a:t>0.94</a:t>
            </a:r>
            <a:endParaRPr lang="zh-CN" altLang="en-US" sz="1400" b="1" dirty="0">
              <a:solidFill>
                <a:srgbClr val="06C698"/>
              </a:solidFill>
            </a:endParaRPr>
          </a:p>
        </p:txBody>
      </p:sp>
      <p:sp>
        <p:nvSpPr>
          <p:cNvPr id="38" name="文本框 37">
            <a:extLst>
              <a:ext uri="{FF2B5EF4-FFF2-40B4-BE49-F238E27FC236}">
                <a16:creationId xmlns:a16="http://schemas.microsoft.com/office/drawing/2014/main" id="{7BC97239-8D12-4759-861B-5E56FBAB094A}"/>
              </a:ext>
            </a:extLst>
          </p:cNvPr>
          <p:cNvSpPr txBox="1"/>
          <p:nvPr/>
        </p:nvSpPr>
        <p:spPr>
          <a:xfrm>
            <a:off x="8416055" y="3342133"/>
            <a:ext cx="1144063" cy="307777"/>
          </a:xfrm>
          <a:prstGeom prst="rect">
            <a:avLst/>
          </a:prstGeom>
          <a:noFill/>
        </p:spPr>
        <p:txBody>
          <a:bodyPr wrap="square" rtlCol="0">
            <a:spAutoFit/>
          </a:bodyPr>
          <a:lstStyle/>
          <a:p>
            <a:pPr algn="ctr"/>
            <a:r>
              <a:rPr lang="en-US" altLang="zh-CN" sz="1400" dirty="0">
                <a:latin typeface="Tw Cen MT" panose="020B0602020104020603" pitchFamily="34" charset="0"/>
              </a:rPr>
              <a:t>Score</a:t>
            </a:r>
            <a:endParaRPr lang="zh-CN" altLang="en-US" sz="1400" dirty="0">
              <a:latin typeface="Tw Cen MT" panose="020B0602020104020603" pitchFamily="34" charset="0"/>
            </a:endParaRPr>
          </a:p>
        </p:txBody>
      </p:sp>
      <p:sp>
        <p:nvSpPr>
          <p:cNvPr id="55" name="文本框 54">
            <a:extLst>
              <a:ext uri="{FF2B5EF4-FFF2-40B4-BE49-F238E27FC236}">
                <a16:creationId xmlns:a16="http://schemas.microsoft.com/office/drawing/2014/main" id="{21EA2C2F-B351-4847-B717-5B5BB2614B69}"/>
              </a:ext>
            </a:extLst>
          </p:cNvPr>
          <p:cNvSpPr txBox="1"/>
          <p:nvPr/>
        </p:nvSpPr>
        <p:spPr>
          <a:xfrm>
            <a:off x="6692076" y="3116514"/>
            <a:ext cx="737812" cy="307777"/>
          </a:xfrm>
          <a:prstGeom prst="rect">
            <a:avLst/>
          </a:prstGeom>
          <a:noFill/>
        </p:spPr>
        <p:txBody>
          <a:bodyPr wrap="square" rtlCol="0">
            <a:spAutoFit/>
          </a:bodyPr>
          <a:lstStyle/>
          <a:p>
            <a:pPr algn="ctr"/>
            <a:r>
              <a:rPr lang="en-US" altLang="zh-CN" sz="1400" dirty="0">
                <a:latin typeface="Tw Cen MT" panose="020B0602020104020603" pitchFamily="34" charset="0"/>
              </a:rPr>
              <a:t>Feature</a:t>
            </a:r>
            <a:endParaRPr lang="zh-CN" altLang="en-US" sz="1400" dirty="0">
              <a:latin typeface="Tw Cen MT" panose="020B0602020104020603" pitchFamily="34" charset="0"/>
            </a:endParaRPr>
          </a:p>
        </p:txBody>
      </p:sp>
      <p:cxnSp>
        <p:nvCxnSpPr>
          <p:cNvPr id="56" name="直接箭头连接符 55">
            <a:extLst>
              <a:ext uri="{FF2B5EF4-FFF2-40B4-BE49-F238E27FC236}">
                <a16:creationId xmlns:a16="http://schemas.microsoft.com/office/drawing/2014/main" id="{59896B58-2E30-4CEC-9973-8EDCC42D34B8}"/>
              </a:ext>
            </a:extLst>
          </p:cNvPr>
          <p:cNvCxnSpPr>
            <a:cxnSpLocks/>
            <a:stCxn id="55" idx="3"/>
            <a:endCxn id="33" idx="1"/>
          </p:cNvCxnSpPr>
          <p:nvPr/>
        </p:nvCxnSpPr>
        <p:spPr>
          <a:xfrm>
            <a:off x="7429888" y="3270403"/>
            <a:ext cx="4331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矩形 61">
            <a:extLst>
              <a:ext uri="{FF2B5EF4-FFF2-40B4-BE49-F238E27FC236}">
                <a16:creationId xmlns:a16="http://schemas.microsoft.com/office/drawing/2014/main" id="{067F4A11-4361-4FEC-8278-C4F676CE7F01}"/>
              </a:ext>
            </a:extLst>
          </p:cNvPr>
          <p:cNvSpPr/>
          <p:nvPr/>
        </p:nvSpPr>
        <p:spPr>
          <a:xfrm>
            <a:off x="5875284" y="2943323"/>
            <a:ext cx="314725" cy="648000"/>
          </a:xfrm>
          <a:prstGeom prst="rect">
            <a:avLst/>
          </a:prstGeom>
          <a:solidFill>
            <a:schemeClr val="accent5">
              <a:lumMod val="20000"/>
              <a:lumOff val="80000"/>
            </a:schemeClr>
          </a:solidFill>
          <a:ln w="12700">
            <a:solidFill>
              <a:schemeClr val="accent5">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dirty="0"/>
          </a:p>
        </p:txBody>
      </p:sp>
      <p:cxnSp>
        <p:nvCxnSpPr>
          <p:cNvPr id="63" name="直接箭头连接符 62">
            <a:extLst>
              <a:ext uri="{FF2B5EF4-FFF2-40B4-BE49-F238E27FC236}">
                <a16:creationId xmlns:a16="http://schemas.microsoft.com/office/drawing/2014/main" id="{5EBD8411-5206-4690-877A-848F11166B1B}"/>
              </a:ext>
            </a:extLst>
          </p:cNvPr>
          <p:cNvCxnSpPr>
            <a:cxnSpLocks/>
            <a:stCxn id="62" idx="3"/>
            <a:endCxn id="55" idx="1"/>
          </p:cNvCxnSpPr>
          <p:nvPr/>
        </p:nvCxnSpPr>
        <p:spPr>
          <a:xfrm>
            <a:off x="6190009" y="3267323"/>
            <a:ext cx="502067" cy="30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6" name="矩形 75">
            <a:extLst>
              <a:ext uri="{FF2B5EF4-FFF2-40B4-BE49-F238E27FC236}">
                <a16:creationId xmlns:a16="http://schemas.microsoft.com/office/drawing/2014/main" id="{1F95C0BA-F82A-49F0-BD74-DBD9CE91D776}"/>
              </a:ext>
            </a:extLst>
          </p:cNvPr>
          <p:cNvSpPr/>
          <p:nvPr/>
        </p:nvSpPr>
        <p:spPr>
          <a:xfrm>
            <a:off x="3555525" y="2058882"/>
            <a:ext cx="314725" cy="648000"/>
          </a:xfrm>
          <a:prstGeom prst="rect">
            <a:avLst/>
          </a:prstGeom>
          <a:solidFill>
            <a:schemeClr val="accent4">
              <a:lumMod val="20000"/>
              <a:lumOff val="80000"/>
            </a:schemeClr>
          </a:solidFill>
          <a:ln w="12700">
            <a:solidFill>
              <a:schemeClr val="accent4">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cxnSp>
        <p:nvCxnSpPr>
          <p:cNvPr id="84" name="连接符: 肘形 83">
            <a:extLst>
              <a:ext uri="{FF2B5EF4-FFF2-40B4-BE49-F238E27FC236}">
                <a16:creationId xmlns:a16="http://schemas.microsoft.com/office/drawing/2014/main" id="{AB4AB440-B6D9-450D-8C5A-4AF127373ECD}"/>
              </a:ext>
            </a:extLst>
          </p:cNvPr>
          <p:cNvCxnSpPr>
            <a:cxnSpLocks/>
          </p:cNvCxnSpPr>
          <p:nvPr/>
        </p:nvCxnSpPr>
        <p:spPr>
          <a:xfrm rot="5400000" flipH="1" flipV="1">
            <a:off x="2981906" y="2693477"/>
            <a:ext cx="800419" cy="336021"/>
          </a:xfrm>
          <a:prstGeom prst="bentConnector3">
            <a:avLst>
              <a:gd name="adj1" fmla="val 100140"/>
            </a:avLst>
          </a:prstGeom>
          <a:ln>
            <a:tailEnd type="triangle"/>
          </a:ln>
        </p:spPr>
        <p:style>
          <a:lnRef idx="1">
            <a:schemeClr val="dk1"/>
          </a:lnRef>
          <a:fillRef idx="0">
            <a:schemeClr val="dk1"/>
          </a:fillRef>
          <a:effectRef idx="0">
            <a:schemeClr val="dk1"/>
          </a:effectRef>
          <a:fontRef idx="minor">
            <a:schemeClr val="tx1"/>
          </a:fontRef>
        </p:style>
      </p:cxnSp>
      <p:sp>
        <p:nvSpPr>
          <p:cNvPr id="85" name="文本框 84">
            <a:extLst>
              <a:ext uri="{FF2B5EF4-FFF2-40B4-BE49-F238E27FC236}">
                <a16:creationId xmlns:a16="http://schemas.microsoft.com/office/drawing/2014/main" id="{8CE81B73-F0C5-4229-BF1E-60A2A18E2ED3}"/>
              </a:ext>
            </a:extLst>
          </p:cNvPr>
          <p:cNvSpPr txBox="1"/>
          <p:nvPr/>
        </p:nvSpPr>
        <p:spPr>
          <a:xfrm>
            <a:off x="3021110" y="1592443"/>
            <a:ext cx="1405627" cy="523220"/>
          </a:xfrm>
          <a:prstGeom prst="rect">
            <a:avLst/>
          </a:prstGeom>
          <a:noFill/>
        </p:spPr>
        <p:txBody>
          <a:bodyPr wrap="square" rtlCol="0">
            <a:spAutoFit/>
          </a:bodyPr>
          <a:lstStyle/>
          <a:p>
            <a:pPr algn="ctr"/>
            <a:r>
              <a:rPr lang="en-US" altLang="zh-CN" sz="1400" dirty="0">
                <a:latin typeface="Tw Cen MT" panose="020B0602020104020603" pitchFamily="34" charset="0"/>
              </a:rPr>
              <a:t>Segment-Guided Mask Generator</a:t>
            </a:r>
          </a:p>
        </p:txBody>
      </p:sp>
      <p:pic>
        <p:nvPicPr>
          <p:cNvPr id="87" name="图片 86">
            <a:extLst>
              <a:ext uri="{FF2B5EF4-FFF2-40B4-BE49-F238E27FC236}">
                <a16:creationId xmlns:a16="http://schemas.microsoft.com/office/drawing/2014/main" id="{4673F153-5E6D-4FFE-9CF8-F06F09B92615}"/>
              </a:ext>
            </a:extLst>
          </p:cNvPr>
          <p:cNvPicPr>
            <a:picLocks noChangeAspect="1"/>
          </p:cNvPicPr>
          <p:nvPr/>
        </p:nvPicPr>
        <p:blipFill rotWithShape="1">
          <a:blip r:embed="rId3">
            <a:extLst>
              <a:ext uri="{28A0092B-C50C-407E-A947-70E740481C1C}">
                <a14:useLocalDpi xmlns:a14="http://schemas.microsoft.com/office/drawing/2010/main" val="0"/>
              </a:ext>
            </a:extLst>
          </a:blip>
          <a:srcRect l="53007" t="7155" r="1011" b="21952"/>
          <a:stretch/>
        </p:blipFill>
        <p:spPr>
          <a:xfrm>
            <a:off x="4232431" y="2059971"/>
            <a:ext cx="906846" cy="653370"/>
          </a:xfrm>
          <a:prstGeom prst="rect">
            <a:avLst/>
          </a:prstGeom>
        </p:spPr>
      </p:pic>
      <p:cxnSp>
        <p:nvCxnSpPr>
          <p:cNvPr id="88" name="直接箭头连接符 87">
            <a:extLst>
              <a:ext uri="{FF2B5EF4-FFF2-40B4-BE49-F238E27FC236}">
                <a16:creationId xmlns:a16="http://schemas.microsoft.com/office/drawing/2014/main" id="{FCC73525-151A-4547-BD05-C387E1A5FF48}"/>
              </a:ext>
            </a:extLst>
          </p:cNvPr>
          <p:cNvCxnSpPr>
            <a:cxnSpLocks/>
            <a:stCxn id="76" idx="3"/>
            <a:endCxn id="87" idx="1"/>
          </p:cNvCxnSpPr>
          <p:nvPr/>
        </p:nvCxnSpPr>
        <p:spPr>
          <a:xfrm>
            <a:off x="3870250" y="2382882"/>
            <a:ext cx="362181" cy="37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1" name="矩形 90">
            <a:extLst>
              <a:ext uri="{FF2B5EF4-FFF2-40B4-BE49-F238E27FC236}">
                <a16:creationId xmlns:a16="http://schemas.microsoft.com/office/drawing/2014/main" id="{C3F81B01-AF44-4708-B0CC-7A62A153D890}"/>
              </a:ext>
            </a:extLst>
          </p:cNvPr>
          <p:cNvSpPr/>
          <p:nvPr/>
        </p:nvSpPr>
        <p:spPr>
          <a:xfrm>
            <a:off x="4232431" y="2410963"/>
            <a:ext cx="906846" cy="302378"/>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8F55A4F0-A9DE-4FE4-81D4-362FF5BB9517}"/>
              </a:ext>
            </a:extLst>
          </p:cNvPr>
          <p:cNvSpPr/>
          <p:nvPr/>
        </p:nvSpPr>
        <p:spPr>
          <a:xfrm>
            <a:off x="4232431" y="2057601"/>
            <a:ext cx="906846" cy="163156"/>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 name="矩形 92">
            <a:extLst>
              <a:ext uri="{FF2B5EF4-FFF2-40B4-BE49-F238E27FC236}">
                <a16:creationId xmlns:a16="http://schemas.microsoft.com/office/drawing/2014/main" id="{CA350AFE-ABFC-43B9-9214-943FA7F10E9A}"/>
              </a:ext>
            </a:extLst>
          </p:cNvPr>
          <p:cNvSpPr/>
          <p:nvPr/>
        </p:nvSpPr>
        <p:spPr>
          <a:xfrm>
            <a:off x="4232431" y="2221218"/>
            <a:ext cx="63632" cy="6363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矩形 93">
            <a:extLst>
              <a:ext uri="{FF2B5EF4-FFF2-40B4-BE49-F238E27FC236}">
                <a16:creationId xmlns:a16="http://schemas.microsoft.com/office/drawing/2014/main" id="{DC35F673-B987-4D07-9C79-BB0346146046}"/>
              </a:ext>
            </a:extLst>
          </p:cNvPr>
          <p:cNvSpPr/>
          <p:nvPr/>
        </p:nvSpPr>
        <p:spPr>
          <a:xfrm>
            <a:off x="4296063" y="2220412"/>
            <a:ext cx="63632" cy="6363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8CAFE06A-A8B7-46CB-A868-C328221C27C4}"/>
              </a:ext>
            </a:extLst>
          </p:cNvPr>
          <p:cNvSpPr/>
          <p:nvPr/>
        </p:nvSpPr>
        <p:spPr>
          <a:xfrm>
            <a:off x="4369542" y="2348009"/>
            <a:ext cx="674626" cy="62954"/>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85190BCC-4C93-41F5-AD78-D867BD5DBF00}"/>
              </a:ext>
            </a:extLst>
          </p:cNvPr>
          <p:cNvSpPr/>
          <p:nvPr/>
        </p:nvSpPr>
        <p:spPr>
          <a:xfrm>
            <a:off x="5075645" y="2217532"/>
            <a:ext cx="63632" cy="63632"/>
          </a:xfrm>
          <a:prstGeom prst="rect">
            <a:avLst/>
          </a:prstGeom>
          <a:solidFill>
            <a:srgbClr val="FFFFFF">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流程图: 汇总连接 96">
            <a:extLst>
              <a:ext uri="{FF2B5EF4-FFF2-40B4-BE49-F238E27FC236}">
                <a16:creationId xmlns:a16="http://schemas.microsoft.com/office/drawing/2014/main" id="{6DA6D5A5-FE2E-4A92-8DC0-72941FD4EEDC}"/>
              </a:ext>
            </a:extLst>
          </p:cNvPr>
          <p:cNvSpPr/>
          <p:nvPr/>
        </p:nvSpPr>
        <p:spPr>
          <a:xfrm>
            <a:off x="4608064" y="3182536"/>
            <a:ext cx="165868" cy="165868"/>
          </a:xfrm>
          <a:prstGeom prst="flowChartSummingJunc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9" name="直接箭头连接符 98">
            <a:extLst>
              <a:ext uri="{FF2B5EF4-FFF2-40B4-BE49-F238E27FC236}">
                <a16:creationId xmlns:a16="http://schemas.microsoft.com/office/drawing/2014/main" id="{0CCD4A13-189A-4ED3-8BB0-84CFF39D3E5B}"/>
              </a:ext>
            </a:extLst>
          </p:cNvPr>
          <p:cNvCxnSpPr>
            <a:cxnSpLocks/>
            <a:stCxn id="97" idx="6"/>
            <a:endCxn id="62" idx="1"/>
          </p:cNvCxnSpPr>
          <p:nvPr/>
        </p:nvCxnSpPr>
        <p:spPr>
          <a:xfrm>
            <a:off x="4773932" y="3265470"/>
            <a:ext cx="1101352" cy="18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直接箭头连接符 101">
            <a:extLst>
              <a:ext uri="{FF2B5EF4-FFF2-40B4-BE49-F238E27FC236}">
                <a16:creationId xmlns:a16="http://schemas.microsoft.com/office/drawing/2014/main" id="{978DDA4B-154C-4FD1-8D26-945D2F14C723}"/>
              </a:ext>
            </a:extLst>
          </p:cNvPr>
          <p:cNvCxnSpPr>
            <a:cxnSpLocks/>
            <a:stCxn id="91" idx="2"/>
            <a:endCxn id="97" idx="0"/>
          </p:cNvCxnSpPr>
          <p:nvPr/>
        </p:nvCxnSpPr>
        <p:spPr>
          <a:xfrm>
            <a:off x="4685854" y="2713341"/>
            <a:ext cx="5144" cy="4691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08" name="图形 107">
            <a:extLst>
              <a:ext uri="{FF2B5EF4-FFF2-40B4-BE49-F238E27FC236}">
                <a16:creationId xmlns:a16="http://schemas.microsoft.com/office/drawing/2014/main" id="{C53F1CF8-6DF5-4F7D-85CC-AF68FC882C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582193" y="2975740"/>
            <a:ext cx="177576" cy="177576"/>
          </a:xfrm>
          <a:prstGeom prst="rect">
            <a:avLst/>
          </a:prstGeom>
        </p:spPr>
      </p:pic>
      <p:pic>
        <p:nvPicPr>
          <p:cNvPr id="110" name="图形 109">
            <a:extLst>
              <a:ext uri="{FF2B5EF4-FFF2-40B4-BE49-F238E27FC236}">
                <a16:creationId xmlns:a16="http://schemas.microsoft.com/office/drawing/2014/main" id="{01D0B48D-1294-411B-AAF6-CFADD8B9A18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50124" y="2068603"/>
            <a:ext cx="173800" cy="173800"/>
          </a:xfrm>
          <a:prstGeom prst="rect">
            <a:avLst/>
          </a:prstGeom>
        </p:spPr>
      </p:pic>
      <p:pic>
        <p:nvPicPr>
          <p:cNvPr id="111" name="图形 110">
            <a:extLst>
              <a:ext uri="{FF2B5EF4-FFF2-40B4-BE49-F238E27FC236}">
                <a16:creationId xmlns:a16="http://schemas.microsoft.com/office/drawing/2014/main" id="{4DA3F921-2CCE-4ACF-8E3D-465D517CEE7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870257" y="2947938"/>
            <a:ext cx="173800" cy="173800"/>
          </a:xfrm>
          <a:prstGeom prst="rect">
            <a:avLst/>
          </a:prstGeom>
        </p:spPr>
      </p:pic>
      <p:pic>
        <p:nvPicPr>
          <p:cNvPr id="112" name="图形 111">
            <a:extLst>
              <a:ext uri="{FF2B5EF4-FFF2-40B4-BE49-F238E27FC236}">
                <a16:creationId xmlns:a16="http://schemas.microsoft.com/office/drawing/2014/main" id="{CDA7E5C7-20C9-4B94-B109-5ADFDA2F707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863074" y="2947938"/>
            <a:ext cx="173800" cy="173800"/>
          </a:xfrm>
          <a:prstGeom prst="rect">
            <a:avLst/>
          </a:prstGeom>
        </p:spPr>
      </p:pic>
      <p:sp>
        <p:nvSpPr>
          <p:cNvPr id="136" name="矩形 135">
            <a:extLst>
              <a:ext uri="{FF2B5EF4-FFF2-40B4-BE49-F238E27FC236}">
                <a16:creationId xmlns:a16="http://schemas.microsoft.com/office/drawing/2014/main" id="{DF71967B-B047-4F59-B130-CBA07694FB36}"/>
              </a:ext>
            </a:extLst>
          </p:cNvPr>
          <p:cNvSpPr/>
          <p:nvPr/>
        </p:nvSpPr>
        <p:spPr>
          <a:xfrm>
            <a:off x="2304557" y="2057601"/>
            <a:ext cx="314725" cy="648000"/>
          </a:xfrm>
          <a:prstGeom prst="rect">
            <a:avLst/>
          </a:prstGeom>
          <a:solidFill>
            <a:schemeClr val="accent3">
              <a:lumMod val="20000"/>
              <a:lumOff val="80000"/>
            </a:schemeClr>
          </a:solidFill>
          <a:ln w="12700">
            <a:solidFill>
              <a:schemeClr val="accent3">
                <a:lumMod val="50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a:p>
        </p:txBody>
      </p:sp>
      <p:pic>
        <p:nvPicPr>
          <p:cNvPr id="137" name="图形 136">
            <a:extLst>
              <a:ext uri="{FF2B5EF4-FFF2-40B4-BE49-F238E27FC236}">
                <a16:creationId xmlns:a16="http://schemas.microsoft.com/office/drawing/2014/main" id="{06E69142-DD73-4C44-AB19-E20FA4C3CE5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331223" y="2091871"/>
            <a:ext cx="177576" cy="177576"/>
          </a:xfrm>
          <a:prstGeom prst="rect">
            <a:avLst/>
          </a:prstGeom>
        </p:spPr>
      </p:pic>
      <p:cxnSp>
        <p:nvCxnSpPr>
          <p:cNvPr id="138" name="直接箭头连接符 137">
            <a:extLst>
              <a:ext uri="{FF2B5EF4-FFF2-40B4-BE49-F238E27FC236}">
                <a16:creationId xmlns:a16="http://schemas.microsoft.com/office/drawing/2014/main" id="{460C273F-8EA0-4111-8387-AA32685C02EF}"/>
              </a:ext>
            </a:extLst>
          </p:cNvPr>
          <p:cNvCxnSpPr>
            <a:cxnSpLocks/>
            <a:stCxn id="16" idx="0"/>
            <a:endCxn id="136" idx="2"/>
          </p:cNvCxnSpPr>
          <p:nvPr/>
        </p:nvCxnSpPr>
        <p:spPr>
          <a:xfrm flipV="1">
            <a:off x="2455171" y="2705601"/>
            <a:ext cx="6749" cy="2358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2" name="直接箭头连接符 141">
            <a:extLst>
              <a:ext uri="{FF2B5EF4-FFF2-40B4-BE49-F238E27FC236}">
                <a16:creationId xmlns:a16="http://schemas.microsoft.com/office/drawing/2014/main" id="{33FDDDAB-5030-428E-9221-2634E7601AFB}"/>
              </a:ext>
            </a:extLst>
          </p:cNvPr>
          <p:cNvCxnSpPr>
            <a:cxnSpLocks/>
          </p:cNvCxnSpPr>
          <p:nvPr/>
        </p:nvCxnSpPr>
        <p:spPr>
          <a:xfrm>
            <a:off x="2619282" y="2317816"/>
            <a:ext cx="93084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4" name="文本框 143">
            <a:extLst>
              <a:ext uri="{FF2B5EF4-FFF2-40B4-BE49-F238E27FC236}">
                <a16:creationId xmlns:a16="http://schemas.microsoft.com/office/drawing/2014/main" id="{97B1C86E-8629-46FB-AD6D-81ADD9027A93}"/>
              </a:ext>
            </a:extLst>
          </p:cNvPr>
          <p:cNvSpPr txBox="1"/>
          <p:nvPr/>
        </p:nvSpPr>
        <p:spPr>
          <a:xfrm>
            <a:off x="1194815" y="2130556"/>
            <a:ext cx="1187760" cy="523220"/>
          </a:xfrm>
          <a:prstGeom prst="rect">
            <a:avLst/>
          </a:prstGeom>
          <a:noFill/>
        </p:spPr>
        <p:txBody>
          <a:bodyPr wrap="square" rtlCol="0">
            <a:spAutoFit/>
          </a:bodyPr>
          <a:lstStyle/>
          <a:p>
            <a:pPr algn="ctr"/>
            <a:r>
              <a:rPr lang="en-US" altLang="zh-CN" sz="1400" dirty="0">
                <a:latin typeface="Tw Cen MT" panose="020B0602020104020603" pitchFamily="34" charset="0"/>
              </a:rPr>
              <a:t>Priori Image </a:t>
            </a:r>
            <a:r>
              <a:rPr lang="en-US" altLang="zh-CN" sz="1400" dirty="0" err="1">
                <a:latin typeface="Tw Cen MT" panose="020B0602020104020603" pitchFamily="34" charset="0"/>
              </a:rPr>
              <a:t>Segmentator</a:t>
            </a:r>
            <a:endParaRPr lang="en-US" altLang="zh-CN" sz="1400" dirty="0">
              <a:latin typeface="Tw Cen MT" panose="020B0602020104020603" pitchFamily="34" charset="0"/>
            </a:endParaRPr>
          </a:p>
        </p:txBody>
      </p:sp>
    </p:spTree>
    <p:extLst>
      <p:ext uri="{BB962C8B-B14F-4D97-AF65-F5344CB8AC3E}">
        <p14:creationId xmlns:p14="http://schemas.microsoft.com/office/powerpoint/2010/main" val="2477257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标题 5">
            <a:extLst>
              <a:ext uri="{FF2B5EF4-FFF2-40B4-BE49-F238E27FC236}">
                <a16:creationId xmlns:a16="http://schemas.microsoft.com/office/drawing/2014/main" id="{16C90D41-592F-4922-8D04-58A04667E72D}"/>
              </a:ext>
            </a:extLst>
          </p:cNvPr>
          <p:cNvSpPr txBox="1">
            <a:spLocks/>
          </p:cNvSpPr>
          <p:nvPr/>
        </p:nvSpPr>
        <p:spPr>
          <a:xfrm>
            <a:off x="3273677" y="533713"/>
            <a:ext cx="5644646" cy="681717"/>
          </a:xfrm>
          <a:prstGeom prst="rect">
            <a:avLst/>
          </a:prstGeom>
        </p:spPr>
        <p:txBody>
          <a:bodyPr/>
          <a:lstStyle>
            <a:lvl1pPr algn="l" defTabSz="914400" rtl="0" eaLnBrk="1" latinLnBrk="0" hangingPunct="1">
              <a:lnSpc>
                <a:spcPct val="90000"/>
              </a:lnSpc>
              <a:spcBef>
                <a:spcPct val="0"/>
              </a:spcBef>
              <a:buNone/>
              <a:defRPr sz="4400" kern="1200" baseline="0">
                <a:solidFill>
                  <a:schemeClr val="tx1"/>
                </a:solidFill>
                <a:latin typeface="Arial" panose="020B0604020202020204" pitchFamily="34" charset="0"/>
                <a:ea typeface="+mj-ea"/>
                <a:cs typeface="+mj-cs"/>
              </a:defRPr>
            </a:lvl1pPr>
          </a:lstStyle>
          <a:p>
            <a:pPr algn="ctr"/>
            <a:r>
              <a:rPr lang="zh-CN" altLang="en-US" sz="3200" b="1" dirty="0">
                <a:latin typeface="Tw Cen MT" panose="020B0602020104020603" pitchFamily="34" charset="0"/>
              </a:rPr>
              <a:t>拍照防错</a:t>
            </a:r>
            <a:endParaRPr lang="zh-CN" altLang="en-US" sz="2800" b="1" dirty="0">
              <a:latin typeface="Tw Cen MT" panose="020B0602020104020603" pitchFamily="34" charset="0"/>
            </a:endParaRPr>
          </a:p>
        </p:txBody>
      </p:sp>
      <p:sp>
        <p:nvSpPr>
          <p:cNvPr id="6" name="文本占位符 2">
            <a:extLst>
              <a:ext uri="{FF2B5EF4-FFF2-40B4-BE49-F238E27FC236}">
                <a16:creationId xmlns:a16="http://schemas.microsoft.com/office/drawing/2014/main" id="{2131319E-06F7-4C7D-BE9A-BE3557CA8FA7}"/>
              </a:ext>
            </a:extLst>
          </p:cNvPr>
          <p:cNvSpPr txBox="1">
            <a:spLocks/>
          </p:cNvSpPr>
          <p:nvPr/>
        </p:nvSpPr>
        <p:spPr>
          <a:xfrm>
            <a:off x="696000" y="1179184"/>
            <a:ext cx="10800000" cy="490697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baseline="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baseline="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baseline="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26800">
              <a:lnSpc>
                <a:spcPct val="100000"/>
              </a:lnSpc>
              <a:spcBef>
                <a:spcPts val="1200"/>
              </a:spcBef>
            </a:pPr>
            <a:r>
              <a:rPr lang="zh-CN" altLang="en-US" sz="1800" b="1" dirty="0">
                <a:solidFill>
                  <a:srgbClr val="FF0000"/>
                </a:solidFill>
                <a:latin typeface="Tw Cen MT" panose="020B0602020104020603" pitchFamily="34" charset="0"/>
                <a:ea typeface="Calibri" panose="020F0502020204030204" pitchFamily="34" charset="0"/>
                <a:cs typeface="Calibri" panose="020F0502020204030204" pitchFamily="34" charset="0"/>
              </a:rPr>
              <a:t>难点：</a:t>
            </a:r>
            <a:r>
              <a:rPr lang="zh-CN" altLang="en-US" sz="1800" dirty="0">
                <a:solidFill>
                  <a:srgbClr val="000000"/>
                </a:solidFill>
                <a:latin typeface="Tw Cen MT" panose="020B0602020104020603" pitchFamily="34" charset="0"/>
                <a:ea typeface="Calibri" panose="020F0502020204030204" pitchFamily="34" charset="0"/>
                <a:cs typeface="Calibri" panose="020F0502020204030204" pitchFamily="34" charset="0"/>
              </a:rPr>
              <a:t>任务的关键点在于真正决定图像被分类为</a:t>
            </a:r>
            <a:r>
              <a:rPr lang="en-US" altLang="zh-CN" sz="1800" dirty="0">
                <a:solidFill>
                  <a:srgbClr val="000000"/>
                </a:solidFill>
                <a:latin typeface="Tw Cen MT" panose="020B0602020104020603" pitchFamily="34" charset="0"/>
                <a:ea typeface="Calibri" panose="020F0502020204030204" pitchFamily="34" charset="0"/>
                <a:cs typeface="Calibri" panose="020F0502020204030204" pitchFamily="34" charset="0"/>
              </a:rPr>
              <a:t>True</a:t>
            </a:r>
            <a:r>
              <a:rPr lang="zh-CN" altLang="en-US" sz="1800" dirty="0">
                <a:solidFill>
                  <a:srgbClr val="000000"/>
                </a:solidFill>
                <a:latin typeface="Tw Cen MT" panose="020B0602020104020603" pitchFamily="34" charset="0"/>
                <a:ea typeface="Calibri" panose="020F0502020204030204" pitchFamily="34" charset="0"/>
                <a:cs typeface="Calibri" panose="020F0502020204030204" pitchFamily="34" charset="0"/>
              </a:rPr>
              <a:t>或者</a:t>
            </a:r>
            <a:r>
              <a:rPr lang="en-US" altLang="zh-CN" sz="1800" dirty="0">
                <a:solidFill>
                  <a:srgbClr val="000000"/>
                </a:solidFill>
                <a:latin typeface="Tw Cen MT" panose="020B0602020104020603" pitchFamily="34" charset="0"/>
                <a:ea typeface="Calibri" panose="020F0502020204030204" pitchFamily="34" charset="0"/>
                <a:cs typeface="Calibri" panose="020F0502020204030204" pitchFamily="34" charset="0"/>
              </a:rPr>
              <a:t>False</a:t>
            </a:r>
            <a:r>
              <a:rPr lang="zh-CN" altLang="en-US" sz="1800" dirty="0">
                <a:solidFill>
                  <a:srgbClr val="000000"/>
                </a:solidFill>
                <a:latin typeface="Tw Cen MT" panose="020B0602020104020603" pitchFamily="34" charset="0"/>
                <a:ea typeface="Calibri" panose="020F0502020204030204" pitchFamily="34" charset="0"/>
                <a:cs typeface="Calibri" panose="020F0502020204030204" pitchFamily="34" charset="0"/>
              </a:rPr>
              <a:t>的理由是图像中很小一部分的图像样式（下图红圈内的侧气帘），而神经网络可能无法准确地找到这一部分的样式。</a:t>
            </a:r>
          </a:p>
          <a:p>
            <a:pPr indent="-226800">
              <a:lnSpc>
                <a:spcPct val="100000"/>
              </a:lnSpc>
              <a:spcBef>
                <a:spcPts val="1200"/>
              </a:spcBef>
            </a:pPr>
            <a:r>
              <a:rPr lang="zh-CN" altLang="en-US" sz="1800" dirty="0">
                <a:solidFill>
                  <a:srgbClr val="000000"/>
                </a:solidFill>
                <a:latin typeface="Tw Cen MT" panose="020B0602020104020603" pitchFamily="34" charset="0"/>
                <a:ea typeface="Calibri" panose="020F0502020204030204" pitchFamily="34" charset="0"/>
                <a:cs typeface="Calibri" panose="020F0502020204030204" pitchFamily="34" charset="0"/>
              </a:rPr>
              <a:t>拟采用预训练且固定参数的线段检测细化神经网络提取特征，因为该神经网络通常对于线段较为敏感；然后使用自注意力网络在全局捕捉关键特征，最后通过一个投影器决定图像的分类。</a:t>
            </a:r>
          </a:p>
          <a:p>
            <a:pPr indent="-226800">
              <a:lnSpc>
                <a:spcPct val="100000"/>
              </a:lnSpc>
              <a:spcBef>
                <a:spcPts val="1200"/>
              </a:spcBef>
            </a:pPr>
            <a:r>
              <a:rPr lang="zh-CN" altLang="en-US" sz="1800" dirty="0">
                <a:solidFill>
                  <a:srgbClr val="000000"/>
                </a:solidFill>
                <a:latin typeface="Tw Cen MT" panose="020B0602020104020603" pitchFamily="34" charset="0"/>
                <a:ea typeface="Calibri" panose="020F0502020204030204" pitchFamily="34" charset="0"/>
                <a:cs typeface="Calibri" panose="020F0502020204030204" pitchFamily="34" charset="0"/>
              </a:rPr>
              <a:t>与此同时，拟使用预训练模型提供分割先验以引导粗粒度掩码的生成，强迫后续模块关注重要区域，避免被其他无关区域干扰；显式掩码展示了模型认为的重要区域，也能提升整个框架的可解释性。</a:t>
            </a:r>
            <a:endParaRPr lang="en-US" altLang="zh-CN" sz="1800" dirty="0">
              <a:solidFill>
                <a:srgbClr val="000000"/>
              </a:solidFill>
              <a:latin typeface="Tw Cen MT" panose="020B0602020104020603" pitchFamily="34" charset="0"/>
              <a:ea typeface="Calibri" panose="020F0502020204030204" pitchFamily="34" charset="0"/>
              <a:cs typeface="Calibri" panose="020F0502020204030204" pitchFamily="34" charset="0"/>
            </a:endParaRPr>
          </a:p>
          <a:p>
            <a:pPr indent="-226800">
              <a:lnSpc>
                <a:spcPct val="100000"/>
              </a:lnSpc>
              <a:spcBef>
                <a:spcPts val="1200"/>
              </a:spcBef>
            </a:pPr>
            <a:r>
              <a:rPr lang="zh-CN" altLang="en-US" sz="1800" dirty="0">
                <a:solidFill>
                  <a:srgbClr val="000000"/>
                </a:solidFill>
                <a:latin typeface="Tw Cen MT" panose="020B0602020104020603" pitchFamily="34" charset="0"/>
                <a:ea typeface="Calibri" panose="020F0502020204030204" pitchFamily="34" charset="0"/>
                <a:cs typeface="Calibri" panose="020F0502020204030204" pitchFamily="34" charset="0"/>
              </a:rPr>
              <a:t>此外拟使用对比学习驱动自注意力网络学习到真正决定图像分类结果的样式。即便在粗粒度掩码后，图像中仍然存在一定的无关画面干扰，正负样本通常在整体上比较相似，主要的差异点在于局部区域的扭曲，通过正负样本的对比使神经网络能够找到这一关键部分并予以分类。</a:t>
            </a:r>
          </a:p>
        </p:txBody>
      </p:sp>
      <p:pic>
        <p:nvPicPr>
          <p:cNvPr id="4" name="图片 3">
            <a:extLst>
              <a:ext uri="{FF2B5EF4-FFF2-40B4-BE49-F238E27FC236}">
                <a16:creationId xmlns:a16="http://schemas.microsoft.com/office/drawing/2014/main" id="{7F8A2C18-304F-4087-B95D-9A8918E5C8A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606" y="4421876"/>
            <a:ext cx="4320000" cy="2018779"/>
          </a:xfrm>
          <a:prstGeom prst="rect">
            <a:avLst/>
          </a:prstGeom>
        </p:spPr>
      </p:pic>
      <p:pic>
        <p:nvPicPr>
          <p:cNvPr id="3" name="图片 2" descr="图片包含 人, 男人, 站, 女人&#10;&#10;描述已自动生成">
            <a:extLst>
              <a:ext uri="{FF2B5EF4-FFF2-40B4-BE49-F238E27FC236}">
                <a16:creationId xmlns:a16="http://schemas.microsoft.com/office/drawing/2014/main" id="{2698F0AE-6E26-5E5D-7960-82EA8F0DF7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76295" y="4416822"/>
            <a:ext cx="2568690" cy="2088000"/>
          </a:xfrm>
          <a:prstGeom prst="rect">
            <a:avLst/>
          </a:prstGeom>
        </p:spPr>
      </p:pic>
      <p:pic>
        <p:nvPicPr>
          <p:cNvPr id="8" name="图片 7" descr="图片包含 建筑, 室内, 女人, 装满&#10;&#10;描述已自动生成">
            <a:extLst>
              <a:ext uri="{FF2B5EF4-FFF2-40B4-BE49-F238E27FC236}">
                <a16:creationId xmlns:a16="http://schemas.microsoft.com/office/drawing/2014/main" id="{B6534869-50A8-4C90-EECF-FFE0F2F00D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28674" y="4416822"/>
            <a:ext cx="2697594" cy="2088000"/>
          </a:xfrm>
          <a:prstGeom prst="rect">
            <a:avLst/>
          </a:prstGeom>
        </p:spPr>
      </p:pic>
    </p:spTree>
    <p:extLst>
      <p:ext uri="{BB962C8B-B14F-4D97-AF65-F5344CB8AC3E}">
        <p14:creationId xmlns:p14="http://schemas.microsoft.com/office/powerpoint/2010/main" val="883322990"/>
      </p:ext>
    </p:extLst>
  </p:cSld>
  <p:clrMapOvr>
    <a:masterClrMapping/>
  </p:clrMapOvr>
</p:sld>
</file>

<file path=ppt/theme/theme1.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2">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3908</TotalTime>
  <Words>370</Words>
  <Application>Microsoft Office PowerPoint</Application>
  <PresentationFormat>宽屏</PresentationFormat>
  <Paragraphs>45</Paragraphs>
  <Slides>4</Slides>
  <Notes>4</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vt:i4>
      </vt:variant>
    </vt:vector>
  </HeadingPairs>
  <TitlesOfParts>
    <vt:vector size="9" baseType="lpstr">
      <vt:lpstr>等线</vt:lpstr>
      <vt:lpstr>Arial</vt:lpstr>
      <vt:lpstr>Times New Roman</vt:lpstr>
      <vt:lpstr>Tw Cen MT</vt:lpstr>
      <vt:lpstr>2_Office 主题​​</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Zhangkai NI</cp:lastModifiedBy>
  <cp:revision>576</cp:revision>
  <dcterms:created xsi:type="dcterms:W3CDTF">2024-04-29T08:24:24Z</dcterms:created>
  <dcterms:modified xsi:type="dcterms:W3CDTF">2025-01-08T06:32:20Z</dcterms:modified>
</cp:coreProperties>
</file>