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430" r:id="rId8"/>
    <p:sldId id="1441" r:id="rId9"/>
    <p:sldId id="1431" r:id="rId10"/>
    <p:sldId id="1429" r:id="rId11"/>
    <p:sldId id="1358" r:id="rId12"/>
    <p:sldId id="1356" r:id="rId13"/>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21.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2024.10.28</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谈话</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442200" cy="2992120"/>
            <a:chOff x="2742599" y="427033"/>
            <a:chExt cx="7442200" cy="2992120"/>
          </a:xfrm>
        </p:grpSpPr>
        <p:sp>
          <p:nvSpPr>
            <p:cNvPr id="16" name="文本框 15"/>
            <p:cNvSpPr txBox="1"/>
            <p:nvPr>
              <p:custDataLst>
                <p:tags r:id="rId3"/>
              </p:custDataLst>
            </p:nvPr>
          </p:nvSpPr>
          <p:spPr>
            <a:xfrm>
              <a:off x="2742599" y="49148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sp>
        <p:nvSpPr>
          <p:cNvPr id="8" name="文本框 7"/>
          <p:cNvSpPr txBox="1"/>
          <p:nvPr>
            <p:custDataLst>
              <p:tags r:id="rId5"/>
            </p:custDataLst>
          </p:nvPr>
        </p:nvSpPr>
        <p:spPr>
          <a:xfrm>
            <a:off x="3031490" y="129794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0" name="文本框 9"/>
          <p:cNvSpPr txBox="1"/>
          <p:nvPr>
            <p:custDataLst>
              <p:tags r:id="rId6"/>
            </p:custDataLst>
          </p:nvPr>
        </p:nvSpPr>
        <p:spPr>
          <a:xfrm>
            <a:off x="3827179" y="2414900"/>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计划</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11" name="文本框 10"/>
          <p:cNvSpPr txBox="1"/>
          <p:nvPr>
            <p:custDataLst>
              <p:tags r:id="rId7"/>
            </p:custDataLst>
          </p:nvPr>
        </p:nvSpPr>
        <p:spPr>
          <a:xfrm>
            <a:off x="3500120" y="1297940"/>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了解、学习到的一些大模型的方向</a:t>
            </a:r>
            <a:endParaRPr lang="zh-CN" altLang="en-US" sz="24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383987"/>
                </a:solidFill>
                <a:latin typeface="微软雅黑" panose="020B0503020204020204" charset="-122"/>
                <a:ea typeface="微软雅黑" panose="020B0503020204020204" charset="-122"/>
                <a:sym typeface="+mn-ea"/>
              </a:rPr>
              <a:t>了解、学习到的一些</a:t>
            </a:r>
            <a:r>
              <a:rPr lang="zh-CN" altLang="en-US" sz="3600" dirty="0">
                <a:solidFill>
                  <a:srgbClr val="383987"/>
                </a:solidFill>
                <a:latin typeface="微软雅黑" panose="020B0503020204020204" charset="-122"/>
                <a:ea typeface="微软雅黑" panose="020B0503020204020204" charset="-122"/>
                <a:sym typeface="+mn-ea"/>
              </a:rPr>
              <a:t>大模型</a:t>
            </a:r>
            <a:r>
              <a:rPr lang="zh-CN" altLang="en-US" sz="3600" dirty="0">
                <a:solidFill>
                  <a:srgbClr val="383987"/>
                </a:solidFill>
                <a:latin typeface="微软雅黑" panose="020B0503020204020204" charset="-122"/>
                <a:ea typeface="微软雅黑" panose="020B0503020204020204" charset="-122"/>
                <a:sym typeface="+mn-ea"/>
              </a:rPr>
              <a:t>的方向</a:t>
            </a:r>
            <a:endParaRPr lang="zh-CN" altLang="en-US"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14" y="601786"/>
            <a:ext cx="139954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Survey</a:t>
            </a:r>
            <a:endParaRPr lang="en-US" altLang="zh-CN"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了解、学习到的一些大模型的方向</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浏览的一些博客和</a:t>
            </a:r>
            <a:r>
              <a:rPr lang="en-US" altLang="zh-CN" b="1" dirty="0">
                <a:latin typeface="微软雅黑" panose="020B0503020204020204" charset="-122"/>
                <a:ea typeface="微软雅黑" panose="020B0503020204020204" charset="-122"/>
              </a:rPr>
              <a:t>survey</a:t>
            </a:r>
            <a:r>
              <a:rPr lang="zh-CN" altLang="en-US" b="1" dirty="0">
                <a:latin typeface="微软雅黑" panose="020B0503020204020204" charset="-122"/>
                <a:ea typeface="微软雅黑" panose="020B0503020204020204" charset="-122"/>
              </a:rPr>
              <a:t>：</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300355" y="1478915"/>
            <a:ext cx="11891010" cy="1294765"/>
          </a:xfrm>
          <a:prstGeom prst="rect">
            <a:avLst/>
          </a:prstGeom>
          <a:noFill/>
        </p:spPr>
        <p:txBody>
          <a:bodyPr wrap="square" rtlCol="0">
            <a:noAutofit/>
          </a:bodyPr>
          <a:p>
            <a:pPr indent="457200"/>
            <a:endParaRPr lang="en-US" sz="1600" dirty="0">
              <a:solidFill>
                <a:schemeClr val="tx1"/>
              </a:solidFill>
              <a:latin typeface="微软雅黑" panose="020B0503020204020204" charset="-122"/>
              <a:ea typeface="微软雅黑" panose="020B0503020204020204" charset="-122"/>
            </a:endParaRPr>
          </a:p>
          <a:p>
            <a:pPr marL="0" lvl="0" indent="45720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680" y="601980"/>
            <a:ext cx="2315210" cy="370840"/>
          </a:xfrm>
          <a:prstGeom prst="rect">
            <a:avLst/>
          </a:prstGeom>
          <a:noFill/>
        </p:spPr>
        <p:txBody>
          <a:bodyPr wrap="none" rtlCol="0">
            <a:no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侧重方向</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t>
            </a:r>
            <a:r>
              <a:rPr lang="en-US" altLang="zh-CN" dirty="0">
                <a:effectLst/>
                <a:latin typeface="微软雅黑" panose="020B0503020204020204" charset="-122"/>
                <a:ea typeface="微软雅黑" panose="020B0503020204020204" charset="-122"/>
                <a:sym typeface="+mn-ea"/>
              </a:rPr>
              <a:t>了解、学习到的一些大模型的方向</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点云</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点+体素：</a:t>
            </a:r>
            <a:endParaRPr lang="zh-CN" altLang="en-US" b="1" dirty="0">
              <a:latin typeface="微软雅黑" panose="020B0503020204020204" charset="-122"/>
              <a:ea typeface="微软雅黑" panose="020B0503020204020204" charset="-122"/>
            </a:endParaRPr>
          </a:p>
        </p:txBody>
      </p:sp>
      <p:sp>
        <p:nvSpPr>
          <p:cNvPr id="2" name="文本框 1"/>
          <p:cNvSpPr txBox="1"/>
          <p:nvPr>
            <p:custDataLst>
              <p:tags r:id="rId3"/>
            </p:custDataLst>
          </p:nvPr>
        </p:nvSpPr>
        <p:spPr>
          <a:xfrm>
            <a:off x="455295" y="4171610"/>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2d based method  (transformer) 2d</a:t>
            </a:r>
            <a:r>
              <a:rPr lang="zh-CN" altLang="en-US" b="1" dirty="0">
                <a:latin typeface="微软雅黑" panose="020B0503020204020204" charset="-122"/>
                <a:ea typeface="微软雅黑" panose="020B0503020204020204" charset="-122"/>
              </a:rPr>
              <a:t>方法的迁移：</a:t>
            </a:r>
            <a:endParaRPr lang="zh-CN" altLang="en-US" b="1" dirty="0">
              <a:latin typeface="微软雅黑" panose="020B0503020204020204" charset="-122"/>
              <a:ea typeface="微软雅黑" panose="020B0503020204020204" charset="-122"/>
            </a:endParaRPr>
          </a:p>
        </p:txBody>
      </p:sp>
      <p:sp>
        <p:nvSpPr>
          <p:cNvPr id="4" name="文本框 3"/>
          <p:cNvSpPr txBox="1"/>
          <p:nvPr/>
        </p:nvSpPr>
        <p:spPr>
          <a:xfrm>
            <a:off x="232982" y="4563999"/>
            <a:ext cx="11042880" cy="2455805"/>
          </a:xfrm>
          <a:prstGeom prst="rect">
            <a:avLst/>
          </a:prstGeom>
          <a:noFill/>
        </p:spPr>
        <p:txBody>
          <a:bodyPr wrap="square" rtlCol="0" anchor="t">
            <a:noAutofit/>
          </a:bodyPr>
          <a:p>
            <a:pPr marL="0" indent="457200" algn="l" defTabSz="0" rtl="0" eaLnBrk="1" latinLnBrk="0" hangingPunct="1">
              <a:spcBef>
                <a:spcPct val="0"/>
              </a:spcBef>
              <a:spcAft>
                <a:spcPct val="0"/>
              </a:spcAft>
              <a:buNone/>
            </a:pPr>
            <a:r>
              <a:rPr lang="en-US" sz="1600" dirty="0">
                <a:solidFill>
                  <a:schemeClr val="tx1"/>
                </a:solidFill>
                <a:latin typeface="微软雅黑" panose="020B0503020204020204" charset="-122"/>
                <a:ea typeface="微软雅黑" panose="020B0503020204020204" charset="-122"/>
              </a:rPr>
              <a:t>Misra I, Girdhar R, Joulin A. An end-to-end transformer model for 3d object detection[C]//Proceedings of the IEEE/CVF international conference on computer vision. 2021</a:t>
            </a:r>
            <a:endParaRPr lang="en-US" sz="1600" dirty="0">
              <a:solidFill>
                <a:schemeClr val="tx1"/>
              </a:solidFill>
              <a:latin typeface="微软雅黑" panose="020B0503020204020204" charset="-122"/>
              <a:ea typeface="微软雅黑" panose="020B0503020204020204" charset="-122"/>
            </a:endParaRPr>
          </a:p>
          <a:p>
            <a:pPr marL="0" indent="457200" algn="l" defTabSz="0" rtl="0" eaLnBrk="1" latinLnBrk="0" hangingPunct="1">
              <a:spcBef>
                <a:spcPct val="0"/>
              </a:spcBef>
              <a:spcAft>
                <a:spcPct val="0"/>
              </a:spcAft>
              <a:buNone/>
            </a:pPr>
            <a:endParaRPr lang="en-US" sz="1600" dirty="0">
              <a:solidFill>
                <a:schemeClr val="tx1"/>
              </a:solidFill>
              <a:latin typeface="微软雅黑" panose="020B0503020204020204" charset="-122"/>
              <a:ea typeface="微软雅黑" panose="020B0503020204020204" charset="-122"/>
            </a:endParaRPr>
          </a:p>
          <a:p>
            <a:pPr marL="0" indent="457200" algn="l" defTabSz="0" rtl="0" eaLnBrk="1" latinLnBrk="0" hangingPunct="1">
              <a:spcBef>
                <a:spcPct val="0"/>
              </a:spcBef>
              <a:spcAft>
                <a:spcPct val="0"/>
              </a:spcAft>
              <a:buNone/>
            </a:pPr>
            <a:r>
              <a:rPr lang="zh-CN" altLang="en-US" sz="1600" dirty="0">
                <a:solidFill>
                  <a:schemeClr val="tx1"/>
                </a:solidFill>
                <a:latin typeface="微软雅黑" panose="020B0503020204020204" charset="-122"/>
                <a:ea typeface="微软雅黑" panose="020B0503020204020204" charset="-122"/>
              </a:rPr>
              <a:t>	做一些从</a:t>
            </a:r>
            <a:r>
              <a:rPr lang="en-US" altLang="zh-CN" sz="1600" dirty="0">
                <a:solidFill>
                  <a:schemeClr val="tx1"/>
                </a:solidFill>
                <a:latin typeface="微软雅黑" panose="020B0503020204020204" charset="-122"/>
                <a:ea typeface="微软雅黑" panose="020B0503020204020204" charset="-122"/>
              </a:rPr>
              <a:t>2d detection</a:t>
            </a:r>
            <a:r>
              <a:rPr lang="zh-CN" altLang="en-US" sz="1600" dirty="0">
                <a:solidFill>
                  <a:schemeClr val="tx1"/>
                </a:solidFill>
                <a:latin typeface="微软雅黑" panose="020B0503020204020204" charset="-122"/>
                <a:ea typeface="微软雅黑" panose="020B0503020204020204" charset="-122"/>
              </a:rPr>
              <a:t>迁移来的想法做</a:t>
            </a:r>
            <a:r>
              <a:rPr lang="en-US" altLang="zh-CN" sz="1600" dirty="0">
                <a:solidFill>
                  <a:schemeClr val="tx1"/>
                </a:solidFill>
                <a:latin typeface="微软雅黑" panose="020B0503020204020204" charset="-122"/>
                <a:ea typeface="微软雅黑" panose="020B0503020204020204" charset="-122"/>
              </a:rPr>
              <a:t>3d detection</a:t>
            </a:r>
            <a:r>
              <a:rPr lang="zh-CN" altLang="en-US" sz="1600" dirty="0">
                <a:solidFill>
                  <a:schemeClr val="tx1"/>
                </a:solidFill>
                <a:latin typeface="微软雅黑" panose="020B0503020204020204" charset="-122"/>
                <a:ea typeface="微软雅黑" panose="020B0503020204020204" charset="-122"/>
              </a:rPr>
              <a:t>，比如</a:t>
            </a:r>
            <a:r>
              <a:rPr lang="en-US" altLang="zh-CN" sz="1600" dirty="0">
                <a:solidFill>
                  <a:schemeClr val="tx1"/>
                </a:solidFill>
                <a:latin typeface="微软雅黑" panose="020B0503020204020204" charset="-122"/>
                <a:ea typeface="微软雅黑" panose="020B0503020204020204" charset="-122"/>
              </a:rPr>
              <a:t>Transformer detr</a:t>
            </a:r>
            <a:r>
              <a:rPr lang="zh-CN" altLang="en-US" sz="1600" dirty="0">
                <a:solidFill>
                  <a:schemeClr val="tx1"/>
                </a:solidFill>
                <a:latin typeface="微软雅黑" panose="020B0503020204020204" charset="-122"/>
                <a:ea typeface="微软雅黑" panose="020B0503020204020204" charset="-122"/>
              </a:rPr>
              <a:t>之类的，老师之前也推荐过一篇</a:t>
            </a:r>
            <a:r>
              <a:rPr lang="en-US" altLang="zh-CN" sz="1600"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改	的</a:t>
            </a:r>
            <a:r>
              <a:rPr lang="en-US" altLang="zh-CN" sz="1600" dirty="0">
                <a:solidFill>
                  <a:schemeClr val="tx1"/>
                </a:solidFill>
                <a:latin typeface="微软雅黑" panose="020B0503020204020204" charset="-122"/>
                <a:ea typeface="微软雅黑" panose="020B0503020204020204" charset="-122"/>
              </a:rPr>
              <a:t>3d detection</a:t>
            </a:r>
            <a:r>
              <a:rPr lang="zh-CN" altLang="en-US" sz="1600" dirty="0">
                <a:solidFill>
                  <a:schemeClr val="tx1"/>
                </a:solidFill>
                <a:latin typeface="微软雅黑" panose="020B0503020204020204" charset="-122"/>
                <a:ea typeface="微软雅黑" panose="020B0503020204020204" charset="-122"/>
              </a:rPr>
              <a:t>，我想的就是能不能在基于</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的变体或者</a:t>
            </a:r>
            <a:r>
              <a:rPr lang="en-US" altLang="zh-CN" sz="1600" dirty="0">
                <a:solidFill>
                  <a:schemeClr val="tx1"/>
                </a:solidFill>
                <a:latin typeface="微软雅黑" panose="020B0503020204020204" charset="-122"/>
                <a:ea typeface="微软雅黑" panose="020B0503020204020204" charset="-122"/>
              </a:rPr>
              <a:t>yolo</a:t>
            </a:r>
            <a:r>
              <a:rPr lang="zh-CN" altLang="en-US" sz="1600" dirty="0">
                <a:solidFill>
                  <a:schemeClr val="tx1"/>
                </a:solidFill>
                <a:latin typeface="微软雅黑" panose="020B0503020204020204" charset="-122"/>
                <a:ea typeface="微软雅黑" panose="020B0503020204020204" charset="-122"/>
              </a:rPr>
              <a:t>迁移到</a:t>
            </a:r>
            <a:r>
              <a:rPr lang="en-US" altLang="zh-CN" sz="1600" dirty="0">
                <a:solidFill>
                  <a:schemeClr val="tx1"/>
                </a:solidFill>
                <a:latin typeface="微软雅黑" panose="020B0503020204020204" charset="-122"/>
                <a:ea typeface="微软雅黑" panose="020B0503020204020204" charset="-122"/>
              </a:rPr>
              <a:t>3d detection</a:t>
            </a:r>
            <a:r>
              <a:rPr lang="zh-CN" altLang="en-US" sz="1600" dirty="0">
                <a:solidFill>
                  <a:schemeClr val="tx1"/>
                </a:solidFill>
                <a:latin typeface="微软雅黑" panose="020B0503020204020204" charset="-122"/>
                <a:ea typeface="微软雅黑" panose="020B0503020204020204" charset="-122"/>
              </a:rPr>
              <a:t>方面上做文章。比如老师之前推荐的那一篇文章下文的</a:t>
            </a:r>
            <a:r>
              <a:rPr lang="en-US" altLang="zh-CN" sz="1600" dirty="0">
                <a:solidFill>
                  <a:schemeClr val="tx1"/>
                </a:solidFill>
                <a:latin typeface="微软雅黑" panose="020B0503020204020204" charset="-122"/>
                <a:ea typeface="微软雅黑" panose="020B0503020204020204" charset="-122"/>
              </a:rPr>
              <a:t>complex</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yolo</a:t>
            </a:r>
            <a:r>
              <a:rPr lang="zh-CN" altLang="en-US" sz="1600" dirty="0">
                <a:solidFill>
                  <a:schemeClr val="tx1"/>
                </a:solidFill>
                <a:latin typeface="微软雅黑" panose="020B0503020204020204" charset="-122"/>
                <a:ea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endParaRPr>
          </a:p>
          <a:p>
            <a:pPr marL="0" indent="457200" algn="l" defTabSz="0" rtl="0" eaLnBrk="1" latinLnBrk="0" hangingPunct="1">
              <a:spcBef>
                <a:spcPct val="0"/>
              </a:spcBef>
              <a:spcAft>
                <a:spcPct val="0"/>
              </a:spcAft>
              <a:buNone/>
            </a:pPr>
            <a:endParaRPr lang="en-US" sz="1600" dirty="0">
              <a:solidFill>
                <a:schemeClr val="tx1"/>
              </a:solidFill>
              <a:latin typeface="微软雅黑" panose="020B0503020204020204" charset="-122"/>
              <a:ea typeface="微软雅黑" panose="020B0503020204020204" charset="-122"/>
            </a:endParaRPr>
          </a:p>
          <a:p>
            <a:pPr marL="0" indent="457200" algn="l" defTabSz="0" rtl="0" eaLnBrk="1" latinLnBrk="0" hangingPunct="1">
              <a:spcBef>
                <a:spcPct val="0"/>
              </a:spcBef>
              <a:spcAft>
                <a:spcPct val="0"/>
              </a:spcAft>
              <a:buNone/>
            </a:pPr>
            <a:r>
              <a:rPr lang="zh-CN" altLang="en-US" sz="1600" dirty="0">
                <a:solidFill>
                  <a:schemeClr val="tx1"/>
                </a:solidFill>
                <a:latin typeface="微软雅黑" panose="020B0503020204020204" charset="-122"/>
                <a:ea typeface="微软雅黑" panose="020B0503020204020204" charset="-122"/>
              </a:rPr>
              <a:t>imon M, Amende K, Kraus A, et al. Complexer-yolo: Real-time 3d object detection and tracking on semantic point clouds[C]//Proceedings of the IEEE/CVF</a:t>
            </a:r>
            <a:endParaRPr lang="zh-CN" altLang="en-US" sz="1600" dirty="0">
              <a:solidFill>
                <a:schemeClr val="tx1"/>
              </a:solidFill>
              <a:latin typeface="微软雅黑" panose="020B0503020204020204" charset="-122"/>
              <a:ea typeface="微软雅黑" panose="020B0503020204020204" charset="-122"/>
            </a:endParaRPr>
          </a:p>
        </p:txBody>
      </p:sp>
      <p:sp>
        <p:nvSpPr>
          <p:cNvPr id="6" name="文本框 5"/>
          <p:cNvSpPr txBox="1"/>
          <p:nvPr/>
        </p:nvSpPr>
        <p:spPr>
          <a:xfrm>
            <a:off x="232980" y="1478841"/>
            <a:ext cx="6796416" cy="829945"/>
          </a:xfrm>
          <a:prstGeom prst="rect">
            <a:avLst/>
          </a:prstGeom>
          <a:noFill/>
        </p:spPr>
        <p:txBody>
          <a:bodyPr wrap="square" rtlCol="0" anchor="t">
            <a:noAutofit/>
          </a:bodyPr>
          <a:p>
            <a:r>
              <a:rPr lang="en-US" sz="1600" dirty="0">
                <a:solidFill>
                  <a:schemeClr val="tx1"/>
                </a:solidFill>
                <a:latin typeface="微软雅黑" panose="020B0503020204020204" charset="-122"/>
                <a:ea typeface="微软雅黑" panose="020B0503020204020204" charset="-122"/>
              </a:rPr>
              <a:t>        Yuan J, Zhang B, Yan X, et al. Ad-pt: Autonomous driving pre-training with large-scale point cloud dataset[J]. Advances in Neural Information Processing Systems, 2024</a:t>
            </a:r>
            <a:endParaRPr lang="en-US" sz="1600" dirty="0">
              <a:solidFill>
                <a:schemeClr val="tx1"/>
              </a:solidFill>
              <a:latin typeface="微软雅黑" panose="020B0503020204020204" charset="-122"/>
              <a:ea typeface="微软雅黑" panose="020B0503020204020204" charset="-122"/>
            </a:endParaRPr>
          </a:p>
          <a:p>
            <a:endParaRPr lang="en-US" sz="1600" dirty="0">
              <a:solidFill>
                <a:schemeClr val="tx1"/>
              </a:solidFill>
              <a:latin typeface="微软雅黑" panose="020B0503020204020204" charset="-122"/>
              <a:ea typeface="微软雅黑" panose="020B0503020204020204" charset="-122"/>
            </a:endParaRPr>
          </a:p>
          <a:p>
            <a:r>
              <a:rPr lang="en-US"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之前做过一次基于点云的数据分析小算法，然后看到了一篇点云的预训练论文，感觉点云方向的数据分析也是一个不错的方向，然后一些基于点+体素的</a:t>
            </a:r>
            <a:r>
              <a:rPr lang="en-US" altLang="zh-CN" sz="1600" dirty="0">
                <a:solidFill>
                  <a:schemeClr val="tx1"/>
                </a:solidFill>
                <a:latin typeface="微软雅黑" panose="020B0503020204020204" charset="-122"/>
                <a:ea typeface="微软雅黑" panose="020B0503020204020204" charset="-122"/>
              </a:rPr>
              <a:t>3d detection</a:t>
            </a:r>
            <a:r>
              <a:rPr lang="zh-CN" altLang="en-US" sz="1600" dirty="0">
                <a:solidFill>
                  <a:schemeClr val="tx1"/>
                </a:solidFill>
                <a:latin typeface="微软雅黑" panose="020B0503020204020204" charset="-122"/>
                <a:ea typeface="微软雅黑" panose="020B0503020204020204" charset="-122"/>
              </a:rPr>
              <a:t>能够利用到一些</a:t>
            </a:r>
            <a:r>
              <a:rPr lang="en-US" altLang="zh-CN" sz="1600" dirty="0">
                <a:solidFill>
                  <a:schemeClr val="tx1"/>
                </a:solidFill>
                <a:latin typeface="微软雅黑" panose="020B0503020204020204" charset="-122"/>
                <a:ea typeface="微软雅黑" panose="020B0503020204020204" charset="-122"/>
              </a:rPr>
              <a:t>box proposal</a:t>
            </a:r>
            <a:r>
              <a:rPr lang="zh-CN" altLang="en-US" sz="1600" dirty="0">
                <a:solidFill>
                  <a:schemeClr val="tx1"/>
                </a:solidFill>
                <a:latin typeface="微软雅黑" panose="020B0503020204020204" charset="-122"/>
                <a:ea typeface="微软雅黑" panose="020B0503020204020204" charset="-122"/>
              </a:rPr>
              <a:t>的方法，我想就是能不能够在这个</a:t>
            </a:r>
            <a:r>
              <a:rPr lang="en-US" altLang="zh-CN" sz="1600" dirty="0">
                <a:solidFill>
                  <a:schemeClr val="tx1"/>
                </a:solidFill>
                <a:latin typeface="微软雅黑" panose="020B0503020204020204" charset="-122"/>
                <a:ea typeface="微软雅黑" panose="020B0503020204020204" charset="-122"/>
              </a:rPr>
              <a:t>proposal</a:t>
            </a:r>
            <a:r>
              <a:rPr lang="zh-CN" altLang="en-US" sz="1600" dirty="0">
                <a:solidFill>
                  <a:schemeClr val="tx1"/>
                </a:solidFill>
                <a:latin typeface="微软雅黑" panose="020B0503020204020204" charset="-122"/>
                <a:ea typeface="微软雅黑" panose="020B0503020204020204" charset="-122"/>
              </a:rPr>
              <a:t>上做工作，在这两种元素的结合方式上做文章</a:t>
            </a:r>
            <a:endParaRPr lang="en-US" sz="1600" dirty="0">
              <a:solidFill>
                <a:schemeClr val="tx1"/>
              </a:solidFill>
              <a:latin typeface="微软雅黑" panose="020B0503020204020204" charset="-122"/>
              <a:ea typeface="微软雅黑" panose="020B0503020204020204" charset="-122"/>
            </a:endParaRPr>
          </a:p>
          <a:p>
            <a:endParaRPr lang="en-US" sz="1600" dirty="0">
              <a:solidFill>
                <a:schemeClr val="tx1"/>
              </a:solidFill>
              <a:latin typeface="微软雅黑" panose="020B0503020204020204" charset="-122"/>
              <a:ea typeface="微软雅黑" panose="020B0503020204020204" charset="-122"/>
            </a:endParaRPr>
          </a:p>
        </p:txBody>
      </p:sp>
      <p:pic>
        <p:nvPicPr>
          <p:cNvPr id="8" name="图片 7" descr="upload_post_object_v2_3539425855"/>
          <p:cNvPicPr>
            <a:picLocks noChangeAspect="1"/>
          </p:cNvPicPr>
          <p:nvPr/>
        </p:nvPicPr>
        <p:blipFill>
          <a:blip r:embed="rId4"/>
          <a:stretch>
            <a:fillRect/>
          </a:stretch>
        </p:blipFill>
        <p:spPr>
          <a:xfrm>
            <a:off x="7149883" y="1150800"/>
            <a:ext cx="4279769" cy="26180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680" y="601980"/>
            <a:ext cx="2315210" cy="370840"/>
          </a:xfrm>
          <a:prstGeom prst="rect">
            <a:avLst/>
          </a:prstGeom>
          <a:noFill/>
        </p:spPr>
        <p:txBody>
          <a:bodyPr wrap="none" rtlCol="0">
            <a:no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有了解但是没太多想法的方向</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t>
            </a:r>
            <a:r>
              <a:rPr lang="en-US" altLang="zh-CN" dirty="0">
                <a:effectLst/>
                <a:latin typeface="微软雅黑" panose="020B0503020204020204" charset="-122"/>
                <a:ea typeface="微软雅黑" panose="020B0503020204020204" charset="-122"/>
                <a:sym typeface="+mn-ea"/>
              </a:rPr>
              <a:t>了解、学习到的一些大模型的方向</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监督问题：</a:t>
            </a:r>
            <a:endParaRPr lang="zh-CN" altLang="en-US" b="1" dirty="0">
              <a:latin typeface="微软雅黑" panose="020B0503020204020204" charset="-122"/>
              <a:ea typeface="微软雅黑" panose="020B0503020204020204" charset="-122"/>
            </a:endParaRPr>
          </a:p>
        </p:txBody>
      </p:sp>
      <p:sp>
        <p:nvSpPr>
          <p:cNvPr id="8" name="文本框 7"/>
          <p:cNvSpPr txBox="1"/>
          <p:nvPr/>
        </p:nvSpPr>
        <p:spPr>
          <a:xfrm>
            <a:off x="867410" y="1478598"/>
            <a:ext cx="5779600" cy="582930"/>
          </a:xfrm>
          <a:prstGeom prst="rect">
            <a:avLst/>
          </a:prstGeom>
        </p:spPr>
        <p:txBody>
          <a:bodyPr wrap="square">
            <a:noAutofit/>
          </a:bodyPr>
          <a:p>
            <a:pPr marL="0" indent="0"/>
            <a:r>
              <a:rPr lang="zh-CN" altLang="en-US" sz="1600" dirty="0">
                <a:solidFill>
                  <a:srgbClr val="4D4D4D"/>
                </a:solidFill>
                <a:latin typeface="-apple-system"/>
                <a:ea typeface="-apple-system"/>
              </a:rPr>
              <a:t>之前了解到的方向大多数默认全监督，有些半监督，弱监督，自监督的模型也很重要</a:t>
            </a:r>
            <a:endParaRPr lang="zh-CN" altLang="en-US" sz="1600" dirty="0">
              <a:solidFill>
                <a:srgbClr val="4D4D4D"/>
              </a:solidFill>
              <a:latin typeface="-apple-system"/>
              <a:ea typeface="-apple-system"/>
            </a:endParaRPr>
          </a:p>
          <a:p>
            <a:pPr marL="0" indent="0"/>
            <a:endParaRPr lang="zh-CN" altLang="en-US" sz="1600" b="0" i="0">
              <a:solidFill>
                <a:srgbClr val="4D4D4D"/>
              </a:solidFill>
              <a:latin typeface="-apple-system"/>
              <a:ea typeface="-apple-system"/>
            </a:endParaRPr>
          </a:p>
          <a:p>
            <a:pPr marL="0" indent="0"/>
            <a:r>
              <a:rPr lang="zh-CN" altLang="en-US" sz="1600" b="0" i="0" dirty="0">
                <a:solidFill>
                  <a:srgbClr val="4D4D4D"/>
                </a:solidFill>
                <a:latin typeface="-apple-system" charset="0"/>
                <a:ea typeface="-apple-system" charset="0"/>
              </a:rPr>
              <a:t>我想的是能不能做一些这类方向的内容，不过我对半监督和弱监督自监督的理念不是很熟悉</a:t>
            </a:r>
            <a:endParaRPr lang="zh-CN" altLang="en-US" sz="1600" b="0" i="0">
              <a:solidFill>
                <a:srgbClr val="4D4D4D"/>
              </a:solidFill>
              <a:latin typeface="-apple-system"/>
              <a:ea typeface="-apple-system"/>
            </a:endParaRPr>
          </a:p>
        </p:txBody>
      </p:sp>
      <p:sp>
        <p:nvSpPr>
          <p:cNvPr id="9" name="文本框 8"/>
          <p:cNvSpPr txBox="1"/>
          <p:nvPr>
            <p:custDataLst>
              <p:tags r:id="rId3"/>
            </p:custDataLst>
          </p:nvPr>
        </p:nvSpPr>
        <p:spPr>
          <a:xfrm>
            <a:off x="455295" y="317563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域适应的问题：</a:t>
            </a:r>
            <a:endParaRPr lang="zh-CN" altLang="en-US" b="1" dirty="0">
              <a:latin typeface="微软雅黑" panose="020B0503020204020204" charset="-122"/>
              <a:ea typeface="微软雅黑" panose="020B0503020204020204" charset="-122"/>
            </a:endParaRPr>
          </a:p>
        </p:txBody>
      </p:sp>
      <p:sp>
        <p:nvSpPr>
          <p:cNvPr id="10" name="文本框 9"/>
          <p:cNvSpPr txBox="1"/>
          <p:nvPr/>
        </p:nvSpPr>
        <p:spPr>
          <a:xfrm>
            <a:off x="867346" y="3682365"/>
            <a:ext cx="10886504" cy="582930"/>
          </a:xfrm>
          <a:prstGeom prst="rect">
            <a:avLst/>
          </a:prstGeom>
        </p:spPr>
        <p:txBody>
          <a:bodyPr wrap="square">
            <a:noAutofit/>
          </a:bodyPr>
          <a:p>
            <a:pPr marL="0" indent="0"/>
            <a:r>
              <a:rPr lang="zh-CN" altLang="en-US" sz="1600" b="0" i="0" dirty="0">
                <a:solidFill>
                  <a:srgbClr val="4D4D4D"/>
                </a:solidFill>
                <a:latin typeface="-apple-system"/>
                <a:ea typeface="-apple-system"/>
              </a:rPr>
              <a:t>在不同的环境下，</a:t>
            </a:r>
            <a:r>
              <a:rPr lang="en-US" altLang="zh-CN" sz="1600" b="0" i="0" dirty="0">
                <a:solidFill>
                  <a:srgbClr val="4D4D4D"/>
                </a:solidFill>
                <a:latin typeface="-apple-system"/>
                <a:ea typeface="-apple-system"/>
              </a:rPr>
              <a:t>3d detection</a:t>
            </a:r>
            <a:r>
              <a:rPr lang="zh-CN" altLang="en-US" sz="1600" b="0" i="0" dirty="0">
                <a:solidFill>
                  <a:srgbClr val="4D4D4D"/>
                </a:solidFill>
                <a:latin typeface="-apple-system"/>
                <a:ea typeface="-apple-system"/>
              </a:rPr>
              <a:t>在一个领域内训练出来的模型在另一个领域表现不好。就比如之前老师推荐的论文里面说的那个室内室外点云的信息密度不同问题，室内太过密集导致浪费，室外太过稀疏导致缺失。</a:t>
            </a:r>
            <a:endParaRPr lang="zh-CN" altLang="en-US" sz="1600" b="0" i="0" dirty="0">
              <a:solidFill>
                <a:srgbClr val="4D4D4D"/>
              </a:solidFill>
              <a:latin typeface="-apple-system"/>
              <a:ea typeface="-apple-system"/>
            </a:endParaRPr>
          </a:p>
          <a:p>
            <a:pPr marL="0" indent="0"/>
            <a:endParaRPr lang="zh-CN" altLang="en-US" sz="1600" b="0" i="0">
              <a:solidFill>
                <a:srgbClr val="4D4D4D"/>
              </a:solidFill>
              <a:latin typeface="-apple-system"/>
              <a:ea typeface="-apple-system"/>
            </a:endParaRPr>
          </a:p>
          <a:p>
            <a:pPr marL="0" indent="0"/>
            <a:r>
              <a:rPr lang="zh-CN" altLang="en-US" sz="1600" dirty="0">
                <a:solidFill>
                  <a:srgbClr val="4D4D4D"/>
                </a:solidFill>
                <a:latin typeface="-apple-system" charset="0"/>
                <a:ea typeface="-apple-system" charset="0"/>
              </a:rPr>
              <a:t>我想能不能多参考一些方法在这些不同区域内模型的适应问题做文章。比如说点云-体素结合时出现的室内室外问题等</a:t>
            </a:r>
            <a:endParaRPr lang="zh-CN" altLang="en-US" sz="1600" b="0" i="0">
              <a:solidFill>
                <a:srgbClr val="4D4D4D"/>
              </a:solidFill>
              <a:latin typeface="-apple-system"/>
              <a:ea typeface="-apple-system"/>
            </a:endParaRPr>
          </a:p>
        </p:txBody>
      </p:sp>
      <p:pic>
        <p:nvPicPr>
          <p:cNvPr id="11" name="图片 10" descr="upload_post_object_v2_4284610822"/>
          <p:cNvPicPr>
            <a:picLocks noChangeAspect="1"/>
          </p:cNvPicPr>
          <p:nvPr/>
        </p:nvPicPr>
        <p:blipFill>
          <a:blip r:embed="rId4"/>
          <a:stretch>
            <a:fillRect/>
          </a:stretch>
        </p:blipFill>
        <p:spPr>
          <a:xfrm>
            <a:off x="6858000" y="854035"/>
            <a:ext cx="5219700" cy="21368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680" y="601980"/>
            <a:ext cx="2315210" cy="370840"/>
          </a:xfrm>
          <a:prstGeom prst="rect">
            <a:avLst/>
          </a:prstGeom>
          <a:noFill/>
        </p:spPr>
        <p:txBody>
          <a:bodyPr wrap="none" rtlCol="0">
            <a:no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有了解但是没什么概念的方向</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t>
            </a:r>
            <a:r>
              <a:rPr lang="en-US" altLang="zh-CN" dirty="0">
                <a:effectLst/>
                <a:latin typeface="微软雅黑" panose="020B0503020204020204" charset="-122"/>
                <a:ea typeface="微软雅黑" panose="020B0503020204020204" charset="-122"/>
                <a:sym typeface="+mn-ea"/>
              </a:rPr>
              <a:t>了解、学习到的一些大模型的方向</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多模态融合：</a:t>
            </a:r>
            <a:endParaRPr lang="zh-CN" altLang="en-US" b="1" dirty="0">
              <a:latin typeface="微软雅黑" panose="020B0503020204020204" charset="-122"/>
              <a:ea typeface="微软雅黑" panose="020B0503020204020204" charset="-122"/>
            </a:endParaRPr>
          </a:p>
        </p:txBody>
      </p:sp>
      <p:sp>
        <p:nvSpPr>
          <p:cNvPr id="2" name="文本框 1"/>
          <p:cNvSpPr txBox="1"/>
          <p:nvPr>
            <p:custDataLst>
              <p:tags r:id="rId3"/>
            </p:custDataLst>
          </p:nvPr>
        </p:nvSpPr>
        <p:spPr>
          <a:xfrm>
            <a:off x="455295" y="3999929"/>
            <a:ext cx="657415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时序信息的检测：</a:t>
            </a:r>
            <a:endParaRPr lang="zh-CN" altLang="en-US" b="1" dirty="0">
              <a:latin typeface="微软雅黑" panose="020B0503020204020204" charset="-122"/>
              <a:ea typeface="微软雅黑" panose="020B0503020204020204" charset="-122"/>
            </a:endParaRPr>
          </a:p>
        </p:txBody>
      </p:sp>
      <p:pic>
        <p:nvPicPr>
          <p:cNvPr id="6" name="图片 5"/>
          <p:cNvPicPr/>
          <p:nvPr/>
        </p:nvPicPr>
        <p:blipFill>
          <a:blip r:embed="rId4"/>
          <a:stretch>
            <a:fillRect/>
          </a:stretch>
        </p:blipFill>
        <p:spPr>
          <a:xfrm>
            <a:off x="867410" y="4843780"/>
            <a:ext cx="9806940" cy="1895475"/>
          </a:xfrm>
          <a:prstGeom prst="rect">
            <a:avLst/>
          </a:prstGeom>
        </p:spPr>
      </p:pic>
      <p:sp>
        <p:nvSpPr>
          <p:cNvPr id="4" name="文本框 3"/>
          <p:cNvSpPr txBox="1"/>
          <p:nvPr/>
        </p:nvSpPr>
        <p:spPr>
          <a:xfrm>
            <a:off x="323215" y="4506595"/>
            <a:ext cx="10351770" cy="583565"/>
          </a:xfrm>
          <a:prstGeom prst="rect">
            <a:avLst/>
          </a:prstGeom>
        </p:spPr>
        <p:txBody>
          <a:bodyPr wrap="square">
            <a:spAutoFit/>
          </a:bodyPr>
          <a:p>
            <a:pPr marL="0" indent="457200" algn="l">
              <a:buClrTx/>
              <a:buSzTx/>
              <a:buNone/>
            </a:pPr>
            <a:r>
              <a:rPr lang="en-US" sz="1600" b="0" i="0" dirty="0">
                <a:latin typeface="微软雅黑" panose="020B0503020204020204" charset="-122"/>
                <a:ea typeface="微软雅黑" panose="020B0503020204020204" charset="-122"/>
              </a:rPr>
              <a:t>激光雷达序列检测，流输入检测，从视频中检测</a:t>
            </a:r>
            <a:r>
              <a:rPr lang="zh-CN" altLang="en-US" sz="1600" b="0" i="0" dirty="0">
                <a:latin typeface="微软雅黑" panose="020B0503020204020204" charset="-122"/>
                <a:ea typeface="微软雅黑" panose="020B0503020204020204" charset="-122"/>
              </a:rPr>
              <a:t>。了解了光流处理中的光流评价问题，端到端的光流检测的小空缺，在想能不能实现一些端到端的光流测评模型</a:t>
            </a:r>
            <a:endParaRPr lang="zh-CN" altLang="en-US" sz="1600" b="0" i="0" dirty="0">
              <a:latin typeface="微软雅黑" panose="020B0503020204020204" charset="-122"/>
              <a:ea typeface="微软雅黑" panose="020B0503020204020204" charset="-122"/>
            </a:endParaRPr>
          </a:p>
        </p:txBody>
      </p:sp>
      <p:sp>
        <p:nvSpPr>
          <p:cNvPr id="8" name="文本框 7"/>
          <p:cNvSpPr txBox="1"/>
          <p:nvPr/>
        </p:nvSpPr>
        <p:spPr>
          <a:xfrm>
            <a:off x="867410" y="1478598"/>
            <a:ext cx="6827350" cy="582930"/>
          </a:xfrm>
          <a:prstGeom prst="rect">
            <a:avLst/>
          </a:prstGeom>
        </p:spPr>
        <p:txBody>
          <a:bodyPr wrap="square">
            <a:noAutofit/>
          </a:bodyPr>
          <a:p>
            <a:pPr marL="0" indent="0"/>
            <a:r>
              <a:rPr lang="en-US" sz="1600" b="0" i="0" dirty="0">
                <a:latin typeface="微软雅黑" panose="020B0503020204020204" charset="-122"/>
                <a:ea typeface="微软雅黑" panose="020B0503020204020204" charset="-122"/>
              </a:rPr>
              <a:t>LiDAR-相机、雷达、地图融合等方法</a:t>
            </a:r>
            <a:r>
              <a:rPr lang="zh-CN" altLang="en-US" sz="1600" b="0" i="0" dirty="0">
                <a:latin typeface="微软雅黑" panose="020B0503020204020204" charset="-122"/>
                <a:ea typeface="微软雅黑" panose="020B0503020204020204" charset="-122"/>
              </a:rPr>
              <a:t>。多视图多视点融合。</a:t>
            </a:r>
            <a:endParaRPr lang="zh-CN" altLang="en-US" sz="1600" b="0" i="0">
              <a:solidFill>
                <a:srgbClr val="4D4D4D"/>
              </a:solidFill>
              <a:latin typeface="-apple-system"/>
              <a:ea typeface="-apple-syste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038225" y="2610485"/>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sz="3600" dirty="0">
                <a:solidFill>
                  <a:srgbClr val="383987"/>
                </a:solidFill>
                <a:latin typeface="微软雅黑" panose="020B0503020204020204" charset="-122"/>
                <a:ea typeface="微软雅黑" panose="020B0503020204020204" charset="-122"/>
                <a:sym typeface="+mn-ea"/>
              </a:rPr>
              <a:t>计划</a:t>
            </a: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rPr>
              <a:t>3</a:t>
            </a:r>
            <a:r>
              <a:rPr lang="zh-CN" altLang="en-US" dirty="0">
                <a:effectLst/>
                <a:latin typeface="微软雅黑" panose="020B0503020204020204" charset="-122"/>
                <a:ea typeface="微软雅黑" panose="020B0503020204020204" charset="-122"/>
              </a:rPr>
              <a:t>计划</a:t>
            </a:r>
            <a:endParaRPr lang="zh-CN" altLang="en-US" dirty="0">
              <a:effectLst/>
              <a:latin typeface="微软雅黑" panose="020B0503020204020204" charset="-122"/>
              <a:ea typeface="微软雅黑" panose="020B0503020204020204" charset="-122"/>
            </a:endParaRPr>
          </a:p>
        </p:txBody>
      </p:sp>
      <p:sp>
        <p:nvSpPr>
          <p:cNvPr id="2" name="文本框 1"/>
          <p:cNvSpPr txBox="1"/>
          <p:nvPr>
            <p:custDataLst>
              <p:tags r:id="rId2"/>
            </p:custDataLst>
          </p:nvPr>
        </p:nvSpPr>
        <p:spPr>
          <a:xfrm>
            <a:off x="455295" y="972185"/>
            <a:ext cx="353568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对待目标检测：</a:t>
            </a:r>
            <a:endParaRPr lang="en-US" altLang="zh-CN" b="1" dirty="0">
              <a:latin typeface="微软雅黑" panose="020B0503020204020204" charset="-122"/>
              <a:ea typeface="微软雅黑" panose="020B0503020204020204" charset="-122"/>
            </a:endParaRPr>
          </a:p>
        </p:txBody>
      </p:sp>
      <p:sp>
        <p:nvSpPr>
          <p:cNvPr id="4" name="文本框 3"/>
          <p:cNvSpPr txBox="1"/>
          <p:nvPr/>
        </p:nvSpPr>
        <p:spPr>
          <a:xfrm>
            <a:off x="979170" y="1513840"/>
            <a:ext cx="7068085" cy="5110480"/>
          </a:xfrm>
          <a:prstGeom prst="rect">
            <a:avLst/>
          </a:prstGeom>
          <a:noFill/>
        </p:spPr>
        <p:txBody>
          <a:bodyPr wrap="square" rtlCol="0">
            <a:noAutofit/>
          </a:bodyPr>
          <a:p>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偏重应用方面的去学习，</a:t>
            </a:r>
            <a:r>
              <a:rPr lang="en-US" altLang="zh-CN" sz="1600" dirty="0">
                <a:solidFill>
                  <a:schemeClr val="tx1"/>
                </a:solidFill>
                <a:latin typeface="微软雅黑" panose="020B0503020204020204" charset="-122"/>
                <a:ea typeface="微软雅黑" panose="020B0503020204020204" charset="-122"/>
              </a:rPr>
              <a:t>yolo</a:t>
            </a:r>
            <a:r>
              <a:rPr lang="zh-CN" altLang="en-US" sz="1600" dirty="0">
                <a:solidFill>
                  <a:schemeClr val="tx1"/>
                </a:solidFill>
                <a:latin typeface="微软雅黑" panose="020B0503020204020204" charset="-122"/>
                <a:ea typeface="微软雅黑" panose="020B0503020204020204" charset="-122"/>
              </a:rPr>
              <a:t>调参之类的</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1.</a:t>
            </a:r>
            <a:r>
              <a:rPr lang="zh-CN" altLang="en-US" sz="1600" dirty="0">
                <a:solidFill>
                  <a:schemeClr val="tx1"/>
                </a:solidFill>
                <a:latin typeface="微软雅黑" panose="020B0503020204020204" charset="-122"/>
                <a:ea typeface="微软雅黑" panose="020B0503020204020204" charset="-122"/>
              </a:rPr>
              <a:t>一些代码改成</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及其变体</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比如</a:t>
            </a:r>
            <a:r>
              <a:rPr lang="en-US" altLang="zh-CN" sz="1600" dirty="0">
                <a:solidFill>
                  <a:schemeClr val="tx1"/>
                </a:solidFill>
                <a:latin typeface="微软雅黑" panose="020B0503020204020204" charset="-122"/>
                <a:ea typeface="微软雅黑" panose="020B0503020204020204" charset="-122"/>
              </a:rPr>
              <a:t>RNN</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&gt;Transformer(</a:t>
            </a:r>
            <a:r>
              <a:rPr lang="zh-CN" altLang="en-US" sz="1600" dirty="0">
                <a:solidFill>
                  <a:schemeClr val="tx1"/>
                </a:solidFill>
                <a:latin typeface="微软雅黑" panose="020B0503020204020204" charset="-122"/>
                <a:ea typeface="微软雅黑" panose="020B0503020204020204" charset="-122"/>
              </a:rPr>
              <a:t>右图</a:t>
            </a:r>
            <a:r>
              <a:rPr lang="en-US" altLang="zh-CN" sz="1600" dirty="0">
                <a:solidFill>
                  <a:schemeClr val="tx1"/>
                </a:solidFill>
                <a:latin typeface="微软雅黑" panose="020B0503020204020204" charset="-122"/>
                <a:ea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2.</a:t>
            </a:r>
            <a:r>
              <a:rPr lang="zh-CN" altLang="en-US" sz="1600" dirty="0">
                <a:solidFill>
                  <a:schemeClr val="tx1"/>
                </a:solidFill>
                <a:latin typeface="微软雅黑" panose="020B0503020204020204" charset="-122"/>
                <a:ea typeface="微软雅黑" panose="020B0503020204020204" charset="-122"/>
              </a:rPr>
              <a:t>一些</a:t>
            </a:r>
            <a:r>
              <a:rPr lang="en-US" altLang="zh-CN" sz="1600" dirty="0">
                <a:solidFill>
                  <a:schemeClr val="tx1"/>
                </a:solidFill>
                <a:latin typeface="微软雅黑" panose="020B0503020204020204" charset="-122"/>
                <a:ea typeface="微软雅黑" panose="020B0503020204020204" charset="-122"/>
              </a:rPr>
              <a:t>work</a:t>
            </a:r>
            <a:r>
              <a:rPr lang="zh-CN" altLang="en-US" sz="1600" dirty="0">
                <a:solidFill>
                  <a:schemeClr val="tx1"/>
                </a:solidFill>
                <a:latin typeface="微软雅黑" panose="020B0503020204020204" charset="-122"/>
                <a:ea typeface="微软雅黑" panose="020B0503020204020204" charset="-122"/>
              </a:rPr>
              <a:t>内的增加架构（比如说多加一层</a:t>
            </a:r>
            <a:r>
              <a:rPr lang="en-US" altLang="zh-CN" sz="1600" dirty="0">
                <a:solidFill>
                  <a:schemeClr val="tx1"/>
                </a:solidFill>
                <a:latin typeface="微软雅黑" panose="020B0503020204020204" charset="-122"/>
                <a:ea typeface="微软雅黑" panose="020B0503020204020204" charset="-122"/>
              </a:rPr>
              <a:t>layernorm</a:t>
            </a:r>
            <a:r>
              <a:rPr lang="zh-CN" altLang="en-US" sz="1600" dirty="0">
                <a:solidFill>
                  <a:schemeClr val="tx1"/>
                </a:solidFill>
                <a:latin typeface="微软雅黑" panose="020B0503020204020204" charset="-122"/>
                <a:ea typeface="微软雅黑" panose="020B0503020204020204" charset="-122"/>
              </a:rPr>
              <a:t>，多加一层残差）</a:t>
            </a:r>
            <a:endParaRPr lang="en-US" altLang="zh-CN"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p:txBody>
      </p:sp>
      <p:sp>
        <p:nvSpPr>
          <p:cNvPr id="8" name="文本框 7"/>
          <p:cNvSpPr txBox="1"/>
          <p:nvPr>
            <p:custDataLst>
              <p:tags r:id="rId3"/>
            </p:custDataLst>
          </p:nvPr>
        </p:nvSpPr>
        <p:spPr>
          <a:xfrm>
            <a:off x="455295" y="2691765"/>
            <a:ext cx="564134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找一个合适的方向：</a:t>
            </a:r>
            <a:endParaRPr lang="en-US" altLang="zh-CN" b="1" dirty="0">
              <a:latin typeface="微软雅黑" panose="020B0503020204020204" charset="-122"/>
              <a:ea typeface="微软雅黑" panose="020B0503020204020204" charset="-122"/>
            </a:endParaRPr>
          </a:p>
        </p:txBody>
      </p:sp>
      <p:pic>
        <p:nvPicPr>
          <p:cNvPr id="5" name="图片 4" descr="upload_post_object_v2_2188386250"/>
          <p:cNvPicPr>
            <a:picLocks noChangeAspect="1"/>
          </p:cNvPicPr>
          <p:nvPr/>
        </p:nvPicPr>
        <p:blipFill>
          <a:blip r:embed="rId4"/>
          <a:stretch>
            <a:fillRect/>
          </a:stretch>
        </p:blipFill>
        <p:spPr>
          <a:xfrm>
            <a:off x="7841106" y="2575206"/>
            <a:ext cx="3969968" cy="2283049"/>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4.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1547</Words>
  <Application>WPS 演示</Application>
  <PresentationFormat>宽屏</PresentationFormat>
  <Paragraphs>118</Paragraphs>
  <Slides>10</Slides>
  <Notes>15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10</vt:i4>
      </vt:variant>
    </vt:vector>
  </HeadingPairs>
  <TitlesOfParts>
    <vt:vector size="26" baseType="lpstr">
      <vt:lpstr>Arial</vt:lpstr>
      <vt:lpstr>宋体</vt:lpstr>
      <vt:lpstr>Wingdings</vt:lpstr>
      <vt:lpstr>微软雅黑</vt:lpstr>
      <vt:lpstr>Agency FB</vt:lpstr>
      <vt:lpstr>Wingdings</vt:lpstr>
      <vt:lpstr>-apple-system</vt:lpstr>
      <vt:lpstr>Segoe Print</vt:lpstr>
      <vt:lpstr>-apple-system</vt:lpstr>
      <vt:lpstr>Cambria Math</vt:lpstr>
      <vt:lpstr>MS Mincho</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21</cp:revision>
  <dcterms:created xsi:type="dcterms:W3CDTF">2024-10-22T08:27:00Z</dcterms:created>
  <dcterms:modified xsi:type="dcterms:W3CDTF">2024-10-28T10:46:36Z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2052-12.1.0.18608</vt:lpwstr>
  </property>
</Properties>
</file>