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07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AF6688-A86B-4781-A109-812876C857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3F763-CD71-45D3-87AC-7F294637EA9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9AADF1-0D89-471C-A1F4-380FC73B1CB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B484C-59DD-4EB9-8396-C0F5704726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28EA0E-CFD3-4ACA-B83F-FFE247BDB2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9E6FB-5F28-4621-A490-026F062C926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4B6F3E-7054-411F-8695-416975B510D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B2F5B-1F8B-4BCE-8FF5-BCDFA19165E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89CF8-104B-487B-B7E9-0142651CC61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FA62F-6F5C-42B7-B30D-4141E081F6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EEFD5F-0EF3-45AA-9E4B-CDDCFB1A46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D92E4F92-D2A1-4AB4-84FB-583A74EB5432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222631" y="4165600"/>
            <a:ext cx="6611815" cy="2477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p>
            <a:pPr>
              <a:spcBef>
                <a:spcPts val="600"/>
              </a:spcBef>
            </a:pPr>
            <a:r>
              <a:rPr lang="zh-CN" altLang="en-US" sz="1600" b="1" dirty="0">
                <a:latin typeface="+mn-ea"/>
              </a:rPr>
              <a:t>注：直接在本文件上作答，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画出程序执行过程的内存变化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首先画出三句定义语句结束后内存中各变量的所占空间及初值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每个执行语句的每一步执行完成后的内存中各变量的所占空间及值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每步变化一个页面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**++pp</a:t>
            </a:r>
            <a:r>
              <a:rPr lang="zh-CN" altLang="en-US" sz="1600" b="1" dirty="0">
                <a:latin typeface="+mn-ea"/>
              </a:rPr>
              <a:t>，分三步计算，需要三页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在各种软件工具上完成，再截图贴图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kumimoji="1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745220" y="330390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3024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5320" y="3303905"/>
            <a:ext cx="196342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Be....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9605" y="4149090"/>
            <a:ext cx="3807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宋体" panose="02010600030101010101" pitchFamily="2" charset="-122"/>
                <a:sym typeface="+mn-ea"/>
              </a:rPr>
              <a:t>*--*++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pp+4 </a:t>
            </a:r>
            <a:r>
              <a:rPr lang="zh-CN" b="1" dirty="0" err="1">
                <a:latin typeface="宋体" panose="02010600030101010101" pitchFamily="2" charset="-122"/>
                <a:sym typeface="+mn-ea"/>
              </a:rPr>
              <a:t>从第四个开始输出：</a:t>
            </a:r>
            <a:endParaRPr lang="zh-CN" b="1" dirty="0" err="1">
              <a:latin typeface="宋体" panose="02010600030101010101" pitchFamily="2" charset="-122"/>
              <a:sym typeface="+mn-ea"/>
            </a:endParaRPr>
          </a:p>
          <a:p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ell!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481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04815" y="569468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4815" y="601281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491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915" y="569468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04915" y="601281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700395" y="4709160"/>
            <a:ext cx="804545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04815" y="537654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04915" y="537654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590280" y="4709160"/>
            <a:ext cx="1129030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***pp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3089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3099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94985" y="3627755"/>
            <a:ext cx="550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pp[-2]: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取到了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向后两个基类型的地址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 3992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481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04815" y="569468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4815" y="601281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491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915" y="569468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04915" y="601281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700395" y="4709160"/>
            <a:ext cx="804545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04815" y="537654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04915" y="537654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590280" y="4709160"/>
            <a:ext cx="1129030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***pp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3089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3099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94985" y="3627755"/>
            <a:ext cx="5775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*pp[-2]: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取到了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向后两个基类型的地址的值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 --“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未知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”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481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04815" y="569468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504815" y="601281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0491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04915" y="569468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04915" y="601281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700395" y="4709160"/>
            <a:ext cx="804545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04815" y="537654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304915" y="537654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590280" y="4709160"/>
            <a:ext cx="1129030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***pp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3089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3099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94985" y="3627755"/>
            <a:ext cx="550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*pp[-2]+3: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未定义行为输出，返回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-192341523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4771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66435" y="569468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66435" y="601281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4781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66535" y="569468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76365" y="601281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043295" y="4709160"/>
            <a:ext cx="804545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47715" y="537654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47815" y="537654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933180" y="4709160"/>
            <a:ext cx="1129030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***pp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7379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9261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94985" y="3627755"/>
            <a:ext cx="550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pp[-1]: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取到了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向后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个基类型的地址的内容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 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94985" y="3627755"/>
            <a:ext cx="55054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pp[-1][-1]: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取到了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向后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个基类型的地址的内容的向后一个基类型的内容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 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4771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766435" y="569468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66435" y="601281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64781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66535" y="569468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76365" y="601281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043295" y="4709160"/>
            <a:ext cx="804545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47715" y="537654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47815" y="537654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933180" y="4709160"/>
            <a:ext cx="1129030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***pp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7379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49261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594985" y="3627755"/>
            <a:ext cx="55054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pp[-1][-1]+2: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取到了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向后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个基类型的地址的内容的向后一个基类型的内容再向后两个基类型</a:t>
            </a:r>
            <a:endParaRPr lang="zh-CN" altLang="en-US" b="1" dirty="0" err="1">
              <a:latin typeface="宋体" panose="02010600030101010101" pitchFamily="2" charset="-122"/>
              <a:sym typeface="+mn-ea"/>
            </a:endParaRPr>
          </a:p>
          <a:p>
            <a:endParaRPr lang="zh-CN" altLang="en-US" b="1" dirty="0" err="1">
              <a:latin typeface="宋体" panose="02010600030101010101" pitchFamily="2" charset="-122"/>
              <a:sym typeface="+mn-ea"/>
            </a:endParaRPr>
          </a:p>
          <a:p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未定义操作</a:t>
            </a:r>
            <a:endParaRPr lang="zh-CN" altLang="en-US" b="1" dirty="0" err="1">
              <a:latin typeface="宋体" panose="02010600030101010101" pitchFamily="2" charset="-122"/>
              <a:sym typeface="+mn-ea"/>
            </a:endParaRPr>
          </a:p>
          <a:p>
            <a:endParaRPr lang="zh-CN" altLang="en-US" b="1" dirty="0" err="1">
              <a:latin typeface="宋体" panose="02010600030101010101" pitchFamily="2" charset="-122"/>
              <a:sym typeface="+mn-ea"/>
            </a:endParaRPr>
          </a:p>
          <a:p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返回-1073741819</a:t>
            </a:r>
            <a:endParaRPr lang="zh-CN" altLang="en-US" b="1" dirty="0" err="1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617845" y="298577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17845" y="330390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17845" y="394017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17945" y="298577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417945" y="330390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3024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17945" y="394017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3037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745220" y="298577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45220" y="330390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3024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745220" y="394017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3037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545320" y="2985770"/>
            <a:ext cx="196342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John...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545320" y="3303905"/>
            <a:ext cx="196342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Be....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545320" y="3940175"/>
            <a:ext cx="196342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Not....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0481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504815" y="569468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04815" y="601281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0491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304915" y="569468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304915" y="601281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17845" y="362204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700395" y="2636520"/>
            <a:ext cx="604520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*c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17945" y="362204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3033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45220" y="362204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3033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45320" y="3622040"/>
            <a:ext cx="196342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You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700395" y="4709160"/>
            <a:ext cx="804545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504815" y="537654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304915" y="537654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590280" y="4709160"/>
            <a:ext cx="1129030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***pp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43089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3099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271895" y="2895600"/>
            <a:ext cx="1129030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***pp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2510" y="324485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12610" y="324485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9605" y="4149090"/>
            <a:ext cx="380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宋体" panose="02010600030101010101" pitchFamily="2" charset="-122"/>
                <a:sym typeface="+mn-ea"/>
              </a:rPr>
              <a:t>++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pp:pp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指向了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p[1]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68315" y="5432425"/>
            <a:ext cx="3112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宋体" panose="02010600030101010101" pitchFamily="2" charset="-122"/>
                <a:sym typeface="+mn-ea"/>
              </a:rPr>
              <a:t>*++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pp: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取到了地址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2008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014085" y="3079750"/>
            <a:ext cx="804545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18505" y="342900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8505" y="374713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8505" y="406527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18505" y="438340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18605" y="342900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18605" y="374713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18605" y="406527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18605" y="4383405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8903970" y="3079750"/>
            <a:ext cx="1129030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***pp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744585" y="342900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544685" y="342900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504815" y="2636520"/>
            <a:ext cx="6003925" cy="3057525"/>
            <a:chOff x="8669" y="4152"/>
            <a:chExt cx="9455" cy="4815"/>
          </a:xfrm>
        </p:grpSpPr>
        <p:sp>
          <p:nvSpPr>
            <p:cNvPr id="4" name="矩形 3"/>
            <p:cNvSpPr/>
            <p:nvPr/>
          </p:nvSpPr>
          <p:spPr>
            <a:xfrm>
              <a:off x="8847" y="5704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2008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977" y="4152"/>
              <a:ext cx="952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*c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0107" y="5704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3033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3772" y="5704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3033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5032" y="5704"/>
              <a:ext cx="3092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You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977" y="7416"/>
              <a:ext cx="1267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**p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8669" y="8467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4004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9929" y="8467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2008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3528" y="7416"/>
              <a:ext cx="1778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***pp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3277" y="7966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5000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4537" y="7966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4004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965825" y="6014720"/>
            <a:ext cx="4405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宋体" panose="02010600030101010101" pitchFamily="2" charset="-122"/>
                <a:sym typeface="+mn-ea"/>
              </a:rPr>
              <a:t>**++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pp: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取到了地址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3033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  <a:p>
            <a:r>
              <a:rPr lang="zh-CN" altLang="en-US"/>
              <a:t>输出：</a:t>
            </a:r>
            <a:r>
              <a:rPr lang="en-US" altLang="zh-CN"/>
              <a:t>You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6271895" y="2895600"/>
            <a:ext cx="1129030" cy="34925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***pp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2510" y="324485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5000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12610" y="324485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9605" y="4149090"/>
            <a:ext cx="380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宋体" panose="02010600030101010101" pitchFamily="2" charset="-122"/>
                <a:sym typeface="+mn-ea"/>
              </a:rPr>
              <a:t>++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pp:pp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指向了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p[1]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9605" y="4149090"/>
            <a:ext cx="380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宋体" panose="02010600030101010101" pitchFamily="2" charset="-122"/>
                <a:sym typeface="+mn-ea"/>
              </a:rPr>
              <a:t>*++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 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取值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p[1]:2008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04815" y="2636520"/>
            <a:ext cx="6003925" cy="3057525"/>
            <a:chOff x="8669" y="4152"/>
            <a:chExt cx="9455" cy="4815"/>
          </a:xfrm>
        </p:grpSpPr>
        <p:sp>
          <p:nvSpPr>
            <p:cNvPr id="11" name="矩形 10"/>
            <p:cNvSpPr/>
            <p:nvPr/>
          </p:nvSpPr>
          <p:spPr>
            <a:xfrm>
              <a:off x="8847" y="5704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2008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977" y="4152"/>
              <a:ext cx="952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*c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107" y="5704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3033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772" y="5704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3033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032" y="5704"/>
              <a:ext cx="3092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You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977" y="7416"/>
              <a:ext cx="1267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**p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669" y="8467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4004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929" y="8467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2008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3528" y="7416"/>
              <a:ext cx="1778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***pp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3277" y="7966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5000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4537" y="7966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4004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5504815" y="569468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4008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04915" y="569468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617845" y="3303905"/>
            <a:ext cx="1600200" cy="317500"/>
            <a:chOff x="8847" y="5203"/>
            <a:chExt cx="2520" cy="500"/>
          </a:xfrm>
        </p:grpSpPr>
        <p:sp>
          <p:nvSpPr>
            <p:cNvPr id="45" name="矩形 44"/>
            <p:cNvSpPr/>
            <p:nvPr/>
          </p:nvSpPr>
          <p:spPr>
            <a:xfrm>
              <a:off x="8847" y="5203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2004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107" y="5203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3024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8745220" y="330390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3024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5320" y="3303905"/>
            <a:ext cx="196342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Be....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04815" y="505841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04915" y="505841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2012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617845" y="2985770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417945" y="2985770"/>
            <a:ext cx="80010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3000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04815" y="2636520"/>
            <a:ext cx="6003925" cy="3057525"/>
            <a:chOff x="8669" y="4152"/>
            <a:chExt cx="9455" cy="4815"/>
          </a:xfrm>
        </p:grpSpPr>
        <p:sp>
          <p:nvSpPr>
            <p:cNvPr id="11" name="矩形 10"/>
            <p:cNvSpPr/>
            <p:nvPr/>
          </p:nvSpPr>
          <p:spPr>
            <a:xfrm>
              <a:off x="8847" y="5704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2008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977" y="4152"/>
              <a:ext cx="952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*c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107" y="5704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3033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772" y="5704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3033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032" y="5704"/>
              <a:ext cx="3092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You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977" y="7416"/>
              <a:ext cx="1267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**p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669" y="8467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4004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929" y="8467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2008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3528" y="7416"/>
              <a:ext cx="1778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***pp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3277" y="7966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5000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4537" y="7966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4008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617845" y="3303905"/>
            <a:ext cx="1600200" cy="317500"/>
            <a:chOff x="8847" y="5203"/>
            <a:chExt cx="2520" cy="500"/>
          </a:xfrm>
        </p:grpSpPr>
        <p:sp>
          <p:nvSpPr>
            <p:cNvPr id="45" name="矩形 44"/>
            <p:cNvSpPr/>
            <p:nvPr/>
          </p:nvSpPr>
          <p:spPr>
            <a:xfrm>
              <a:off x="8847" y="5203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2004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107" y="5203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3024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8745220" y="330390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3024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5320" y="3303905"/>
            <a:ext cx="196342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Be....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9605" y="4149090"/>
            <a:ext cx="380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宋体" panose="02010600030101010101" pitchFamily="2" charset="-122"/>
                <a:sym typeface="+mn-ea"/>
              </a:rPr>
              <a:t>--*++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 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取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2008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地址减一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:2004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</a:rPr>
              <a:t>写出下列程序的运行结果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int main()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{  const char *c[]={"John learn C++ language",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                          "Be well!", "You", "Not very"};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**p[]={c+3, c+2, c+1, c};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const char ***pp=p;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(**++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(*--*++pp+4);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(*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[-2]+3);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(</a:t>
            </a:r>
            <a:r>
              <a:rPr lang="en-US" altLang="zh-CN" sz="2800" b="1" dirty="0" err="1">
                <a:latin typeface="宋体" panose="02010600030101010101" pitchFamily="2" charset="-122"/>
              </a:rPr>
              <a:t>pp</a:t>
            </a:r>
            <a:r>
              <a:rPr lang="en-US" altLang="zh-CN" sz="2800" b="1" dirty="0">
                <a:latin typeface="宋体" panose="02010600030101010101" pitchFamily="2" charset="-122"/>
              </a:rPr>
              <a:t>[-1][-1]+2);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</a:t>
            </a:r>
            <a:r>
              <a:rPr lang="en-US" altLang="zh-CN" sz="2800" b="1" dirty="0" err="1">
                <a:latin typeface="宋体" panose="02010600030101010101" pitchFamily="2" charset="-122"/>
              </a:rPr>
              <a:t>cout</a:t>
            </a:r>
            <a:r>
              <a:rPr lang="en-US" altLang="zh-CN" sz="2800" b="1" dirty="0">
                <a:latin typeface="宋体" panose="02010600030101010101" pitchFamily="2" charset="-122"/>
              </a:rPr>
              <a:t> &lt;&lt; </a:t>
            </a:r>
            <a:r>
              <a:rPr lang="en-US" altLang="zh-CN" sz="2800" b="1" dirty="0" err="1">
                <a:latin typeface="宋体" panose="02010600030101010101" pitchFamily="2" charset="-122"/>
              </a:rPr>
              <a:t>endl</a:t>
            </a:r>
            <a:r>
              <a:rPr lang="en-US" altLang="zh-CN" sz="2800" b="1" dirty="0">
                <a:latin typeface="宋体" panose="02010600030101010101" pitchFamily="2" charset="-122"/>
              </a:rPr>
              <a:t>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   return 0;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algn="l"/>
            <a:r>
              <a:rPr lang="en-US" altLang="zh-CN" sz="2800" b="1" dirty="0">
                <a:latin typeface="宋体" panose="02010600030101010101" pitchFamily="2" charset="-122"/>
              </a:rPr>
              <a:t>}</a:t>
            </a:r>
            <a:endParaRPr lang="en-US" altLang="zh-CN" sz="2800" b="1" dirty="0">
              <a:latin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04815" y="2636520"/>
            <a:ext cx="6003925" cy="3057525"/>
            <a:chOff x="8669" y="4152"/>
            <a:chExt cx="9455" cy="4815"/>
          </a:xfrm>
        </p:grpSpPr>
        <p:sp>
          <p:nvSpPr>
            <p:cNvPr id="11" name="矩形 10"/>
            <p:cNvSpPr/>
            <p:nvPr/>
          </p:nvSpPr>
          <p:spPr>
            <a:xfrm>
              <a:off x="8847" y="5704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2008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8977" y="4152"/>
              <a:ext cx="952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*c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0107" y="5704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3033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3772" y="5704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3033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032" y="5704"/>
              <a:ext cx="3092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You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977" y="7416"/>
              <a:ext cx="1267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**p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669" y="8467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4004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9929" y="8467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2008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13528" y="7416"/>
              <a:ext cx="1778" cy="550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***pp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3277" y="7966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5000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4537" y="7966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4008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5617845" y="3303905"/>
            <a:ext cx="1600200" cy="317500"/>
            <a:chOff x="8847" y="5203"/>
            <a:chExt cx="2520" cy="500"/>
          </a:xfrm>
        </p:grpSpPr>
        <p:sp>
          <p:nvSpPr>
            <p:cNvPr id="45" name="矩形 44"/>
            <p:cNvSpPr/>
            <p:nvPr/>
          </p:nvSpPr>
          <p:spPr>
            <a:xfrm>
              <a:off x="8847" y="5203"/>
              <a:ext cx="1260" cy="50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2004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107" y="5203"/>
              <a:ext cx="1260" cy="501"/>
            </a:xfrm>
            <a:prstGeom prst="rect">
              <a:avLst/>
            </a:prstGeom>
            <a:gradFill>
              <a:gsLst>
                <a:gs pos="0">
                  <a:srgbClr val="56A0B9"/>
                </a:gs>
                <a:gs pos="100000">
                  <a:srgbClr val="5DBDC3"/>
                </a:gs>
              </a:gsLst>
              <a:lin ang="2700000" scaled="1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3024</a:t>
              </a:r>
              <a:endPara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7" name="矩形 46"/>
          <p:cNvSpPr/>
          <p:nvPr/>
        </p:nvSpPr>
        <p:spPr>
          <a:xfrm>
            <a:off x="8745220" y="3303905"/>
            <a:ext cx="800100" cy="31813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3024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545320" y="3303905"/>
            <a:ext cx="1963420" cy="318135"/>
          </a:xfrm>
          <a:prstGeom prst="rect">
            <a:avLst/>
          </a:prstGeom>
          <a:gradFill>
            <a:gsLst>
              <a:gs pos="0">
                <a:srgbClr val="56A0B9"/>
              </a:gs>
              <a:gs pos="100000">
                <a:srgbClr val="5DBDC3"/>
              </a:gs>
            </a:gsLst>
            <a:lin ang="27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Be....</a:t>
            </a:r>
            <a:endParaRPr kumimoji="1" lang="en-US" altLang="zh-CN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29605" y="4149090"/>
            <a:ext cx="380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>
                <a:latin typeface="宋体" panose="02010600030101010101" pitchFamily="2" charset="-122"/>
                <a:sym typeface="+mn-ea"/>
              </a:rPr>
              <a:t>*--*++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pp 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解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2004</a:t>
            </a:r>
            <a:r>
              <a:rPr lang="zh-CN" altLang="en-US" b="1" dirty="0" err="1">
                <a:latin typeface="宋体" panose="02010600030101010101" pitchFamily="2" charset="-122"/>
                <a:sym typeface="+mn-ea"/>
              </a:rPr>
              <a:t>的地址</a:t>
            </a:r>
            <a:r>
              <a:rPr lang="en-US" altLang="zh-CN" b="1" dirty="0" err="1">
                <a:latin typeface="宋体" panose="02010600030101010101" pitchFamily="2" charset="-122"/>
                <a:sym typeface="+mn-ea"/>
              </a:rPr>
              <a:t>:3024</a:t>
            </a:r>
            <a:endParaRPr lang="en-US" altLang="zh-CN" b="1" dirty="0" err="1">
              <a:latin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RkZDE1MjIxMjM2NmMxYzY5Y2M3N2FjNDEyZThkY2QifQ=="/>
  <p:tag name="resource_record_key" val="{&quot;13&quot;:[4680684]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6182</Words>
  <Application>WPS 演示</Application>
  <PresentationFormat>宽屏</PresentationFormat>
  <Paragraphs>608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几</cp:lastModifiedBy>
  <cp:revision>22</cp:revision>
  <dcterms:created xsi:type="dcterms:W3CDTF">2020-08-13T13:39:00Z</dcterms:created>
  <dcterms:modified xsi:type="dcterms:W3CDTF">2024-09-23T07:36:25Z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D2CE02CEE1AF45CCBC92CFB32E2E6B47_12</vt:lpwstr>
  </property>
  <property fmtid="{D5CDD505-2E9C-101B-9397-08002B2CF9AE}" pid="3" name="KSOProductBuildVer">
    <vt:lpwstr>2052-12.1.0.18276</vt:lpwstr>
  </property>
</Properties>
</file>