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664" r:id="rId3"/>
    <p:sldId id="1273" r:id="rId4"/>
    <p:sldId id="1274" r:id="rId5"/>
    <p:sldId id="1275" r:id="rId6"/>
    <p:sldId id="1280" r:id="rId7"/>
    <p:sldId id="1268" r:id="rId8"/>
    <p:sldId id="1281" r:id="rId9"/>
    <p:sldId id="1282" r:id="rId10"/>
    <p:sldId id="1285" r:id="rId11"/>
    <p:sldId id="1286" r:id="rId12"/>
    <p:sldId id="1270" r:id="rId13"/>
    <p:sldId id="1288" r:id="rId14"/>
    <p:sldId id="1289" r:id="rId15"/>
    <p:sldId id="1290" r:id="rId16"/>
    <p:sldId id="1269" r:id="rId17"/>
    <p:sldId id="1291" r:id="rId18"/>
    <p:sldId id="1292" r:id="rId19"/>
    <p:sldId id="1293" r:id="rId20"/>
    <p:sldId id="1271" r:id="rId21"/>
  </p:sldIdLst>
  <p:sldSz cx="12192000" cy="6858000"/>
  <p:notesSz cx="6858000" cy="9144000"/>
  <p:custDataLst>
    <p:tags r:id="rId2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gs" Target="tags/tag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F4E512-F0DE-40DA-A281-500184A3244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490452-1689-4497-A9A0-B842EEA687A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6D9F12-298F-4BA9-885E-BCD438E8F58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AEEE96-D9F8-4AA5-9180-644B18AD312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5692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7B05AA-070D-443F-9B69-C3D4A9E3ABF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C42DF3-6CE2-4BE7-9CDC-EAAC6AF6F41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33B832-CABD-439C-B200-DDE8714B0B30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DC15D7-5788-41E7-9CAD-BCD4FE0C0C0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29E1C2-8757-4943-BB0D-44D6A40AC3C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2EE0AD-AA26-4B0C-B2A5-065307B6925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B4B751-1B33-4FAC-96B1-4F4734F155A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FADDAC-226E-4E74-A9C7-8EDB750CC128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0F1364-7677-4F0D-B113-A10E8B7764F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10363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43E456CB-F1D9-4742-BD7D-0EF249B6CED9}" type="slidenum">
              <a:rPr lang="en-US" altLang="zh-CN"/>
            </a:fld>
            <a:endParaRPr lang="en-US" altLang="zh-CN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2268" y="5786"/>
            <a:ext cx="1183064" cy="1183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7.png"/><Relationship Id="rId1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7.png"/><Relationship Id="rId1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关于动态内存申请后越界访问的深度讨论</a:t>
            </a:r>
            <a:endParaRPr lang="zh-CN" altLang="en-US" sz="28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★ </a:t>
            </a:r>
            <a:r>
              <a:rPr lang="zh-CN" altLang="en-US" sz="1600" b="1" dirty="0">
                <a:latin typeface="+mn-ea"/>
              </a:rPr>
              <a:t>如何判断动态申请越界（</a:t>
            </a:r>
            <a:r>
              <a:rPr lang="en-US" altLang="zh-CN" sz="1600" b="1" dirty="0">
                <a:latin typeface="+mn-ea"/>
              </a:rPr>
              <a:t>C</a:t>
            </a:r>
            <a:r>
              <a:rPr lang="zh-CN" altLang="en-US" sz="1600" b="1" dirty="0">
                <a:latin typeface="+mn-ea"/>
              </a:rPr>
              <a:t>方式，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注意源程序后缀为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.c</a:t>
            </a:r>
            <a:r>
              <a:rPr lang="zh-CN" altLang="en-US" sz="1600" b="1" dirty="0">
                <a:latin typeface="+mn-ea"/>
              </a:rPr>
              <a:t>）</a:t>
            </a:r>
            <a:endParaRPr lang="zh-CN" altLang="en-US" sz="1600" b="1" dirty="0">
              <a:latin typeface="+mn-ea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484719" y="980728"/>
            <a:ext cx="10461703" cy="572487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#define _CRT_SECURE_NO_WARNINGS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stdio.h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stdlib.h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string.h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char *p;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p = (char *)malloc(10 *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sizeof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(char));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if (p == NULL)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return -1;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strcpy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(p, "123456789");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①  p[10] = 'a';    //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此句越界</a:t>
            </a: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p[14] = 'A';    //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此句越界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p[15] = 'B';    //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此句越界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②  p[10] = '\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xfd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'; //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此句越界</a:t>
            </a: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("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addr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:%p\n", p);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nn-NO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for (int i = 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-4</a:t>
            </a:r>
            <a:r>
              <a:rPr kumimoji="1" lang="nn-NO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 i &lt; 16; i++) //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注意，只有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0-9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是合理范围，其余都是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越界读</a:t>
            </a:r>
            <a:endParaRPr kumimoji="1" lang="nn-NO" altLang="zh-CN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printf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("%p:%02x\n", 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p+i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), p[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]);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③  free(p);</a:t>
            </a: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zh-CN" altLang="en-US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7202006" y="980727"/>
            <a:ext cx="3744416" cy="403088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在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VS2022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的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x86/Debug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模式下运行：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1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、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①②③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全部注释，观察运行结果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2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、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①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放开，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②③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注释，观察运行结果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3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、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①③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放开，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②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注释，观察运行结果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4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、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①②③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全部放开，观察运行结果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结论：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VS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的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Debug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模式是如何判断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      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动态申请内存访问越界的？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chemeClr val="accent2"/>
                </a:solidFill>
                <a:latin typeface="+mn-ea"/>
              </a:rPr>
              <a:t>再观察下面四种环境下的运行结果：</a:t>
            </a:r>
            <a:endParaRPr kumimoji="1" lang="en-US" altLang="zh-CN" sz="1600" b="1" dirty="0">
              <a:solidFill>
                <a:schemeClr val="accent2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chemeClr val="accent2"/>
                </a:solidFill>
                <a:latin typeface="+mn-ea"/>
              </a:rPr>
              <a:t>    VS2022 x86/Release</a:t>
            </a:r>
            <a:endParaRPr kumimoji="1" lang="en-US" altLang="zh-CN" sz="1600" b="1" dirty="0">
              <a:solidFill>
                <a:schemeClr val="accent2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chemeClr val="accent2"/>
                </a:solidFill>
                <a:latin typeface="+mn-ea"/>
              </a:rPr>
              <a:t>    Dev 32bit-Debug</a:t>
            </a:r>
            <a:endParaRPr kumimoji="1" lang="en-US" altLang="zh-CN" sz="1600" b="1" dirty="0">
              <a:solidFill>
                <a:schemeClr val="accent2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chemeClr val="accent2"/>
                </a:solidFill>
                <a:latin typeface="+mn-ea"/>
              </a:rPr>
              <a:t>    Dev 32bit-Release</a:t>
            </a:r>
            <a:endParaRPr kumimoji="1" lang="en-US" altLang="zh-CN" sz="1600" b="1" dirty="0">
              <a:solidFill>
                <a:schemeClr val="accent2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chemeClr val="accent2"/>
                </a:solidFill>
                <a:latin typeface="+mn-ea"/>
              </a:rPr>
              <a:t>    Linux</a:t>
            </a:r>
            <a:endParaRPr kumimoji="1" lang="en-US" altLang="zh-CN" sz="1600" b="1" dirty="0">
              <a:solidFill>
                <a:schemeClr val="accent2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chemeClr val="accent2"/>
                </a:solidFill>
                <a:latin typeface="+mn-ea"/>
              </a:rPr>
              <a:t>每种讨论的结果可截图</a:t>
            </a:r>
            <a:r>
              <a:rPr kumimoji="1" lang="en-US" altLang="zh-CN" sz="1600" b="1" dirty="0">
                <a:solidFill>
                  <a:schemeClr val="accent2"/>
                </a:solidFill>
                <a:latin typeface="+mn-ea"/>
              </a:rPr>
              <a:t>+</a:t>
            </a:r>
            <a:r>
              <a:rPr kumimoji="1" lang="zh-CN" altLang="en-US" sz="1600" b="1" dirty="0">
                <a:solidFill>
                  <a:schemeClr val="accent2"/>
                </a:solidFill>
                <a:latin typeface="+mn-ea"/>
              </a:rPr>
              <a:t>文字说明，</a:t>
            </a:r>
            <a:endParaRPr kumimoji="1" lang="en-US" altLang="zh-CN" sz="1600" b="1" dirty="0">
              <a:solidFill>
                <a:schemeClr val="accent2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chemeClr val="accent2"/>
                </a:solidFill>
                <a:latin typeface="+mn-ea"/>
              </a:rPr>
              <a:t>如果几种环境的结果一致，用一个</a:t>
            </a:r>
            <a:endParaRPr kumimoji="1" lang="en-US" altLang="zh-CN" sz="1600" b="1" dirty="0">
              <a:solidFill>
                <a:schemeClr val="accent2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chemeClr val="accent2"/>
                </a:solidFill>
                <a:latin typeface="+mn-ea"/>
              </a:rPr>
              <a:t>环境的截图</a:t>
            </a:r>
            <a:r>
              <a:rPr kumimoji="1" lang="en-US" altLang="zh-CN" sz="1600" b="1" dirty="0">
                <a:solidFill>
                  <a:schemeClr val="accent2"/>
                </a:solidFill>
                <a:latin typeface="+mn-ea"/>
              </a:rPr>
              <a:t>+</a:t>
            </a:r>
            <a:r>
              <a:rPr kumimoji="1" lang="zh-CN" altLang="en-US" sz="1600" b="1" dirty="0">
                <a:solidFill>
                  <a:schemeClr val="accent2"/>
                </a:solidFill>
                <a:latin typeface="+mn-ea"/>
              </a:rPr>
              <a:t>文字说明即可</a:t>
            </a:r>
            <a:r>
              <a:rPr kumimoji="1" lang="en-US" altLang="zh-CN" sz="1600" b="1" dirty="0">
                <a:solidFill>
                  <a:schemeClr val="accent2"/>
                </a:solidFill>
                <a:latin typeface="+mn-ea"/>
              </a:rPr>
              <a:t>(</a:t>
            </a:r>
            <a:r>
              <a:rPr kumimoji="1" lang="zh-CN" altLang="en-US" sz="1600" b="1" dirty="0">
                <a:solidFill>
                  <a:schemeClr val="accent2"/>
                </a:solidFill>
                <a:latin typeface="+mn-ea"/>
              </a:rPr>
              <a:t>可加页</a:t>
            </a:r>
            <a:r>
              <a:rPr kumimoji="1" lang="en-US" altLang="zh-CN" sz="1600" b="1" dirty="0">
                <a:solidFill>
                  <a:schemeClr val="accent2"/>
                </a:solidFill>
                <a:latin typeface="+mn-ea"/>
              </a:rPr>
              <a:t>)</a:t>
            </a:r>
            <a:endParaRPr kumimoji="1" lang="en-US" altLang="zh-CN" sz="1600" b="1" dirty="0">
              <a:solidFill>
                <a:schemeClr val="accent2"/>
              </a:solidFill>
              <a:latin typeface="+mn-ea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>
                <a:latin typeface="+mn-ea"/>
              </a:rPr>
              <a:t>关于动态内存申请后越界访问的深度讨论</a:t>
            </a:r>
            <a:endParaRPr lang="zh-CN" altLang="en-US" sz="28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★ </a:t>
            </a:r>
            <a:r>
              <a:rPr lang="zh-CN" altLang="en-US" sz="1600" b="1" dirty="0">
                <a:latin typeface="+mn-ea"/>
              </a:rPr>
              <a:t>如何判断动态申请越界（</a:t>
            </a:r>
            <a:r>
              <a:rPr lang="en-US" altLang="zh-CN" sz="1600" b="1" dirty="0">
                <a:latin typeface="+mn-ea"/>
              </a:rPr>
              <a:t>C++</a:t>
            </a:r>
            <a:r>
              <a:rPr lang="zh-CN" altLang="en-US" sz="1600" b="1" dirty="0">
                <a:latin typeface="+mn-ea"/>
              </a:rPr>
              <a:t>方式，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注意源程序后缀为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.</a:t>
            </a:r>
            <a:r>
              <a:rPr lang="en-US" altLang="zh-CN" sz="1600" b="1" dirty="0" err="1">
                <a:solidFill>
                  <a:srgbClr val="FF0000"/>
                </a:solidFill>
                <a:latin typeface="+mn-ea"/>
              </a:rPr>
              <a:t>cpp</a:t>
            </a:r>
            <a:r>
              <a:rPr lang="zh-CN" altLang="en-US" sz="1600" b="1" dirty="0">
                <a:latin typeface="+mn-ea"/>
              </a:rPr>
              <a:t>）</a:t>
            </a:r>
            <a:endParaRPr lang="zh-CN" altLang="en-US" sz="1600" b="1" dirty="0">
              <a:latin typeface="+mn-ea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484720" y="980728"/>
            <a:ext cx="10461702" cy="572487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725170" y="4282440"/>
            <a:ext cx="3744595" cy="125476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在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VS2022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的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x86/Debug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模式下运行：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4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、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①②③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全部放开，观察运行结果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结论：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VS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的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Debug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模式是如何判断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      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动态申请内存访问越界的？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chemeClr val="accent2"/>
              </a:solidFill>
              <a:latin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46735" y="3700145"/>
            <a:ext cx="7549515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vs				dev</a:t>
            </a:r>
            <a:endParaRPr lang="en-US" altLang="zh-CN"/>
          </a:p>
          <a:p>
            <a:r>
              <a:rPr lang="en-US" altLang="zh-CN"/>
              <a:t>x86/debug            x86/release	          32bit-debug           32bit-release          linux</a:t>
            </a:r>
            <a:endParaRPr lang="en-US" altLang="zh-CN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说明：程序正常运行输出。越界写操作未被写入，越界读操作正常读出，未赋值的地址中为随机值</a:t>
            </a:r>
            <a:r>
              <a:rPr lang="en-US" altLang="zh-CN">
                <a:sym typeface="+mn-ea"/>
              </a:rPr>
              <a:t>(vs)</a:t>
            </a:r>
            <a:r>
              <a:rPr lang="zh-CN" altLang="en-US">
                <a:sym typeface="+mn-ea"/>
              </a:rPr>
              <a:t>。</a:t>
            </a:r>
            <a:endParaRPr lang="zh-CN" altLang="en-US"/>
          </a:p>
          <a:p>
            <a:r>
              <a:rPr lang="en-US" altLang="zh-CN">
                <a:sym typeface="+mn-ea"/>
              </a:rPr>
              <a:t>linux</a:t>
            </a:r>
            <a:r>
              <a:rPr lang="zh-CN" altLang="en-US">
                <a:sym typeface="+mn-ea"/>
              </a:rPr>
              <a:t>中是</a:t>
            </a:r>
            <a:r>
              <a:rPr lang="en-US" altLang="zh-CN">
                <a:sym typeface="+mn-ea"/>
              </a:rPr>
              <a:t>0</a:t>
            </a:r>
            <a:endParaRPr lang="en-US" altLang="zh-CN">
              <a:sym typeface="+mn-ea"/>
            </a:endParaRPr>
          </a:p>
          <a:p>
            <a:r>
              <a:rPr lang="zh-CN" altLang="en-US">
                <a:sym typeface="+mn-ea"/>
              </a:rPr>
              <a:t>和</a:t>
            </a:r>
            <a:r>
              <a:rPr lang="en-US" altLang="zh-CN">
                <a:sym typeface="+mn-ea"/>
              </a:rPr>
              <a:t>c</a:t>
            </a:r>
            <a:r>
              <a:rPr lang="zh-CN" altLang="en-US">
                <a:sym typeface="+mn-ea"/>
              </a:rPr>
              <a:t>相似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6735" y="980440"/>
            <a:ext cx="2157095" cy="250507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关于动态内存申请后越界访问的深度讨论</a:t>
            </a:r>
            <a:endParaRPr lang="zh-CN" altLang="en-US" sz="28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★ </a:t>
            </a:r>
            <a:r>
              <a:rPr lang="zh-CN" altLang="en-US" sz="1600" b="1" dirty="0">
                <a:latin typeface="+mn-ea"/>
              </a:rPr>
              <a:t>如何判断普通数组的越界访问（</a:t>
            </a:r>
            <a:r>
              <a:rPr lang="en-US" altLang="zh-CN" sz="1600" b="1" dirty="0">
                <a:latin typeface="+mn-ea"/>
              </a:rPr>
              <a:t>C</a:t>
            </a:r>
            <a:r>
              <a:rPr lang="zh-CN" altLang="en-US" sz="1600" b="1" dirty="0">
                <a:latin typeface="+mn-ea"/>
              </a:rPr>
              <a:t>方式，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注意源程序后缀为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.c</a:t>
            </a:r>
            <a:r>
              <a:rPr lang="zh-CN" altLang="en-US" sz="1600" b="1" dirty="0">
                <a:latin typeface="+mn-ea"/>
              </a:rPr>
              <a:t>）</a:t>
            </a:r>
            <a:endParaRPr lang="zh-CN" altLang="en-US" sz="1600" b="1" dirty="0">
              <a:latin typeface="+mn-ea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484720" y="980728"/>
            <a:ext cx="10461702" cy="572487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7202006" y="980727"/>
            <a:ext cx="3744416" cy="405726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在理解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P.1/P.2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的情况下，自行构造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相似的程序，来观察数组越界后的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内存表现，并验证与动态申请是否相似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chemeClr val="accent2"/>
                </a:solidFill>
                <a:latin typeface="+mn-ea"/>
              </a:rPr>
              <a:t>要求：</a:t>
            </a:r>
            <a:endParaRPr kumimoji="1" lang="en-US" altLang="zh-CN" sz="1600" b="1" dirty="0">
              <a:solidFill>
                <a:schemeClr val="accent2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chemeClr val="accent2"/>
                </a:solidFill>
                <a:latin typeface="+mn-ea"/>
              </a:rPr>
              <a:t>1</a:t>
            </a:r>
            <a:r>
              <a:rPr kumimoji="1" lang="zh-CN" altLang="en-US" sz="1600" b="1" dirty="0">
                <a:solidFill>
                  <a:schemeClr val="accent2"/>
                </a:solidFill>
                <a:latin typeface="+mn-ea"/>
              </a:rPr>
              <a:t>、数组用 </a:t>
            </a:r>
            <a:r>
              <a:rPr kumimoji="1" lang="en-US" altLang="zh-CN" sz="1600" b="1" dirty="0">
                <a:solidFill>
                  <a:schemeClr val="accent2"/>
                </a:solidFill>
                <a:latin typeface="+mn-ea"/>
              </a:rPr>
              <a:t>char a[10]; </a:t>
            </a:r>
            <a:r>
              <a:rPr kumimoji="1" lang="zh-CN" altLang="en-US" sz="1600" b="1" dirty="0">
                <a:solidFill>
                  <a:schemeClr val="accent2"/>
                </a:solidFill>
                <a:latin typeface="+mn-ea"/>
              </a:rPr>
              <a:t>形式</a:t>
            </a:r>
            <a:endParaRPr kumimoji="1" lang="en-US" altLang="zh-CN" sz="1600" b="1" dirty="0">
              <a:solidFill>
                <a:schemeClr val="accent2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chemeClr val="accent2"/>
                </a:solidFill>
                <a:latin typeface="+mn-ea"/>
              </a:rPr>
              <a:t>2</a:t>
            </a:r>
            <a:r>
              <a:rPr kumimoji="1" lang="zh-CN" altLang="en-US" sz="1600" b="1" dirty="0">
                <a:solidFill>
                  <a:schemeClr val="accent2"/>
                </a:solidFill>
                <a:latin typeface="+mn-ea"/>
              </a:rPr>
              <a:t>、数组用 </a:t>
            </a:r>
            <a:r>
              <a:rPr kumimoji="1" lang="en-US" altLang="zh-CN" sz="1600" b="1" dirty="0">
                <a:solidFill>
                  <a:schemeClr val="accent2"/>
                </a:solidFill>
                <a:latin typeface="+mn-ea"/>
              </a:rPr>
              <a:t>int a[10]; </a:t>
            </a:r>
            <a:r>
              <a:rPr kumimoji="1" lang="zh-CN" altLang="en-US" sz="1600" b="1" dirty="0">
                <a:solidFill>
                  <a:schemeClr val="accent2"/>
                </a:solidFill>
                <a:latin typeface="+mn-ea"/>
              </a:rPr>
              <a:t>形式</a:t>
            </a:r>
            <a:endParaRPr kumimoji="1" lang="en-US" altLang="zh-CN" sz="1600" b="1" dirty="0">
              <a:solidFill>
                <a:schemeClr val="accent2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chemeClr val="accent2"/>
                </a:solidFill>
                <a:latin typeface="+mn-ea"/>
              </a:rPr>
              <a:t>3</a:t>
            </a:r>
            <a:r>
              <a:rPr kumimoji="1" lang="zh-CN" altLang="en-US" sz="1600" b="1" dirty="0">
                <a:solidFill>
                  <a:schemeClr val="accent2"/>
                </a:solidFill>
                <a:latin typeface="+mn-ea"/>
              </a:rPr>
              <a:t>、测试程序在下面五种环境下运行</a:t>
            </a:r>
            <a:endParaRPr kumimoji="1" lang="en-US" altLang="zh-CN" sz="1600" b="1" dirty="0">
              <a:solidFill>
                <a:schemeClr val="accent2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chemeClr val="accent2"/>
                </a:solidFill>
                <a:latin typeface="+mn-ea"/>
              </a:rPr>
              <a:t>      VS2022 x86/Debug</a:t>
            </a:r>
            <a:endParaRPr kumimoji="1" lang="en-US" altLang="zh-CN" sz="1600" b="1" dirty="0">
              <a:solidFill>
                <a:schemeClr val="accent2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chemeClr val="accent2"/>
                </a:solidFill>
                <a:latin typeface="+mn-ea"/>
              </a:rPr>
              <a:t>      VS2022 x86/Release</a:t>
            </a:r>
            <a:endParaRPr kumimoji="1" lang="en-US" altLang="zh-CN" sz="1600" b="1" dirty="0">
              <a:solidFill>
                <a:schemeClr val="accent2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chemeClr val="accent2"/>
                </a:solidFill>
                <a:latin typeface="+mn-ea"/>
              </a:rPr>
              <a:t>      Dev 32bit-Debug</a:t>
            </a:r>
            <a:endParaRPr kumimoji="1" lang="en-US" altLang="zh-CN" sz="1600" b="1" dirty="0">
              <a:solidFill>
                <a:schemeClr val="accent2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chemeClr val="accent2"/>
                </a:solidFill>
                <a:latin typeface="+mn-ea"/>
              </a:rPr>
              <a:t>      Dev 32bit-Release</a:t>
            </a:r>
            <a:endParaRPr kumimoji="1" lang="en-US" altLang="zh-CN" sz="1600" b="1" dirty="0">
              <a:solidFill>
                <a:schemeClr val="accent2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chemeClr val="accent2"/>
                </a:solidFill>
                <a:latin typeface="+mn-ea"/>
              </a:rPr>
              <a:t>      Linux</a:t>
            </a:r>
            <a:endParaRPr kumimoji="1" lang="en-US" altLang="zh-CN" sz="1600" b="1" dirty="0">
              <a:solidFill>
                <a:schemeClr val="accent2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chemeClr val="accent2"/>
                </a:solidFill>
                <a:latin typeface="+mn-ea"/>
              </a:rPr>
              <a:t>4</a:t>
            </a:r>
            <a:r>
              <a:rPr kumimoji="1" lang="zh-CN" altLang="en-US" sz="1600" b="1" dirty="0">
                <a:solidFill>
                  <a:schemeClr val="accent2"/>
                </a:solidFill>
                <a:latin typeface="+mn-ea"/>
              </a:rPr>
              <a:t>、每种讨论的结果可截图</a:t>
            </a:r>
            <a:r>
              <a:rPr kumimoji="1" lang="en-US" altLang="zh-CN" sz="1600" b="1" dirty="0">
                <a:solidFill>
                  <a:schemeClr val="accent2"/>
                </a:solidFill>
                <a:latin typeface="+mn-ea"/>
              </a:rPr>
              <a:t>+</a:t>
            </a:r>
            <a:r>
              <a:rPr kumimoji="1" lang="zh-CN" altLang="en-US" sz="1600" b="1" dirty="0">
                <a:solidFill>
                  <a:schemeClr val="accent2"/>
                </a:solidFill>
                <a:latin typeface="+mn-ea"/>
              </a:rPr>
              <a:t>文字说明，</a:t>
            </a:r>
            <a:endParaRPr kumimoji="1" lang="en-US" altLang="zh-CN" sz="1600" b="1" dirty="0">
              <a:solidFill>
                <a:schemeClr val="accent2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chemeClr val="accent2"/>
                </a:solidFill>
                <a:latin typeface="+mn-ea"/>
              </a:rPr>
              <a:t>   如果几种环境的结果一致，用一个</a:t>
            </a:r>
            <a:endParaRPr kumimoji="1" lang="en-US" altLang="zh-CN" sz="1600" b="1" dirty="0">
              <a:solidFill>
                <a:schemeClr val="accent2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chemeClr val="accent2"/>
                </a:solidFill>
                <a:latin typeface="+mn-ea"/>
              </a:rPr>
              <a:t>   </a:t>
            </a:r>
            <a:r>
              <a:rPr kumimoji="1" lang="zh-CN" altLang="en-US" sz="1600" b="1" dirty="0">
                <a:solidFill>
                  <a:schemeClr val="accent2"/>
                </a:solidFill>
                <a:latin typeface="+mn-ea"/>
              </a:rPr>
              <a:t>环境的截图</a:t>
            </a:r>
            <a:r>
              <a:rPr kumimoji="1" lang="en-US" altLang="zh-CN" sz="1600" b="1" dirty="0">
                <a:solidFill>
                  <a:schemeClr val="accent2"/>
                </a:solidFill>
                <a:latin typeface="+mn-ea"/>
              </a:rPr>
              <a:t>+</a:t>
            </a:r>
            <a:r>
              <a:rPr kumimoji="1" lang="zh-CN" altLang="en-US" sz="1600" b="1" dirty="0">
                <a:solidFill>
                  <a:schemeClr val="accent2"/>
                </a:solidFill>
                <a:latin typeface="+mn-ea"/>
              </a:rPr>
              <a:t>文字说明即可</a:t>
            </a:r>
            <a:r>
              <a:rPr kumimoji="1" lang="en-US" altLang="zh-CN" sz="1600" b="1" dirty="0">
                <a:solidFill>
                  <a:schemeClr val="accent2"/>
                </a:solidFill>
                <a:latin typeface="+mn-ea"/>
              </a:rPr>
              <a:t>(</a:t>
            </a:r>
            <a:r>
              <a:rPr kumimoji="1" lang="zh-CN" altLang="en-US" sz="1600" b="1" dirty="0">
                <a:solidFill>
                  <a:schemeClr val="accent2"/>
                </a:solidFill>
                <a:latin typeface="+mn-ea"/>
              </a:rPr>
              <a:t>可加页</a:t>
            </a:r>
            <a:r>
              <a:rPr kumimoji="1" lang="en-US" altLang="zh-CN" sz="1600" b="1" dirty="0">
                <a:solidFill>
                  <a:schemeClr val="accent2"/>
                </a:solidFill>
                <a:latin typeface="+mn-ea"/>
              </a:rPr>
              <a:t>)</a:t>
            </a:r>
            <a:endParaRPr kumimoji="1" lang="en-US" altLang="zh-CN" sz="1600" b="1" dirty="0">
              <a:solidFill>
                <a:schemeClr val="accent2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1600" b="1" dirty="0">
              <a:solidFill>
                <a:schemeClr val="accent2"/>
              </a:solidFill>
              <a:latin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18490" y="1165860"/>
            <a:ext cx="6096000" cy="53543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#define _CRT_SECURE_NO_WARNINGS</a:t>
            </a:r>
            <a:endParaRPr lang="zh-CN" altLang="en-US"/>
          </a:p>
          <a:p>
            <a:r>
              <a:rPr lang="zh-CN" altLang="en-US"/>
              <a:t>#include &lt;stdio.h&gt;</a:t>
            </a:r>
            <a:endParaRPr lang="zh-CN" altLang="en-US"/>
          </a:p>
          <a:p>
            <a:r>
              <a:rPr lang="zh-CN" altLang="en-US"/>
              <a:t>#include &lt;stdlib.h&gt;</a:t>
            </a:r>
            <a:endParaRPr lang="zh-CN" altLang="en-US"/>
          </a:p>
          <a:p>
            <a:r>
              <a:rPr lang="zh-CN" altLang="en-US"/>
              <a:t>#include &lt;string.h&gt;</a:t>
            </a:r>
            <a:endParaRPr lang="zh-CN" altLang="en-US"/>
          </a:p>
          <a:p>
            <a:r>
              <a:rPr lang="zh-CN" altLang="en-US"/>
              <a:t>int main()</a:t>
            </a:r>
            <a:endParaRPr lang="zh-CN" altLang="en-US"/>
          </a:p>
          <a:p>
            <a:r>
              <a:rPr lang="zh-CN" altLang="en-US"/>
              <a:t>{</a:t>
            </a:r>
            <a:endParaRPr lang="zh-CN" altLang="en-US"/>
          </a:p>
          <a:p>
            <a:r>
              <a:rPr lang="zh-CN" altLang="en-US"/>
              <a:t>	char a[10];</a:t>
            </a:r>
            <a:endParaRPr lang="zh-CN" altLang="en-US"/>
          </a:p>
          <a:p>
            <a:r>
              <a:rPr lang="zh-CN" altLang="en-US"/>
              <a:t>	char* p = a;</a:t>
            </a:r>
            <a:endParaRPr lang="zh-CN" altLang="en-US"/>
          </a:p>
          <a:p>
            <a:r>
              <a:rPr lang="zh-CN" altLang="en-US"/>
              <a:t>	strcpy(p, "123456789");</a:t>
            </a:r>
            <a:endParaRPr lang="zh-CN" altLang="en-US"/>
          </a:p>
          <a:p>
            <a:r>
              <a:rPr lang="zh-CN" altLang="en-US"/>
              <a:t>	p[10] = 'a'; //此句越界</a:t>
            </a:r>
            <a:endParaRPr lang="zh-CN" altLang="en-US"/>
          </a:p>
          <a:p>
            <a:r>
              <a:rPr lang="zh-CN" altLang="en-US"/>
              <a:t>	p[14] = 'A'; //此句越界</a:t>
            </a:r>
            <a:endParaRPr lang="zh-CN" altLang="en-US"/>
          </a:p>
          <a:p>
            <a:r>
              <a:rPr lang="zh-CN" altLang="en-US"/>
              <a:t>	p[15] = 'B'; //此句越界</a:t>
            </a:r>
            <a:endParaRPr lang="zh-CN" altLang="en-US"/>
          </a:p>
          <a:p>
            <a:r>
              <a:rPr lang="zh-CN" altLang="en-US"/>
              <a:t>	p[10] = '\xfd'; //此句越界</a:t>
            </a:r>
            <a:endParaRPr lang="zh-CN" altLang="en-US"/>
          </a:p>
          <a:p>
            <a:r>
              <a:rPr lang="zh-CN" altLang="en-US"/>
              <a:t>	printf("addr:%p\n", p);</a:t>
            </a:r>
            <a:endParaRPr lang="zh-CN" altLang="en-US"/>
          </a:p>
          <a:p>
            <a:r>
              <a:rPr lang="zh-CN" altLang="en-US"/>
              <a:t>	for (int i = -4; i &lt; 16; i++) //注意，只有0-9是合理范围，其余都是越界读</a:t>
            </a:r>
            <a:endParaRPr lang="zh-CN" altLang="en-US"/>
          </a:p>
          <a:p>
            <a:r>
              <a:rPr lang="zh-CN" altLang="en-US"/>
              <a:t>		printf("%p:%02x\n", (p + i), p[i]);</a:t>
            </a:r>
            <a:endParaRPr lang="zh-CN" altLang="en-US"/>
          </a:p>
          <a:p>
            <a:r>
              <a:rPr lang="zh-CN" altLang="en-US"/>
              <a:t>	return 0;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关于动态内存申请后越界访问的深度讨论</a:t>
            </a:r>
            <a:endParaRPr lang="zh-CN" altLang="en-US" sz="28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★ </a:t>
            </a:r>
            <a:r>
              <a:rPr lang="zh-CN" altLang="en-US" sz="1600" b="1" dirty="0">
                <a:latin typeface="+mn-ea"/>
              </a:rPr>
              <a:t>如何判断普通数组的越界访问（</a:t>
            </a:r>
            <a:r>
              <a:rPr lang="en-US" altLang="zh-CN" sz="1600" b="1" dirty="0">
                <a:latin typeface="+mn-ea"/>
              </a:rPr>
              <a:t>C</a:t>
            </a:r>
            <a:r>
              <a:rPr lang="zh-CN" altLang="en-US" sz="1600" b="1" dirty="0">
                <a:latin typeface="+mn-ea"/>
              </a:rPr>
              <a:t>方式，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注意源程序后缀为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.c</a:t>
            </a:r>
            <a:r>
              <a:rPr lang="zh-CN" altLang="en-US" sz="1600" b="1" dirty="0">
                <a:latin typeface="+mn-ea"/>
              </a:rPr>
              <a:t>）</a:t>
            </a:r>
            <a:endParaRPr lang="zh-CN" altLang="en-US" sz="1600" b="1" dirty="0">
              <a:latin typeface="+mn-ea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484720" y="980728"/>
            <a:ext cx="10461702" cy="572487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7202006" y="980727"/>
            <a:ext cx="3744416" cy="405726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1600" b="1" dirty="0">
              <a:solidFill>
                <a:schemeClr val="accent2"/>
              </a:solidFill>
              <a:latin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92455" y="4212590"/>
            <a:ext cx="782256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sym typeface="+mn-ea"/>
              </a:rPr>
              <a:t>vs				dev</a:t>
            </a:r>
            <a:endParaRPr lang="en-US" altLang="zh-CN"/>
          </a:p>
          <a:p>
            <a:r>
              <a:rPr lang="en-US" altLang="zh-CN">
                <a:sym typeface="+mn-ea"/>
              </a:rPr>
              <a:t>x86/debug            x86/release	          32bit-debug           32bit-release          linux</a:t>
            </a:r>
            <a:endParaRPr lang="en-US" altLang="zh-CN"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36600" y="5345748"/>
            <a:ext cx="5080000" cy="583565"/>
          </a:xfrm>
          <a:prstGeom prst="rect">
            <a:avLst/>
          </a:prstGeom>
        </p:spPr>
        <p:txBody>
          <a:bodyPr>
            <a:spAutoFit/>
          </a:bodyPr>
          <a:p>
            <a:r>
              <a:rPr lang="zh-CN" altLang="en-US" sz="16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程序报错，并且很多越界的输入没有实现</a:t>
            </a:r>
            <a:endParaRPr lang="zh-CN" altLang="en-US" sz="1600" b="1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6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而不是</a:t>
            </a:r>
            <a:r>
              <a:rPr lang="en-US" altLang="zh-CN" sz="16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vs x86 debug</a:t>
            </a:r>
            <a:r>
              <a:rPr lang="zh-CN" altLang="en-US" sz="16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的都不会报错</a:t>
            </a:r>
            <a:endParaRPr lang="zh-CN" altLang="en-US" sz="1600" b="1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6275" y="1203325"/>
            <a:ext cx="3778250" cy="272415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8470" y="1881505"/>
            <a:ext cx="1663700" cy="194310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关于动态内存申请后越界访问的深度讨论</a:t>
            </a:r>
            <a:endParaRPr lang="zh-CN" altLang="en-US" sz="28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★ </a:t>
            </a:r>
            <a:r>
              <a:rPr lang="zh-CN" altLang="en-US" sz="1600" b="1" dirty="0">
                <a:latin typeface="+mn-ea"/>
              </a:rPr>
              <a:t>如何判断普通数组的越界访问（</a:t>
            </a:r>
            <a:r>
              <a:rPr lang="en-US" altLang="zh-CN" sz="1600" b="1" dirty="0">
                <a:latin typeface="+mn-ea"/>
              </a:rPr>
              <a:t>C</a:t>
            </a:r>
            <a:r>
              <a:rPr lang="zh-CN" altLang="en-US" sz="1600" b="1" dirty="0">
                <a:latin typeface="+mn-ea"/>
              </a:rPr>
              <a:t>方式，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注意源程序后缀为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.c</a:t>
            </a:r>
            <a:r>
              <a:rPr lang="zh-CN" altLang="en-US" sz="1600" b="1" dirty="0">
                <a:latin typeface="+mn-ea"/>
              </a:rPr>
              <a:t>）</a:t>
            </a:r>
            <a:endParaRPr lang="zh-CN" altLang="en-US" sz="1600" b="1" dirty="0">
              <a:latin typeface="+mn-ea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484720" y="980728"/>
            <a:ext cx="10461702" cy="572487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7202006" y="980727"/>
            <a:ext cx="3744416" cy="405726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在理解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P.1/P.2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的情况下，自行构造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相似的程序，来观察数组越界后的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内存表现，并验证与动态申请是否相似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chemeClr val="accent2"/>
                </a:solidFill>
                <a:latin typeface="+mn-ea"/>
              </a:rPr>
              <a:t>要求：</a:t>
            </a:r>
            <a:endParaRPr kumimoji="1" lang="en-US" altLang="zh-CN" sz="1600" b="1" dirty="0">
              <a:solidFill>
                <a:schemeClr val="accent2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chemeClr val="accent2"/>
                </a:solidFill>
                <a:latin typeface="+mn-ea"/>
              </a:rPr>
              <a:t>1</a:t>
            </a:r>
            <a:r>
              <a:rPr kumimoji="1" lang="zh-CN" altLang="en-US" sz="1600" b="1" dirty="0">
                <a:solidFill>
                  <a:schemeClr val="accent2"/>
                </a:solidFill>
                <a:latin typeface="+mn-ea"/>
              </a:rPr>
              <a:t>、数组用 </a:t>
            </a:r>
            <a:r>
              <a:rPr kumimoji="1" lang="en-US" altLang="zh-CN" sz="1600" b="1" dirty="0">
                <a:solidFill>
                  <a:schemeClr val="accent2"/>
                </a:solidFill>
                <a:latin typeface="+mn-ea"/>
              </a:rPr>
              <a:t>char a[10]; </a:t>
            </a:r>
            <a:r>
              <a:rPr kumimoji="1" lang="zh-CN" altLang="en-US" sz="1600" b="1" dirty="0">
                <a:solidFill>
                  <a:schemeClr val="accent2"/>
                </a:solidFill>
                <a:latin typeface="+mn-ea"/>
              </a:rPr>
              <a:t>形式</a:t>
            </a:r>
            <a:endParaRPr kumimoji="1" lang="en-US" altLang="zh-CN" sz="1600" b="1" dirty="0">
              <a:solidFill>
                <a:schemeClr val="accent2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chemeClr val="accent2"/>
                </a:solidFill>
                <a:latin typeface="+mn-ea"/>
              </a:rPr>
              <a:t>2</a:t>
            </a:r>
            <a:r>
              <a:rPr kumimoji="1" lang="zh-CN" altLang="en-US" sz="1600" b="1" dirty="0">
                <a:solidFill>
                  <a:schemeClr val="accent2"/>
                </a:solidFill>
                <a:latin typeface="+mn-ea"/>
              </a:rPr>
              <a:t>、数组用 </a:t>
            </a:r>
            <a:r>
              <a:rPr kumimoji="1" lang="en-US" altLang="zh-CN" sz="1600" b="1" dirty="0">
                <a:solidFill>
                  <a:schemeClr val="accent2"/>
                </a:solidFill>
                <a:latin typeface="+mn-ea"/>
              </a:rPr>
              <a:t>int a[10]; </a:t>
            </a:r>
            <a:r>
              <a:rPr kumimoji="1" lang="zh-CN" altLang="en-US" sz="1600" b="1" dirty="0">
                <a:solidFill>
                  <a:schemeClr val="accent2"/>
                </a:solidFill>
                <a:latin typeface="+mn-ea"/>
              </a:rPr>
              <a:t>形式</a:t>
            </a:r>
            <a:endParaRPr kumimoji="1" lang="en-US" altLang="zh-CN" sz="1600" b="1" dirty="0">
              <a:solidFill>
                <a:schemeClr val="accent2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chemeClr val="accent2"/>
                </a:solidFill>
                <a:latin typeface="+mn-ea"/>
              </a:rPr>
              <a:t>3</a:t>
            </a:r>
            <a:r>
              <a:rPr kumimoji="1" lang="zh-CN" altLang="en-US" sz="1600" b="1" dirty="0">
                <a:solidFill>
                  <a:schemeClr val="accent2"/>
                </a:solidFill>
                <a:latin typeface="+mn-ea"/>
              </a:rPr>
              <a:t>、测试程序在下面五种环境下运行</a:t>
            </a:r>
            <a:endParaRPr kumimoji="1" lang="en-US" altLang="zh-CN" sz="1600" b="1" dirty="0">
              <a:solidFill>
                <a:schemeClr val="accent2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chemeClr val="accent2"/>
                </a:solidFill>
                <a:latin typeface="+mn-ea"/>
              </a:rPr>
              <a:t>      VS2022 x86/Debug</a:t>
            </a:r>
            <a:endParaRPr kumimoji="1" lang="en-US" altLang="zh-CN" sz="1600" b="1" dirty="0">
              <a:solidFill>
                <a:schemeClr val="accent2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chemeClr val="accent2"/>
                </a:solidFill>
                <a:latin typeface="+mn-ea"/>
              </a:rPr>
              <a:t>      VS2022 x86/Release</a:t>
            </a:r>
            <a:endParaRPr kumimoji="1" lang="en-US" altLang="zh-CN" sz="1600" b="1" dirty="0">
              <a:solidFill>
                <a:schemeClr val="accent2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chemeClr val="accent2"/>
                </a:solidFill>
                <a:latin typeface="+mn-ea"/>
              </a:rPr>
              <a:t>      Dev 32bit-Debug</a:t>
            </a:r>
            <a:endParaRPr kumimoji="1" lang="en-US" altLang="zh-CN" sz="1600" b="1" dirty="0">
              <a:solidFill>
                <a:schemeClr val="accent2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chemeClr val="accent2"/>
                </a:solidFill>
                <a:latin typeface="+mn-ea"/>
              </a:rPr>
              <a:t>      Dev 32bit-Release</a:t>
            </a:r>
            <a:endParaRPr kumimoji="1" lang="en-US" altLang="zh-CN" sz="1600" b="1" dirty="0">
              <a:solidFill>
                <a:schemeClr val="accent2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chemeClr val="accent2"/>
                </a:solidFill>
                <a:latin typeface="+mn-ea"/>
              </a:rPr>
              <a:t>      Linux</a:t>
            </a:r>
            <a:endParaRPr kumimoji="1" lang="en-US" altLang="zh-CN" sz="1600" b="1" dirty="0">
              <a:solidFill>
                <a:schemeClr val="accent2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chemeClr val="accent2"/>
                </a:solidFill>
                <a:latin typeface="+mn-ea"/>
              </a:rPr>
              <a:t>4</a:t>
            </a:r>
            <a:r>
              <a:rPr kumimoji="1" lang="zh-CN" altLang="en-US" sz="1600" b="1" dirty="0">
                <a:solidFill>
                  <a:schemeClr val="accent2"/>
                </a:solidFill>
                <a:latin typeface="+mn-ea"/>
              </a:rPr>
              <a:t>、每种讨论的结果可截图</a:t>
            </a:r>
            <a:r>
              <a:rPr kumimoji="1" lang="en-US" altLang="zh-CN" sz="1600" b="1" dirty="0">
                <a:solidFill>
                  <a:schemeClr val="accent2"/>
                </a:solidFill>
                <a:latin typeface="+mn-ea"/>
              </a:rPr>
              <a:t>+</a:t>
            </a:r>
            <a:r>
              <a:rPr kumimoji="1" lang="zh-CN" altLang="en-US" sz="1600" b="1" dirty="0">
                <a:solidFill>
                  <a:schemeClr val="accent2"/>
                </a:solidFill>
                <a:latin typeface="+mn-ea"/>
              </a:rPr>
              <a:t>文字说明，</a:t>
            </a:r>
            <a:endParaRPr kumimoji="1" lang="en-US" altLang="zh-CN" sz="1600" b="1" dirty="0">
              <a:solidFill>
                <a:schemeClr val="accent2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chemeClr val="accent2"/>
                </a:solidFill>
                <a:latin typeface="+mn-ea"/>
              </a:rPr>
              <a:t>   如果几种环境的结果一致，用一个</a:t>
            </a:r>
            <a:endParaRPr kumimoji="1" lang="en-US" altLang="zh-CN" sz="1600" b="1" dirty="0">
              <a:solidFill>
                <a:schemeClr val="accent2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chemeClr val="accent2"/>
                </a:solidFill>
                <a:latin typeface="+mn-ea"/>
              </a:rPr>
              <a:t>   </a:t>
            </a:r>
            <a:r>
              <a:rPr kumimoji="1" lang="zh-CN" altLang="en-US" sz="1600" b="1" dirty="0">
                <a:solidFill>
                  <a:schemeClr val="accent2"/>
                </a:solidFill>
                <a:latin typeface="+mn-ea"/>
              </a:rPr>
              <a:t>环境的截图</a:t>
            </a:r>
            <a:r>
              <a:rPr kumimoji="1" lang="en-US" altLang="zh-CN" sz="1600" b="1" dirty="0">
                <a:solidFill>
                  <a:schemeClr val="accent2"/>
                </a:solidFill>
                <a:latin typeface="+mn-ea"/>
              </a:rPr>
              <a:t>+</a:t>
            </a:r>
            <a:r>
              <a:rPr kumimoji="1" lang="zh-CN" altLang="en-US" sz="1600" b="1" dirty="0">
                <a:solidFill>
                  <a:schemeClr val="accent2"/>
                </a:solidFill>
                <a:latin typeface="+mn-ea"/>
              </a:rPr>
              <a:t>文字说明即可</a:t>
            </a:r>
            <a:r>
              <a:rPr kumimoji="1" lang="en-US" altLang="zh-CN" sz="1600" b="1" dirty="0">
                <a:solidFill>
                  <a:schemeClr val="accent2"/>
                </a:solidFill>
                <a:latin typeface="+mn-ea"/>
              </a:rPr>
              <a:t>(</a:t>
            </a:r>
            <a:r>
              <a:rPr kumimoji="1" lang="zh-CN" altLang="en-US" sz="1600" b="1" dirty="0">
                <a:solidFill>
                  <a:schemeClr val="accent2"/>
                </a:solidFill>
                <a:latin typeface="+mn-ea"/>
              </a:rPr>
              <a:t>可加页</a:t>
            </a:r>
            <a:r>
              <a:rPr kumimoji="1" lang="en-US" altLang="zh-CN" sz="1600" b="1" dirty="0">
                <a:solidFill>
                  <a:schemeClr val="accent2"/>
                </a:solidFill>
                <a:latin typeface="+mn-ea"/>
              </a:rPr>
              <a:t>)</a:t>
            </a:r>
            <a:endParaRPr kumimoji="1" lang="en-US" altLang="zh-CN" sz="1600" b="1" dirty="0">
              <a:solidFill>
                <a:schemeClr val="accent2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1600" b="1" dirty="0">
              <a:solidFill>
                <a:schemeClr val="accent2"/>
              </a:solidFill>
              <a:latin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18490" y="1165860"/>
            <a:ext cx="6096000" cy="53543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#define _CRT_SECURE_NO_WARNINGS</a:t>
            </a:r>
            <a:endParaRPr lang="zh-CN" altLang="en-US"/>
          </a:p>
          <a:p>
            <a:r>
              <a:rPr lang="zh-CN" altLang="en-US"/>
              <a:t>#include &lt;stdio.h&gt;</a:t>
            </a:r>
            <a:endParaRPr lang="zh-CN" altLang="en-US"/>
          </a:p>
          <a:p>
            <a:r>
              <a:rPr lang="zh-CN" altLang="en-US"/>
              <a:t>#include &lt;stdlib.h&gt;</a:t>
            </a:r>
            <a:endParaRPr lang="zh-CN" altLang="en-US"/>
          </a:p>
          <a:p>
            <a:r>
              <a:rPr lang="zh-CN" altLang="en-US"/>
              <a:t>#include &lt;string.h&gt;</a:t>
            </a:r>
            <a:endParaRPr lang="zh-CN" altLang="en-US"/>
          </a:p>
          <a:p>
            <a:r>
              <a:rPr lang="zh-CN" altLang="en-US"/>
              <a:t>int main()</a:t>
            </a:r>
            <a:endParaRPr lang="zh-CN" altLang="en-US"/>
          </a:p>
          <a:p>
            <a:r>
              <a:rPr lang="zh-CN" altLang="en-US"/>
              <a:t>{</a:t>
            </a:r>
            <a:endParaRPr lang="zh-CN" altLang="en-US"/>
          </a:p>
          <a:p>
            <a:r>
              <a:rPr lang="zh-CN" altLang="en-US"/>
              <a:t>	char a[10];</a:t>
            </a:r>
            <a:endParaRPr lang="zh-CN" altLang="en-US"/>
          </a:p>
          <a:p>
            <a:r>
              <a:rPr lang="zh-CN" altLang="en-US"/>
              <a:t>	char* p = a;</a:t>
            </a:r>
            <a:endParaRPr lang="zh-CN" altLang="en-US"/>
          </a:p>
          <a:p>
            <a:r>
              <a:rPr lang="zh-CN" altLang="en-US"/>
              <a:t>	strcpy(p, "123456789");</a:t>
            </a:r>
            <a:endParaRPr lang="zh-CN" altLang="en-US"/>
          </a:p>
          <a:p>
            <a:r>
              <a:rPr lang="zh-CN" altLang="en-US"/>
              <a:t>	p[10] = 'a'; //此句越界</a:t>
            </a:r>
            <a:endParaRPr lang="zh-CN" altLang="en-US"/>
          </a:p>
          <a:p>
            <a:r>
              <a:rPr lang="zh-CN" altLang="en-US"/>
              <a:t>	p[14] = 'A'; //此句越界</a:t>
            </a:r>
            <a:endParaRPr lang="zh-CN" altLang="en-US"/>
          </a:p>
          <a:p>
            <a:r>
              <a:rPr lang="zh-CN" altLang="en-US"/>
              <a:t>	p[15] = 'B'; //此句越界</a:t>
            </a:r>
            <a:endParaRPr lang="zh-CN" altLang="en-US"/>
          </a:p>
          <a:p>
            <a:r>
              <a:rPr lang="zh-CN" altLang="en-US"/>
              <a:t>	p[10] = '\xfd'; //此句越界</a:t>
            </a:r>
            <a:endParaRPr lang="zh-CN" altLang="en-US"/>
          </a:p>
          <a:p>
            <a:r>
              <a:rPr lang="zh-CN" altLang="en-US"/>
              <a:t>	printf("addr:%p\n", p);</a:t>
            </a:r>
            <a:endParaRPr lang="zh-CN" altLang="en-US"/>
          </a:p>
          <a:p>
            <a:r>
              <a:rPr lang="zh-CN" altLang="en-US"/>
              <a:t>	for (int i = -4; i &lt; 16; i++) //注意，只有0-9是合理范围，其余都是越界读</a:t>
            </a:r>
            <a:endParaRPr lang="zh-CN" altLang="en-US"/>
          </a:p>
          <a:p>
            <a:r>
              <a:rPr lang="zh-CN" altLang="en-US"/>
              <a:t>		printf("%p:%02x\n", (p + i), p[i]);</a:t>
            </a:r>
            <a:endParaRPr lang="zh-CN" altLang="en-US"/>
          </a:p>
          <a:p>
            <a:r>
              <a:rPr lang="zh-CN" altLang="en-US"/>
              <a:t>	return 0;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关于动态内存申请后越界访问的深度讨论</a:t>
            </a:r>
            <a:endParaRPr lang="zh-CN" altLang="en-US" sz="28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★ </a:t>
            </a:r>
            <a:r>
              <a:rPr lang="zh-CN" altLang="en-US" sz="1600" b="1" dirty="0">
                <a:latin typeface="+mn-ea"/>
              </a:rPr>
              <a:t>如何判断普通数组的越界访问（</a:t>
            </a:r>
            <a:r>
              <a:rPr lang="en-US" altLang="zh-CN" sz="1600" b="1" dirty="0">
                <a:latin typeface="+mn-ea"/>
              </a:rPr>
              <a:t>C</a:t>
            </a:r>
            <a:r>
              <a:rPr lang="zh-CN" altLang="en-US" sz="1600" b="1" dirty="0">
                <a:latin typeface="+mn-ea"/>
              </a:rPr>
              <a:t>方式，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注意源程序后缀为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.c</a:t>
            </a:r>
            <a:r>
              <a:rPr lang="zh-CN" altLang="en-US" sz="1600" b="1" dirty="0">
                <a:latin typeface="+mn-ea"/>
              </a:rPr>
              <a:t>）</a:t>
            </a:r>
            <a:endParaRPr lang="zh-CN" altLang="en-US" sz="1600" b="1" dirty="0">
              <a:latin typeface="+mn-ea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484720" y="980728"/>
            <a:ext cx="10461702" cy="572487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7202006" y="980727"/>
            <a:ext cx="3744416" cy="405726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1600" b="1" dirty="0">
              <a:solidFill>
                <a:schemeClr val="accent2"/>
              </a:solidFill>
              <a:latin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92455" y="4212590"/>
            <a:ext cx="782256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sym typeface="+mn-ea"/>
              </a:rPr>
              <a:t>vs				dev</a:t>
            </a:r>
            <a:endParaRPr lang="en-US" altLang="zh-CN"/>
          </a:p>
          <a:p>
            <a:r>
              <a:rPr lang="en-US" altLang="zh-CN">
                <a:sym typeface="+mn-ea"/>
              </a:rPr>
              <a:t>x86/debug            x86/release	          32bit-debug           32bit-release          linux</a:t>
            </a:r>
            <a:endParaRPr lang="en-US" altLang="zh-CN"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36600" y="5345748"/>
            <a:ext cx="5080000" cy="829945"/>
          </a:xfrm>
          <a:prstGeom prst="rect">
            <a:avLst/>
          </a:prstGeom>
        </p:spPr>
        <p:txBody>
          <a:bodyPr>
            <a:spAutoFit/>
          </a:bodyPr>
          <a:p>
            <a:r>
              <a:rPr lang="zh-CN" sz="16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越界报错了</a:t>
            </a:r>
            <a:endParaRPr lang="zh-CN" sz="1600" b="1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6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而不是</a:t>
            </a:r>
            <a:r>
              <a:rPr lang="en-US" altLang="zh-CN" sz="16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vs x86 debug</a:t>
            </a:r>
            <a:r>
              <a:rPr lang="zh-CN" altLang="en-US" sz="16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的都不会报错</a:t>
            </a:r>
            <a:endParaRPr lang="zh-CN" altLang="en-US" sz="1600" b="1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sz="1600" b="1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7415" y="1230630"/>
            <a:ext cx="3587750" cy="278765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3785" y="1729740"/>
            <a:ext cx="1663700" cy="194310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224790"/>
            <a:ext cx="11880850" cy="6480810"/>
          </a:xfrm>
        </p:spPr>
        <p:txBody>
          <a:bodyPr/>
          <a:lstStyle/>
          <a:p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关于动态内存申请后越界访问的深度讨论</a:t>
            </a:r>
            <a:endParaRPr lang="zh-CN" altLang="en-US" sz="28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★ </a:t>
            </a:r>
            <a:r>
              <a:rPr lang="zh-CN" altLang="en-US" sz="1600" b="1" dirty="0">
                <a:latin typeface="+mn-ea"/>
              </a:rPr>
              <a:t>如何判断普通数组的越界访问（</a:t>
            </a:r>
            <a:r>
              <a:rPr lang="en-US" altLang="zh-CN" sz="1600" b="1" dirty="0">
                <a:latin typeface="+mn-ea"/>
              </a:rPr>
              <a:t>C++</a:t>
            </a:r>
            <a:r>
              <a:rPr lang="zh-CN" altLang="en-US" sz="1600" b="1" dirty="0">
                <a:latin typeface="+mn-ea"/>
              </a:rPr>
              <a:t>方式，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注意源程序后缀为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.</a:t>
            </a:r>
            <a:r>
              <a:rPr lang="en-US" altLang="zh-CN" sz="1600" b="1" dirty="0" err="1">
                <a:solidFill>
                  <a:srgbClr val="FF0000"/>
                </a:solidFill>
                <a:latin typeface="+mn-ea"/>
              </a:rPr>
              <a:t>cpp</a:t>
            </a:r>
            <a:r>
              <a:rPr lang="zh-CN" altLang="en-US" sz="1600" b="1" dirty="0">
                <a:latin typeface="+mn-ea"/>
              </a:rPr>
              <a:t>）</a:t>
            </a:r>
            <a:endParaRPr lang="zh-CN" altLang="en-US" sz="1600" b="1" dirty="0">
              <a:latin typeface="+mn-ea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484720" y="980728"/>
            <a:ext cx="10461702" cy="572487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7202006" y="980727"/>
            <a:ext cx="3744416" cy="405726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在理解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P.1/P.2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的情况下，自行构造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相似的程序，来观察数组越界后的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内存表现，并验证与动态申请是否相似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chemeClr val="accent2"/>
                </a:solidFill>
                <a:latin typeface="+mn-ea"/>
              </a:rPr>
              <a:t>要求：</a:t>
            </a:r>
            <a:endParaRPr kumimoji="1" lang="en-US" altLang="zh-CN" sz="1600" b="1" dirty="0">
              <a:solidFill>
                <a:schemeClr val="accent2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chemeClr val="accent2"/>
                </a:solidFill>
                <a:latin typeface="+mn-ea"/>
              </a:rPr>
              <a:t>1</a:t>
            </a:r>
            <a:r>
              <a:rPr kumimoji="1" lang="zh-CN" altLang="en-US" sz="1600" b="1" dirty="0">
                <a:solidFill>
                  <a:schemeClr val="accent2"/>
                </a:solidFill>
                <a:latin typeface="+mn-ea"/>
              </a:rPr>
              <a:t>、数组用 </a:t>
            </a:r>
            <a:r>
              <a:rPr kumimoji="1" lang="en-US" altLang="zh-CN" sz="1600" b="1" dirty="0">
                <a:solidFill>
                  <a:schemeClr val="accent2"/>
                </a:solidFill>
                <a:latin typeface="+mn-ea"/>
              </a:rPr>
              <a:t>char a[10]; </a:t>
            </a:r>
            <a:r>
              <a:rPr kumimoji="1" lang="zh-CN" altLang="en-US" sz="1600" b="1" dirty="0">
                <a:solidFill>
                  <a:schemeClr val="accent2"/>
                </a:solidFill>
                <a:latin typeface="+mn-ea"/>
              </a:rPr>
              <a:t>形式</a:t>
            </a:r>
            <a:endParaRPr kumimoji="1" lang="en-US" altLang="zh-CN" sz="1600" b="1" dirty="0">
              <a:solidFill>
                <a:schemeClr val="accent2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chemeClr val="accent2"/>
                </a:solidFill>
                <a:latin typeface="+mn-ea"/>
              </a:rPr>
              <a:t>2</a:t>
            </a:r>
            <a:r>
              <a:rPr kumimoji="1" lang="zh-CN" altLang="en-US" sz="1600" b="1" dirty="0">
                <a:solidFill>
                  <a:schemeClr val="accent2"/>
                </a:solidFill>
                <a:latin typeface="+mn-ea"/>
              </a:rPr>
              <a:t>、数组用 </a:t>
            </a:r>
            <a:r>
              <a:rPr kumimoji="1" lang="en-US" altLang="zh-CN" sz="1600" b="1" dirty="0">
                <a:solidFill>
                  <a:schemeClr val="accent2"/>
                </a:solidFill>
                <a:latin typeface="+mn-ea"/>
              </a:rPr>
              <a:t>int a[10]; </a:t>
            </a:r>
            <a:r>
              <a:rPr kumimoji="1" lang="zh-CN" altLang="en-US" sz="1600" b="1" dirty="0">
                <a:solidFill>
                  <a:schemeClr val="accent2"/>
                </a:solidFill>
                <a:latin typeface="+mn-ea"/>
              </a:rPr>
              <a:t>形式</a:t>
            </a:r>
            <a:endParaRPr kumimoji="1" lang="en-US" altLang="zh-CN" sz="1600" b="1" dirty="0">
              <a:solidFill>
                <a:schemeClr val="accent2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chemeClr val="accent2"/>
                </a:solidFill>
                <a:latin typeface="+mn-ea"/>
              </a:rPr>
              <a:t>3</a:t>
            </a:r>
            <a:r>
              <a:rPr kumimoji="1" lang="zh-CN" altLang="en-US" sz="1600" b="1" dirty="0">
                <a:solidFill>
                  <a:schemeClr val="accent2"/>
                </a:solidFill>
                <a:latin typeface="+mn-ea"/>
              </a:rPr>
              <a:t>、测试程序在下面五种环境下运行</a:t>
            </a:r>
            <a:endParaRPr kumimoji="1" lang="en-US" altLang="zh-CN" sz="1600" b="1" dirty="0">
              <a:solidFill>
                <a:schemeClr val="accent2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chemeClr val="accent2"/>
                </a:solidFill>
                <a:latin typeface="+mn-ea"/>
              </a:rPr>
              <a:t>      VS2022 x86/Debug</a:t>
            </a:r>
            <a:endParaRPr kumimoji="1" lang="en-US" altLang="zh-CN" sz="1600" b="1" dirty="0">
              <a:solidFill>
                <a:schemeClr val="accent2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chemeClr val="accent2"/>
                </a:solidFill>
                <a:latin typeface="+mn-ea"/>
              </a:rPr>
              <a:t>      VS2022 x86/Release</a:t>
            </a:r>
            <a:endParaRPr kumimoji="1" lang="en-US" altLang="zh-CN" sz="1600" b="1" dirty="0">
              <a:solidFill>
                <a:schemeClr val="accent2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chemeClr val="accent2"/>
                </a:solidFill>
                <a:latin typeface="+mn-ea"/>
              </a:rPr>
              <a:t>      Dev 32bit-Debug</a:t>
            </a:r>
            <a:endParaRPr kumimoji="1" lang="en-US" altLang="zh-CN" sz="1600" b="1" dirty="0">
              <a:solidFill>
                <a:schemeClr val="accent2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chemeClr val="accent2"/>
                </a:solidFill>
                <a:latin typeface="+mn-ea"/>
              </a:rPr>
              <a:t>      Dev 32bit-Release</a:t>
            </a:r>
            <a:endParaRPr kumimoji="1" lang="en-US" altLang="zh-CN" sz="1600" b="1" dirty="0">
              <a:solidFill>
                <a:schemeClr val="accent2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chemeClr val="accent2"/>
                </a:solidFill>
                <a:latin typeface="+mn-ea"/>
              </a:rPr>
              <a:t>      Linux</a:t>
            </a:r>
            <a:endParaRPr kumimoji="1" lang="en-US" altLang="zh-CN" sz="1600" b="1" dirty="0">
              <a:solidFill>
                <a:schemeClr val="accent2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chemeClr val="accent2"/>
                </a:solidFill>
                <a:latin typeface="+mn-ea"/>
              </a:rPr>
              <a:t>4</a:t>
            </a:r>
            <a:r>
              <a:rPr kumimoji="1" lang="zh-CN" altLang="en-US" sz="1600" b="1" dirty="0">
                <a:solidFill>
                  <a:schemeClr val="accent2"/>
                </a:solidFill>
                <a:latin typeface="+mn-ea"/>
              </a:rPr>
              <a:t>、每种讨论的结果可截图</a:t>
            </a:r>
            <a:r>
              <a:rPr kumimoji="1" lang="en-US" altLang="zh-CN" sz="1600" b="1" dirty="0">
                <a:solidFill>
                  <a:schemeClr val="accent2"/>
                </a:solidFill>
                <a:latin typeface="+mn-ea"/>
              </a:rPr>
              <a:t>+</a:t>
            </a:r>
            <a:r>
              <a:rPr kumimoji="1" lang="zh-CN" altLang="en-US" sz="1600" b="1" dirty="0">
                <a:solidFill>
                  <a:schemeClr val="accent2"/>
                </a:solidFill>
                <a:latin typeface="+mn-ea"/>
              </a:rPr>
              <a:t>文字说明，</a:t>
            </a:r>
            <a:endParaRPr kumimoji="1" lang="en-US" altLang="zh-CN" sz="1600" b="1" dirty="0">
              <a:solidFill>
                <a:schemeClr val="accent2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chemeClr val="accent2"/>
                </a:solidFill>
                <a:latin typeface="+mn-ea"/>
              </a:rPr>
              <a:t>   如果几种环境的结果一致，用一个</a:t>
            </a:r>
            <a:endParaRPr kumimoji="1" lang="en-US" altLang="zh-CN" sz="1600" b="1" dirty="0">
              <a:solidFill>
                <a:schemeClr val="accent2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chemeClr val="accent2"/>
                </a:solidFill>
                <a:latin typeface="+mn-ea"/>
              </a:rPr>
              <a:t>   </a:t>
            </a:r>
            <a:r>
              <a:rPr kumimoji="1" lang="zh-CN" altLang="en-US" sz="1600" b="1" dirty="0">
                <a:solidFill>
                  <a:schemeClr val="accent2"/>
                </a:solidFill>
                <a:latin typeface="+mn-ea"/>
              </a:rPr>
              <a:t>环境的截图</a:t>
            </a:r>
            <a:r>
              <a:rPr kumimoji="1" lang="en-US" altLang="zh-CN" sz="1600" b="1" dirty="0">
                <a:solidFill>
                  <a:schemeClr val="accent2"/>
                </a:solidFill>
                <a:latin typeface="+mn-ea"/>
              </a:rPr>
              <a:t>+</a:t>
            </a:r>
            <a:r>
              <a:rPr kumimoji="1" lang="zh-CN" altLang="en-US" sz="1600" b="1" dirty="0">
                <a:solidFill>
                  <a:schemeClr val="accent2"/>
                </a:solidFill>
                <a:latin typeface="+mn-ea"/>
              </a:rPr>
              <a:t>文字说明即可</a:t>
            </a:r>
            <a:r>
              <a:rPr kumimoji="1" lang="en-US" altLang="zh-CN" sz="1600" b="1" dirty="0">
                <a:solidFill>
                  <a:schemeClr val="accent2"/>
                </a:solidFill>
                <a:latin typeface="+mn-ea"/>
              </a:rPr>
              <a:t>(</a:t>
            </a:r>
            <a:r>
              <a:rPr kumimoji="1" lang="zh-CN" altLang="en-US" sz="1600" b="1" dirty="0">
                <a:solidFill>
                  <a:schemeClr val="accent2"/>
                </a:solidFill>
                <a:latin typeface="+mn-ea"/>
              </a:rPr>
              <a:t>可加页</a:t>
            </a:r>
            <a:r>
              <a:rPr kumimoji="1" lang="en-US" altLang="zh-CN" sz="1600" b="1" dirty="0">
                <a:solidFill>
                  <a:schemeClr val="accent2"/>
                </a:solidFill>
                <a:latin typeface="+mn-ea"/>
              </a:rPr>
              <a:t>)</a:t>
            </a:r>
            <a:endParaRPr kumimoji="1" lang="en-US" altLang="zh-CN" sz="1600" b="1" dirty="0">
              <a:solidFill>
                <a:schemeClr val="accent2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1600" b="1" dirty="0">
              <a:solidFill>
                <a:schemeClr val="accent2"/>
              </a:solidFill>
              <a:latin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26110" y="810260"/>
            <a:ext cx="6121400" cy="5744845"/>
          </a:xfrm>
          <a:prstGeom prst="rect">
            <a:avLst/>
          </a:prstGeom>
        </p:spPr>
        <p:txBody>
          <a:bodyPr>
            <a:noAutofit/>
          </a:bodyPr>
          <a:p>
            <a:r>
              <a:rPr lang="en-US" altLang="zh-CN" sz="12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#define _CRT_SECURE_NO_WARNINGS </a:t>
            </a:r>
            <a:endParaRPr lang="en-US" altLang="zh-CN" sz="1200" b="1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2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</a:t>
            </a:r>
            <a:endParaRPr lang="en-US" altLang="zh-CN" sz="1200" b="1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1200" b="1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2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&lt;iostream&gt; </a:t>
            </a:r>
            <a:endParaRPr lang="en-US" altLang="zh-CN" sz="1200" b="1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2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&lt;cstring&gt; </a:t>
            </a:r>
            <a:endParaRPr lang="en-US" altLang="zh-CN" sz="1200" b="1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2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std; </a:t>
            </a:r>
            <a:endParaRPr lang="en-US" altLang="zh-CN" sz="1200" b="1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2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main() </a:t>
            </a:r>
            <a:endParaRPr lang="en-US" altLang="zh-CN" sz="1200" b="1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2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 </a:t>
            </a:r>
            <a:endParaRPr lang="en-US" altLang="zh-CN" sz="1200" b="1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1200" b="1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2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char a[10]; </a:t>
            </a:r>
            <a:endParaRPr lang="en-US" altLang="zh-CN" sz="1200" b="1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1200" b="1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2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char* p = a; </a:t>
            </a:r>
            <a:endParaRPr lang="en-US" altLang="zh-CN" sz="1200" b="1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1200" b="1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2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strcpy(p, "123456789"); </a:t>
            </a:r>
            <a:endParaRPr lang="en-US" altLang="zh-CN" sz="1200" b="1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1200" b="1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2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① p[10] = 'a'; //</a:t>
            </a:r>
            <a:r>
              <a:rPr lang="zh-CN" altLang="en-US" sz="12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此句越界 </a:t>
            </a:r>
            <a:endParaRPr lang="zh-CN" altLang="en-US" sz="1200" b="1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sz="1200" b="1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2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p[14] = 'A'; //</a:t>
            </a:r>
            <a:r>
              <a:rPr lang="zh-CN" altLang="en-US" sz="12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此句越界 </a:t>
            </a:r>
            <a:endParaRPr lang="zh-CN" altLang="en-US" sz="1200" b="1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sz="1200" b="1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2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p[15] = 'B'; //</a:t>
            </a:r>
            <a:r>
              <a:rPr lang="zh-CN" altLang="en-US" sz="12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此句越界 </a:t>
            </a:r>
            <a:endParaRPr lang="zh-CN" altLang="en-US" sz="1200" b="1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sz="1200" b="1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2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② //p[10] = '\xfd'; //</a:t>
            </a:r>
            <a:r>
              <a:rPr lang="zh-CN" altLang="en-US" sz="12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此句越界 </a:t>
            </a:r>
            <a:endParaRPr lang="zh-CN" altLang="en-US" sz="1200" b="1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sz="1200" b="1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2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 &lt;&lt; "addr:" &lt;&lt; hex &lt;&lt; (void*)(p) &lt;&lt; endl; </a:t>
            </a:r>
            <a:endParaRPr lang="en-US" altLang="zh-CN" sz="1200" b="1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1200" b="1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2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for (int i = -4; i &lt; 16; i++) //</a:t>
            </a:r>
            <a:r>
              <a:rPr lang="zh-CN" altLang="en-US" sz="12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注意，只有</a:t>
            </a:r>
            <a:r>
              <a:rPr lang="en-US" altLang="zh-CN" sz="12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0-9</a:t>
            </a:r>
            <a:r>
              <a:rPr lang="zh-CN" altLang="en-US" sz="12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是合理范围，其余都是越界读 </a:t>
            </a:r>
            <a:endParaRPr lang="zh-CN" altLang="en-US" sz="1200" b="1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sz="1200" b="1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2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 &lt;&lt; hex &lt;&lt; (void*)(p + i) &lt;&lt; ":" &lt;&lt; int(p[i]) &lt;&lt; endl; </a:t>
            </a:r>
            <a:endParaRPr lang="en-US" altLang="zh-CN" sz="1200" b="1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1200" b="1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2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return 0; </a:t>
            </a:r>
            <a:endParaRPr lang="en-US" altLang="zh-CN" sz="1200" b="1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2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lang="en-US" altLang="zh-CN" sz="1200" b="1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关于动态内存申请后越界访问的深度讨论</a:t>
            </a:r>
            <a:endParaRPr lang="zh-CN" altLang="en-US" sz="28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★ </a:t>
            </a:r>
            <a:r>
              <a:rPr lang="zh-CN" altLang="en-US" sz="1600" b="1" dirty="0">
                <a:latin typeface="+mn-ea"/>
              </a:rPr>
              <a:t>如何判断普通数组的越界访问（</a:t>
            </a:r>
            <a:r>
              <a:rPr lang="en-US" altLang="zh-CN" sz="1600" b="1" dirty="0">
                <a:latin typeface="+mn-ea"/>
              </a:rPr>
              <a:t>Cpp</a:t>
            </a:r>
            <a:r>
              <a:rPr lang="zh-CN" altLang="en-US" sz="1600" b="1" dirty="0">
                <a:latin typeface="+mn-ea"/>
              </a:rPr>
              <a:t>方式，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注意源程序后缀为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.cpp</a:t>
            </a:r>
            <a:r>
              <a:rPr lang="zh-CN" altLang="en-US" sz="1600" b="1" dirty="0">
                <a:latin typeface="+mn-ea"/>
              </a:rPr>
              <a:t>）</a:t>
            </a:r>
            <a:endParaRPr lang="zh-CN" altLang="en-US" sz="1600" b="1" dirty="0">
              <a:latin typeface="+mn-ea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484720" y="980728"/>
            <a:ext cx="10461702" cy="572487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7202006" y="980727"/>
            <a:ext cx="3744416" cy="405726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1600" b="1" dirty="0">
              <a:solidFill>
                <a:schemeClr val="accent2"/>
              </a:solidFill>
              <a:latin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92455" y="4212590"/>
            <a:ext cx="782256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sym typeface="+mn-ea"/>
              </a:rPr>
              <a:t>vs				dev</a:t>
            </a:r>
            <a:endParaRPr lang="en-US" altLang="zh-CN"/>
          </a:p>
          <a:p>
            <a:r>
              <a:rPr lang="en-US" altLang="zh-CN">
                <a:sym typeface="+mn-ea"/>
              </a:rPr>
              <a:t>x86/debug            x86/release	          32bit-debug           32bit-release          linux</a:t>
            </a:r>
            <a:endParaRPr lang="en-US" altLang="zh-CN"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0900" y="1378585"/>
            <a:ext cx="5245100" cy="21526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2405" y="2037715"/>
            <a:ext cx="1663700" cy="19431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04290" y="5842000"/>
            <a:ext cx="609600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6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vs</a:t>
            </a:r>
            <a:r>
              <a:rPr lang="zh-CN" altLang="en-US" sz="16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的</a:t>
            </a:r>
            <a:r>
              <a:rPr lang="en-US" altLang="zh-CN" sz="16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debug</a:t>
            </a:r>
            <a:r>
              <a:rPr lang="zh-CN" altLang="en-US" sz="16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会报错</a:t>
            </a:r>
            <a:endParaRPr lang="zh-CN" altLang="en-US" sz="1600" b="1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r>
              <a:rPr lang="zh-CN" altLang="en-US" sz="16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而不是</a:t>
            </a:r>
            <a:r>
              <a:rPr lang="en-US" altLang="zh-CN" sz="16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vs x86 debug</a:t>
            </a:r>
            <a:r>
              <a:rPr lang="zh-CN" altLang="en-US" sz="16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的都不会报错</a:t>
            </a:r>
            <a:endParaRPr lang="zh-CN" altLang="en-US" sz="1600" b="1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224790"/>
            <a:ext cx="11880850" cy="6480810"/>
          </a:xfrm>
        </p:spPr>
        <p:txBody>
          <a:bodyPr/>
          <a:lstStyle/>
          <a:p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关于动态内存申请后越界访问的深度讨论</a:t>
            </a:r>
            <a:endParaRPr lang="zh-CN" altLang="en-US" sz="28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★ </a:t>
            </a:r>
            <a:r>
              <a:rPr lang="zh-CN" altLang="en-US" sz="1600" b="1" dirty="0">
                <a:latin typeface="+mn-ea"/>
              </a:rPr>
              <a:t>如何判断普通数组的越界访问（</a:t>
            </a:r>
            <a:r>
              <a:rPr lang="en-US" altLang="zh-CN" sz="1600" b="1" dirty="0">
                <a:latin typeface="+mn-ea"/>
              </a:rPr>
              <a:t>C++</a:t>
            </a:r>
            <a:r>
              <a:rPr lang="zh-CN" altLang="en-US" sz="1600" b="1" dirty="0">
                <a:latin typeface="+mn-ea"/>
              </a:rPr>
              <a:t>方式，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注意源程序后缀为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.</a:t>
            </a:r>
            <a:r>
              <a:rPr lang="en-US" altLang="zh-CN" sz="1600" b="1" dirty="0" err="1">
                <a:solidFill>
                  <a:srgbClr val="FF0000"/>
                </a:solidFill>
                <a:latin typeface="+mn-ea"/>
              </a:rPr>
              <a:t>cpp</a:t>
            </a:r>
            <a:r>
              <a:rPr lang="zh-CN" altLang="en-US" sz="1600" b="1" dirty="0">
                <a:latin typeface="+mn-ea"/>
              </a:rPr>
              <a:t>）</a:t>
            </a:r>
            <a:endParaRPr lang="zh-CN" altLang="en-US" sz="1600" b="1" dirty="0">
              <a:latin typeface="+mn-ea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484720" y="980728"/>
            <a:ext cx="10461702" cy="572487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7202006" y="980727"/>
            <a:ext cx="3744416" cy="405726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在理解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P.1/P.2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的情况下，自行构造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相似的程序，来观察数组越界后的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内存表现，并验证与动态申请是否相似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chemeClr val="accent2"/>
                </a:solidFill>
                <a:latin typeface="+mn-ea"/>
              </a:rPr>
              <a:t>要求：</a:t>
            </a:r>
            <a:endParaRPr kumimoji="1" lang="en-US" altLang="zh-CN" sz="1600" b="1" dirty="0">
              <a:solidFill>
                <a:schemeClr val="accent2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chemeClr val="accent2"/>
                </a:solidFill>
                <a:latin typeface="+mn-ea"/>
              </a:rPr>
              <a:t>1</a:t>
            </a:r>
            <a:r>
              <a:rPr kumimoji="1" lang="zh-CN" altLang="en-US" sz="1600" b="1" dirty="0">
                <a:solidFill>
                  <a:schemeClr val="accent2"/>
                </a:solidFill>
                <a:latin typeface="+mn-ea"/>
              </a:rPr>
              <a:t>、数组用 </a:t>
            </a:r>
            <a:r>
              <a:rPr kumimoji="1" lang="en-US" altLang="zh-CN" sz="1600" b="1" dirty="0">
                <a:solidFill>
                  <a:schemeClr val="accent2"/>
                </a:solidFill>
                <a:latin typeface="+mn-ea"/>
              </a:rPr>
              <a:t>char a[10]; </a:t>
            </a:r>
            <a:r>
              <a:rPr kumimoji="1" lang="zh-CN" altLang="en-US" sz="1600" b="1" dirty="0">
                <a:solidFill>
                  <a:schemeClr val="accent2"/>
                </a:solidFill>
                <a:latin typeface="+mn-ea"/>
              </a:rPr>
              <a:t>形式</a:t>
            </a:r>
            <a:endParaRPr kumimoji="1" lang="en-US" altLang="zh-CN" sz="1600" b="1" dirty="0">
              <a:solidFill>
                <a:schemeClr val="accent2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chemeClr val="accent2"/>
                </a:solidFill>
                <a:latin typeface="+mn-ea"/>
              </a:rPr>
              <a:t>2</a:t>
            </a:r>
            <a:r>
              <a:rPr kumimoji="1" lang="zh-CN" altLang="en-US" sz="1600" b="1" dirty="0">
                <a:solidFill>
                  <a:schemeClr val="accent2"/>
                </a:solidFill>
                <a:latin typeface="+mn-ea"/>
              </a:rPr>
              <a:t>、数组用 </a:t>
            </a:r>
            <a:r>
              <a:rPr kumimoji="1" lang="en-US" altLang="zh-CN" sz="1600" b="1" dirty="0">
                <a:solidFill>
                  <a:schemeClr val="accent2"/>
                </a:solidFill>
                <a:latin typeface="+mn-ea"/>
              </a:rPr>
              <a:t>int a[10]; </a:t>
            </a:r>
            <a:r>
              <a:rPr kumimoji="1" lang="zh-CN" altLang="en-US" sz="1600" b="1" dirty="0">
                <a:solidFill>
                  <a:schemeClr val="accent2"/>
                </a:solidFill>
                <a:latin typeface="+mn-ea"/>
              </a:rPr>
              <a:t>形式</a:t>
            </a:r>
            <a:endParaRPr kumimoji="1" lang="en-US" altLang="zh-CN" sz="1600" b="1" dirty="0">
              <a:solidFill>
                <a:schemeClr val="accent2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chemeClr val="accent2"/>
                </a:solidFill>
                <a:latin typeface="+mn-ea"/>
              </a:rPr>
              <a:t>3</a:t>
            </a:r>
            <a:r>
              <a:rPr kumimoji="1" lang="zh-CN" altLang="en-US" sz="1600" b="1" dirty="0">
                <a:solidFill>
                  <a:schemeClr val="accent2"/>
                </a:solidFill>
                <a:latin typeface="+mn-ea"/>
              </a:rPr>
              <a:t>、测试程序在下面五种环境下运行</a:t>
            </a:r>
            <a:endParaRPr kumimoji="1" lang="en-US" altLang="zh-CN" sz="1600" b="1" dirty="0">
              <a:solidFill>
                <a:schemeClr val="accent2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chemeClr val="accent2"/>
                </a:solidFill>
                <a:latin typeface="+mn-ea"/>
              </a:rPr>
              <a:t>      VS2022 x86/Debug</a:t>
            </a:r>
            <a:endParaRPr kumimoji="1" lang="en-US" altLang="zh-CN" sz="1600" b="1" dirty="0">
              <a:solidFill>
                <a:schemeClr val="accent2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chemeClr val="accent2"/>
                </a:solidFill>
                <a:latin typeface="+mn-ea"/>
              </a:rPr>
              <a:t>      VS2022 x86/Release</a:t>
            </a:r>
            <a:endParaRPr kumimoji="1" lang="en-US" altLang="zh-CN" sz="1600" b="1" dirty="0">
              <a:solidFill>
                <a:schemeClr val="accent2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chemeClr val="accent2"/>
                </a:solidFill>
                <a:latin typeface="+mn-ea"/>
              </a:rPr>
              <a:t>      Dev 32bit-Debug</a:t>
            </a:r>
            <a:endParaRPr kumimoji="1" lang="en-US" altLang="zh-CN" sz="1600" b="1" dirty="0">
              <a:solidFill>
                <a:schemeClr val="accent2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chemeClr val="accent2"/>
                </a:solidFill>
                <a:latin typeface="+mn-ea"/>
              </a:rPr>
              <a:t>      Dev 32bit-Release</a:t>
            </a:r>
            <a:endParaRPr kumimoji="1" lang="en-US" altLang="zh-CN" sz="1600" b="1" dirty="0">
              <a:solidFill>
                <a:schemeClr val="accent2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chemeClr val="accent2"/>
                </a:solidFill>
                <a:latin typeface="+mn-ea"/>
              </a:rPr>
              <a:t>      Linux</a:t>
            </a:r>
            <a:endParaRPr kumimoji="1" lang="en-US" altLang="zh-CN" sz="1600" b="1" dirty="0">
              <a:solidFill>
                <a:schemeClr val="accent2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chemeClr val="accent2"/>
                </a:solidFill>
                <a:latin typeface="+mn-ea"/>
              </a:rPr>
              <a:t>4</a:t>
            </a:r>
            <a:r>
              <a:rPr kumimoji="1" lang="zh-CN" altLang="en-US" sz="1600" b="1" dirty="0">
                <a:solidFill>
                  <a:schemeClr val="accent2"/>
                </a:solidFill>
                <a:latin typeface="+mn-ea"/>
              </a:rPr>
              <a:t>、每种讨论的结果可截图</a:t>
            </a:r>
            <a:r>
              <a:rPr kumimoji="1" lang="en-US" altLang="zh-CN" sz="1600" b="1" dirty="0">
                <a:solidFill>
                  <a:schemeClr val="accent2"/>
                </a:solidFill>
                <a:latin typeface="+mn-ea"/>
              </a:rPr>
              <a:t>+</a:t>
            </a:r>
            <a:r>
              <a:rPr kumimoji="1" lang="zh-CN" altLang="en-US" sz="1600" b="1" dirty="0">
                <a:solidFill>
                  <a:schemeClr val="accent2"/>
                </a:solidFill>
                <a:latin typeface="+mn-ea"/>
              </a:rPr>
              <a:t>文字说明，</a:t>
            </a:r>
            <a:endParaRPr kumimoji="1" lang="en-US" altLang="zh-CN" sz="1600" b="1" dirty="0">
              <a:solidFill>
                <a:schemeClr val="accent2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chemeClr val="accent2"/>
                </a:solidFill>
                <a:latin typeface="+mn-ea"/>
              </a:rPr>
              <a:t>   如果几种环境的结果一致，用一个</a:t>
            </a:r>
            <a:endParaRPr kumimoji="1" lang="en-US" altLang="zh-CN" sz="1600" b="1" dirty="0">
              <a:solidFill>
                <a:schemeClr val="accent2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chemeClr val="accent2"/>
                </a:solidFill>
                <a:latin typeface="+mn-ea"/>
              </a:rPr>
              <a:t>   </a:t>
            </a:r>
            <a:r>
              <a:rPr kumimoji="1" lang="zh-CN" altLang="en-US" sz="1600" b="1" dirty="0">
                <a:solidFill>
                  <a:schemeClr val="accent2"/>
                </a:solidFill>
                <a:latin typeface="+mn-ea"/>
              </a:rPr>
              <a:t>环境的截图</a:t>
            </a:r>
            <a:r>
              <a:rPr kumimoji="1" lang="en-US" altLang="zh-CN" sz="1600" b="1" dirty="0">
                <a:solidFill>
                  <a:schemeClr val="accent2"/>
                </a:solidFill>
                <a:latin typeface="+mn-ea"/>
              </a:rPr>
              <a:t>+</a:t>
            </a:r>
            <a:r>
              <a:rPr kumimoji="1" lang="zh-CN" altLang="en-US" sz="1600" b="1" dirty="0">
                <a:solidFill>
                  <a:schemeClr val="accent2"/>
                </a:solidFill>
                <a:latin typeface="+mn-ea"/>
              </a:rPr>
              <a:t>文字说明即可</a:t>
            </a:r>
            <a:r>
              <a:rPr kumimoji="1" lang="en-US" altLang="zh-CN" sz="1600" b="1" dirty="0">
                <a:solidFill>
                  <a:schemeClr val="accent2"/>
                </a:solidFill>
                <a:latin typeface="+mn-ea"/>
              </a:rPr>
              <a:t>(</a:t>
            </a:r>
            <a:r>
              <a:rPr kumimoji="1" lang="zh-CN" altLang="en-US" sz="1600" b="1" dirty="0">
                <a:solidFill>
                  <a:schemeClr val="accent2"/>
                </a:solidFill>
                <a:latin typeface="+mn-ea"/>
              </a:rPr>
              <a:t>可加页</a:t>
            </a:r>
            <a:r>
              <a:rPr kumimoji="1" lang="en-US" altLang="zh-CN" sz="1600" b="1" dirty="0">
                <a:solidFill>
                  <a:schemeClr val="accent2"/>
                </a:solidFill>
                <a:latin typeface="+mn-ea"/>
              </a:rPr>
              <a:t>)</a:t>
            </a:r>
            <a:endParaRPr kumimoji="1" lang="en-US" altLang="zh-CN" sz="1600" b="1" dirty="0">
              <a:solidFill>
                <a:schemeClr val="accent2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1600" b="1" dirty="0">
              <a:solidFill>
                <a:schemeClr val="accent2"/>
              </a:solidFill>
              <a:latin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26110" y="810260"/>
            <a:ext cx="6121400" cy="5744845"/>
          </a:xfrm>
          <a:prstGeom prst="rect">
            <a:avLst/>
          </a:prstGeom>
        </p:spPr>
        <p:txBody>
          <a:bodyPr>
            <a:noAutofit/>
          </a:bodyPr>
          <a:p>
            <a:r>
              <a:rPr lang="en-US" altLang="zh-CN" sz="12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#define _CRT_SECURE_NO_WARNINGS</a:t>
            </a:r>
            <a:endParaRPr lang="en-US" altLang="zh-CN" sz="1200" b="1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2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&lt;iostream&gt;</a:t>
            </a:r>
            <a:endParaRPr lang="en-US" altLang="zh-CN" sz="1200" b="1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2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&lt;cstring&gt;</a:t>
            </a:r>
            <a:endParaRPr lang="en-US" altLang="zh-CN" sz="1200" b="1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2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std;</a:t>
            </a:r>
            <a:endParaRPr lang="en-US" altLang="zh-CN" sz="1200" b="1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2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main()</a:t>
            </a:r>
            <a:endParaRPr lang="en-US" altLang="zh-CN" sz="1200" b="1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2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lang="en-US" altLang="zh-CN" sz="1200" b="1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2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int a[10];</a:t>
            </a:r>
            <a:endParaRPr lang="en-US" altLang="zh-CN" sz="1200" b="1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2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int i;</a:t>
            </a:r>
            <a:endParaRPr lang="en-US" altLang="zh-CN" sz="1200" b="1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2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for (i = 0; i &lt; 10; i++) {</a:t>
            </a:r>
            <a:endParaRPr lang="en-US" altLang="zh-CN" sz="1200" b="1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2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a[i] = i + 1;</a:t>
            </a:r>
            <a:endParaRPr lang="en-US" altLang="zh-CN" sz="1200" b="1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2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}</a:t>
            </a:r>
            <a:endParaRPr lang="en-US" altLang="zh-CN" sz="1200" b="1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2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① a[10] = 10; //此句越界</a:t>
            </a:r>
            <a:endParaRPr lang="en-US" altLang="zh-CN" sz="1200" b="1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2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a[14] = 20; //此句越界</a:t>
            </a:r>
            <a:endParaRPr lang="en-US" altLang="zh-CN" sz="1200" b="1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2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a[15] = 30; //此句越界</a:t>
            </a:r>
            <a:endParaRPr lang="en-US" altLang="zh-CN" sz="1200" b="1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2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② a[10] = '\xfd'; //此句越界</a:t>
            </a:r>
            <a:endParaRPr lang="en-US" altLang="zh-CN" sz="1200" b="1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2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cout &lt;&lt; "addr:" &lt;&lt; hex &lt;&lt; (void*)(a) &lt;&lt; endl;</a:t>
            </a:r>
            <a:endParaRPr lang="en-US" altLang="zh-CN" sz="1200" b="1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2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for (i = -4; i &lt; 16; i++) //注意，只有0-9是合理范围，其余都是越界读</a:t>
            </a:r>
            <a:endParaRPr lang="en-US" altLang="zh-CN" sz="1200" b="1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2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cout &lt;&lt; hex &lt;&lt; (void*)(a + i) &lt;&lt; ":" &lt;&lt; a[i] &lt;&lt; endl;</a:t>
            </a:r>
            <a:endParaRPr lang="en-US" altLang="zh-CN" sz="1200" b="1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2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return 0;</a:t>
            </a:r>
            <a:endParaRPr lang="en-US" altLang="zh-CN" sz="1200" b="1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2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lang="en-US" altLang="zh-CN" sz="1200" b="1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关于动态内存申请后越界访问的深度讨论</a:t>
            </a:r>
            <a:endParaRPr lang="zh-CN" altLang="en-US" sz="28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★ </a:t>
            </a:r>
            <a:r>
              <a:rPr lang="zh-CN" altLang="en-US" sz="1600" b="1" dirty="0">
                <a:latin typeface="+mn-ea"/>
              </a:rPr>
              <a:t>如何判断普通数组的越界访问（</a:t>
            </a:r>
            <a:r>
              <a:rPr lang="en-US" altLang="zh-CN" sz="1600" b="1" dirty="0">
                <a:latin typeface="+mn-ea"/>
              </a:rPr>
              <a:t>Cpp</a:t>
            </a:r>
            <a:r>
              <a:rPr lang="zh-CN" altLang="en-US" sz="1600" b="1" dirty="0">
                <a:latin typeface="+mn-ea"/>
              </a:rPr>
              <a:t>方式，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注意源程序后缀为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.cpp</a:t>
            </a:r>
            <a:r>
              <a:rPr lang="zh-CN" altLang="en-US" sz="1600" b="1" dirty="0">
                <a:latin typeface="+mn-ea"/>
              </a:rPr>
              <a:t>）</a:t>
            </a:r>
            <a:endParaRPr lang="zh-CN" altLang="en-US" sz="1600" b="1" dirty="0">
              <a:latin typeface="+mn-ea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484720" y="980728"/>
            <a:ext cx="10461702" cy="572487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7202006" y="980727"/>
            <a:ext cx="3744416" cy="405726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1600" b="1" dirty="0">
              <a:solidFill>
                <a:schemeClr val="accent2"/>
              </a:solidFill>
              <a:latin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92455" y="4212590"/>
            <a:ext cx="782256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sym typeface="+mn-ea"/>
              </a:rPr>
              <a:t>vs				dev</a:t>
            </a:r>
            <a:endParaRPr lang="en-US" altLang="zh-CN"/>
          </a:p>
          <a:p>
            <a:r>
              <a:rPr lang="en-US" altLang="zh-CN">
                <a:sym typeface="+mn-ea"/>
              </a:rPr>
              <a:t>x86/debug            x86/release	          32bit-debug           32bit-release          linux</a:t>
            </a:r>
            <a:endParaRPr lang="en-US" altLang="zh-CN"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304290" y="5842000"/>
            <a:ext cx="609600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6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vs</a:t>
            </a:r>
            <a:r>
              <a:rPr lang="zh-CN" altLang="en-US" sz="16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的</a:t>
            </a:r>
            <a:r>
              <a:rPr lang="en-US" altLang="zh-CN" sz="16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debug</a:t>
            </a:r>
            <a:r>
              <a:rPr lang="zh-CN" altLang="en-US" sz="16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会报错</a:t>
            </a:r>
            <a:endParaRPr lang="zh-CN" altLang="en-US" sz="1600" b="1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r>
              <a:rPr lang="zh-CN" altLang="en-US" sz="16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而不是</a:t>
            </a:r>
            <a:r>
              <a:rPr lang="en-US" altLang="zh-CN" sz="16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vs x86 debug</a:t>
            </a:r>
            <a:r>
              <a:rPr lang="zh-CN" altLang="en-US" sz="16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的都不会报错</a:t>
            </a:r>
            <a:endParaRPr lang="zh-CN" altLang="en-US" sz="1600" b="1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4505" y="1598295"/>
            <a:ext cx="3225800" cy="244919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0095" y="1700530"/>
            <a:ext cx="1358900" cy="245745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9170" y="1700530"/>
            <a:ext cx="1545590" cy="252730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关于动态内存申请后越界访问的深度讨论</a:t>
            </a:r>
            <a:endParaRPr lang="zh-CN" altLang="en-US" sz="28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★ </a:t>
            </a:r>
            <a:r>
              <a:rPr lang="zh-CN" altLang="en-US" sz="1600" b="1" dirty="0">
                <a:latin typeface="+mn-ea"/>
              </a:rPr>
              <a:t>最后一页：仔细总结本作业（多种形式的测试程序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多个编译器环境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不同结论），谈谈你对内存越界访问的整体理解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          </a:t>
            </a:r>
            <a:r>
              <a:rPr lang="zh-CN" altLang="en-US" sz="1600" b="1" dirty="0">
                <a:latin typeface="+mn-ea"/>
              </a:rPr>
              <a:t>包括但不限于操作系统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编译器如何防范越界、你应该养成怎样的使用习惯来尽量防范越界</a:t>
            </a:r>
            <a:endParaRPr lang="zh-CN" altLang="en-US" sz="1600" b="1" dirty="0">
              <a:latin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0" y="1474470"/>
            <a:ext cx="10836275" cy="3538220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zh-CN" altLang="en-US" sz="14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内存越界</a:t>
            </a:r>
            <a:r>
              <a:rPr lang="zh-CN" altLang="en-US" sz="14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是指程序访问了未分配给它的内存区域，可能发生在静态数组或者动态分配的内存块中。由于这些内存区域的分配由 </a:t>
            </a:r>
            <a:endParaRPr lang="zh-CN" altLang="en-US" sz="14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4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操作系统管理，一旦超出界限，后果不可预测，可能覆盖其他重要的数据或导致程序崩溃。 </a:t>
            </a:r>
            <a:endParaRPr lang="zh-CN" altLang="en-US" sz="14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sz="14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4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不同环境下的表现</a:t>
            </a:r>
            <a:r>
              <a:rPr lang="zh-CN" altLang="en-US" sz="14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：在 </a:t>
            </a:r>
            <a:r>
              <a:rPr lang="en-US" altLang="zh-CN" sz="14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Debug </a:t>
            </a:r>
            <a:r>
              <a:rPr lang="zh-CN" altLang="en-US" sz="14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模式下，很多越界问题会通过内存填充、保护机制等被检测到。然而，在</a:t>
            </a:r>
            <a:r>
              <a:rPr lang="en-US" altLang="zh-CN" sz="14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Release</a:t>
            </a:r>
            <a:r>
              <a:rPr lang="zh-CN" altLang="en-US" sz="14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模式下，这些保护 </a:t>
            </a:r>
            <a:endParaRPr lang="zh-CN" altLang="en-US" sz="14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4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通常会被移除，因此越界行为可能不被察觉，甚至不会引发崩溃，但仍然可能导致数据的不可预测更改或崩溃。 </a:t>
            </a:r>
            <a:endParaRPr lang="zh-CN" altLang="en-US" sz="14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sz="14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4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编译器与调试器如何防范越界</a:t>
            </a:r>
            <a:r>
              <a:rPr lang="zh-CN" altLang="en-US" sz="14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 </a:t>
            </a:r>
            <a:endParaRPr lang="zh-CN" altLang="en-US" sz="14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1. Debug </a:t>
            </a:r>
            <a:r>
              <a:rPr lang="zh-CN" altLang="en-US" sz="14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模式：调试模式下，编译器通常会加入额外的内存检查和保护。确保如果写入越界，这些保护字节会被修改，触发调试器警报。 </a:t>
            </a:r>
            <a:endParaRPr lang="zh-CN" altLang="en-US" sz="14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2. </a:t>
            </a:r>
            <a:r>
              <a:rPr lang="zh-CN" altLang="en-US" sz="14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内存填充：在动态分配和释放内存时，</a:t>
            </a:r>
            <a:r>
              <a:rPr lang="en-US" altLang="zh-CN" sz="14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Debug </a:t>
            </a:r>
            <a:r>
              <a:rPr lang="zh-CN" altLang="en-US" sz="14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模式往往会用特殊字节（如</a:t>
            </a:r>
            <a:r>
              <a:rPr lang="en-US" altLang="zh-CN" sz="14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0xCC</a:t>
            </a:r>
            <a:r>
              <a:rPr lang="zh-CN" altLang="en-US" sz="14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或</a:t>
            </a:r>
            <a:r>
              <a:rPr lang="en-US" altLang="zh-CN" sz="14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0xFD</a:t>
            </a:r>
            <a:r>
              <a:rPr lang="zh-CN" altLang="en-US" sz="14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）填充未使用或释放的内存区域，以检测 </a:t>
            </a:r>
            <a:endParaRPr lang="zh-CN" altLang="en-US" sz="14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4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对未初始化或释放后内存的访问。 </a:t>
            </a:r>
            <a:endParaRPr lang="zh-CN" altLang="en-US" sz="14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4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endParaRPr lang="zh-CN" altLang="en-US" sz="14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14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为了尽量防范内存越界问题，应该养成良好的习惯</a:t>
            </a:r>
            <a:r>
              <a:rPr lang="zh-CN" altLang="en-US" sz="14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 </a:t>
            </a:r>
            <a:endParaRPr lang="zh-CN" altLang="en-US" sz="14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1. </a:t>
            </a:r>
            <a:r>
              <a:rPr lang="zh-CN" altLang="en-US" sz="14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仔细管理数组与内存大小：避免操作超过分配的内存区域。 </a:t>
            </a:r>
            <a:endParaRPr lang="zh-CN" altLang="en-US" sz="14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2. </a:t>
            </a:r>
            <a:r>
              <a:rPr lang="zh-CN" altLang="en-US" sz="14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使用安全的函数：尽量使用安全版本的函数，如 </a:t>
            </a:r>
            <a:r>
              <a:rPr lang="en-US" altLang="zh-CN" sz="14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`strncpy` </a:t>
            </a:r>
            <a:r>
              <a:rPr lang="zh-CN" altLang="en-US" sz="14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代替 </a:t>
            </a:r>
            <a:r>
              <a:rPr lang="en-US" altLang="zh-CN" sz="14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`strcpy`</a:t>
            </a:r>
            <a:r>
              <a:rPr lang="zh-CN" altLang="en-US" sz="14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，以避免字符串拷贝时发生越界。 </a:t>
            </a:r>
            <a:endParaRPr lang="zh-CN" altLang="en-US" sz="14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3. </a:t>
            </a:r>
            <a:r>
              <a:rPr lang="zh-CN" altLang="en-US" sz="14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边界检查：在操作数组时，检查访问的索引是否在合法范围内。 </a:t>
            </a:r>
            <a:endParaRPr lang="zh-CN" altLang="en-US" sz="14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4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4. </a:t>
            </a:r>
            <a:r>
              <a:rPr lang="zh-CN" altLang="en-US" sz="14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养成良好的释放内存习惯：在使用</a:t>
            </a:r>
            <a:r>
              <a:rPr lang="en-US" altLang="zh-CN" sz="14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malloc</a:t>
            </a:r>
            <a:r>
              <a:rPr lang="zh-CN" altLang="en-US" sz="14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或其他内存分配函数后，确保及时</a:t>
            </a:r>
            <a:r>
              <a:rPr lang="en-US" altLang="zh-CN" sz="14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free</a:t>
            </a:r>
            <a:r>
              <a:rPr lang="zh-CN" altLang="en-US" sz="14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掉分配的内存</a:t>
            </a:r>
            <a:r>
              <a:rPr lang="en-US" altLang="zh-CN" sz="14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14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而且注意不要</a:t>
            </a:r>
            <a:r>
              <a:rPr lang="en-US" altLang="zh-CN" sz="14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free</a:t>
            </a:r>
            <a:r>
              <a:rPr lang="zh-CN" altLang="en-US" sz="14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掉非法部分</a:t>
            </a:r>
            <a:endParaRPr lang="zh-CN" altLang="en-US" sz="140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关于动态内存申请后越界访问的深度讨论</a:t>
            </a:r>
            <a:endParaRPr lang="zh-CN" altLang="en-US" sz="28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★ </a:t>
            </a:r>
            <a:r>
              <a:rPr lang="zh-CN" altLang="en-US" sz="1600" b="1" dirty="0">
                <a:latin typeface="+mn-ea"/>
              </a:rPr>
              <a:t>如何判断动态申请越界（</a:t>
            </a:r>
            <a:r>
              <a:rPr lang="en-US" altLang="zh-CN" sz="1600" b="1" dirty="0">
                <a:latin typeface="+mn-ea"/>
              </a:rPr>
              <a:t>C</a:t>
            </a:r>
            <a:r>
              <a:rPr lang="zh-CN" altLang="en-US" sz="1600" b="1" dirty="0">
                <a:latin typeface="+mn-ea"/>
              </a:rPr>
              <a:t>方式，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注意源程序后缀为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.c</a:t>
            </a:r>
            <a:r>
              <a:rPr lang="zh-CN" altLang="en-US" sz="1600" b="1" dirty="0">
                <a:latin typeface="+mn-ea"/>
              </a:rPr>
              <a:t>）</a:t>
            </a:r>
            <a:endParaRPr lang="zh-CN" altLang="en-US" sz="1600" b="1" dirty="0">
              <a:latin typeface="+mn-ea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484719" y="980728"/>
            <a:ext cx="10461703" cy="572487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669126" y="4543712"/>
            <a:ext cx="3744416" cy="403088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在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VS2022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的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x86/Debug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模式下运行：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1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、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①②③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全部注释，观察运行结果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结论：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VS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的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Debug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模式是如何判断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      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动态申请内存访问越界的？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chemeClr val="accent2"/>
              </a:solidFill>
              <a:latin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85825" y="3684270"/>
            <a:ext cx="7549515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vs				dev</a:t>
            </a:r>
            <a:endParaRPr lang="en-US" altLang="zh-CN"/>
          </a:p>
          <a:p>
            <a:r>
              <a:rPr lang="en-US" altLang="zh-CN"/>
              <a:t>x86/debug            x86/release	          32bit-debug           32bit-release          linux</a:t>
            </a:r>
            <a:endParaRPr lang="en-US" altLang="zh-CN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程序正常运行输出。越界写操作成功写入，越界读操作正常读出，</a:t>
            </a:r>
            <a:endParaRPr lang="zh-CN" altLang="en-US"/>
          </a:p>
          <a:p>
            <a:r>
              <a:rPr lang="zh-CN" altLang="en-US"/>
              <a:t>未赋值的地址中为随机值</a:t>
            </a:r>
            <a:r>
              <a:rPr lang="en-US" altLang="zh-CN"/>
              <a:t>(vs)</a:t>
            </a:r>
            <a:endParaRPr lang="en-US" altLang="zh-CN"/>
          </a:p>
          <a:p>
            <a:r>
              <a:rPr lang="en-US" altLang="zh-CN">
                <a:sym typeface="+mn-ea"/>
              </a:rPr>
              <a:t>linux</a:t>
            </a:r>
            <a:r>
              <a:rPr lang="zh-CN" altLang="en-US">
                <a:sym typeface="+mn-ea"/>
              </a:rPr>
              <a:t>中是</a:t>
            </a:r>
            <a:r>
              <a:rPr lang="en-US" altLang="zh-CN">
                <a:sym typeface="+mn-ea"/>
              </a:rPr>
              <a:t>0</a:t>
            </a:r>
            <a:endParaRPr lang="zh-CN" altLang="en-US"/>
          </a:p>
          <a:p>
            <a:endParaRPr lang="en-US" altLang="zh-CN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8170" y="1057275"/>
            <a:ext cx="1470660" cy="2626995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7450" y="1114425"/>
            <a:ext cx="1264920" cy="2571115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0105" y="1114425"/>
            <a:ext cx="1333500" cy="2444750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4810" y="1114425"/>
            <a:ext cx="1447800" cy="2438400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31100" y="1355725"/>
            <a:ext cx="1295400" cy="219710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关于动态内存申请后越界访问的深度讨论</a:t>
            </a:r>
            <a:endParaRPr lang="zh-CN" altLang="en-US" sz="28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★ </a:t>
            </a:r>
            <a:r>
              <a:rPr lang="zh-CN" altLang="en-US" sz="1600" b="1" dirty="0">
                <a:latin typeface="+mn-ea"/>
              </a:rPr>
              <a:t>如何判断动态申请越界（</a:t>
            </a:r>
            <a:r>
              <a:rPr lang="en-US" altLang="zh-CN" sz="1600" b="1" dirty="0">
                <a:latin typeface="+mn-ea"/>
              </a:rPr>
              <a:t>C</a:t>
            </a:r>
            <a:r>
              <a:rPr lang="zh-CN" altLang="en-US" sz="1600" b="1" dirty="0">
                <a:latin typeface="+mn-ea"/>
              </a:rPr>
              <a:t>方式，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注意源程序后缀为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.c</a:t>
            </a:r>
            <a:r>
              <a:rPr lang="zh-CN" altLang="en-US" sz="1600" b="1" dirty="0">
                <a:latin typeface="+mn-ea"/>
              </a:rPr>
              <a:t>）</a:t>
            </a:r>
            <a:endParaRPr lang="zh-CN" altLang="en-US" sz="1600" b="1" dirty="0">
              <a:latin typeface="+mn-ea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484719" y="980728"/>
            <a:ext cx="10461703" cy="572487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484505" y="4477385"/>
            <a:ext cx="3744595" cy="110172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在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VS2022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的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x86/Debug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模式下运行：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2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、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①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放开，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②③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注释，观察运行结果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结论：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VS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的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Debug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模式是如何判断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      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动态申请内存访问越界的？</a:t>
            </a:r>
            <a:endParaRPr kumimoji="1" lang="en-US" altLang="zh-CN" sz="1600" b="1" dirty="0">
              <a:solidFill>
                <a:schemeClr val="accent2"/>
              </a:solidFill>
              <a:latin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49935" y="3429000"/>
            <a:ext cx="754951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vs				dev</a:t>
            </a:r>
            <a:endParaRPr lang="en-US" altLang="zh-CN"/>
          </a:p>
          <a:p>
            <a:r>
              <a:rPr lang="en-US" altLang="zh-CN"/>
              <a:t>x86/debug            x86/release	          32bit-debug           32bit-release          linux</a:t>
            </a:r>
            <a:endParaRPr lang="en-US" altLang="zh-CN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程序正常运行输出。越界写操作成功写入，越界读操作正常读出，</a:t>
            </a:r>
            <a:endParaRPr lang="zh-CN" altLang="en-US"/>
          </a:p>
          <a:p>
            <a:r>
              <a:rPr lang="zh-CN" altLang="en-US"/>
              <a:t>未赋值的地址中为随机值</a:t>
            </a:r>
            <a:r>
              <a:rPr lang="en-US" altLang="zh-CN"/>
              <a:t>(vs)</a:t>
            </a:r>
            <a:endParaRPr lang="en-US" altLang="zh-CN"/>
          </a:p>
          <a:p>
            <a:r>
              <a:rPr lang="en-US" altLang="zh-CN">
                <a:sym typeface="+mn-ea"/>
              </a:rPr>
              <a:t>linux</a:t>
            </a:r>
            <a:r>
              <a:rPr lang="zh-CN" altLang="en-US">
                <a:sym typeface="+mn-ea"/>
              </a:rPr>
              <a:t>中是</a:t>
            </a:r>
            <a:r>
              <a:rPr lang="en-US" altLang="zh-CN">
                <a:sym typeface="+mn-ea"/>
              </a:rPr>
              <a:t>0</a:t>
            </a:r>
            <a:endParaRPr lang="zh-CN" altLang="en-US"/>
          </a:p>
          <a:p>
            <a:endParaRPr lang="en-US" altLang="zh-CN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1510" y="980440"/>
            <a:ext cx="1438910" cy="235712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6800" y="1333500"/>
            <a:ext cx="1591945" cy="200406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4475" y="1009650"/>
            <a:ext cx="1492250" cy="24193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8025" y="1009650"/>
            <a:ext cx="1377950" cy="24003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07275" y="1219200"/>
            <a:ext cx="1143000" cy="220980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关于动态内存申请后越界访问的深度讨论</a:t>
            </a:r>
            <a:endParaRPr lang="zh-CN" altLang="en-US" sz="28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★ </a:t>
            </a:r>
            <a:r>
              <a:rPr lang="zh-CN" altLang="en-US" sz="1600" b="1" dirty="0">
                <a:latin typeface="+mn-ea"/>
              </a:rPr>
              <a:t>如何判断动态申请越界（</a:t>
            </a:r>
            <a:r>
              <a:rPr lang="en-US" altLang="zh-CN" sz="1600" b="1" dirty="0">
                <a:latin typeface="+mn-ea"/>
              </a:rPr>
              <a:t>C</a:t>
            </a:r>
            <a:r>
              <a:rPr lang="zh-CN" altLang="en-US" sz="1600" b="1" dirty="0">
                <a:latin typeface="+mn-ea"/>
              </a:rPr>
              <a:t>方式，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注意源程序后缀为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.c</a:t>
            </a:r>
            <a:r>
              <a:rPr lang="zh-CN" altLang="en-US" sz="1600" b="1" dirty="0">
                <a:latin typeface="+mn-ea"/>
              </a:rPr>
              <a:t>）</a:t>
            </a:r>
            <a:endParaRPr lang="zh-CN" altLang="en-US" sz="1600" b="1" dirty="0">
              <a:latin typeface="+mn-ea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484719" y="980728"/>
            <a:ext cx="10461703" cy="572487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484505" y="4925695"/>
            <a:ext cx="3744595" cy="61976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在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VS2022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的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x86/Debug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模式下运行：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3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、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①③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放开，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②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注释，观察运行结果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chemeClr val="accent2"/>
              </a:solidFill>
              <a:latin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46735" y="3700145"/>
            <a:ext cx="754951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vs				dev</a:t>
            </a:r>
            <a:endParaRPr lang="en-US" altLang="zh-CN"/>
          </a:p>
          <a:p>
            <a:r>
              <a:rPr lang="en-US" altLang="zh-CN"/>
              <a:t>x86/debug            x86/release	          32bit-debug           32bit-release          linux</a:t>
            </a:r>
            <a:endParaRPr lang="en-US" altLang="zh-CN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程序运行出现错误，释放了一个没有安排空间的内容</a:t>
            </a:r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7230" y="1111885"/>
            <a:ext cx="4006850" cy="238125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关于动态内存申请后越界访问的深度讨论</a:t>
            </a:r>
            <a:endParaRPr lang="zh-CN" altLang="en-US" sz="28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★ </a:t>
            </a:r>
            <a:r>
              <a:rPr lang="zh-CN" altLang="en-US" sz="1600" b="1" dirty="0">
                <a:latin typeface="+mn-ea"/>
              </a:rPr>
              <a:t>如何判断动态申请越界（</a:t>
            </a:r>
            <a:r>
              <a:rPr lang="en-US" altLang="zh-CN" sz="1600" b="1" dirty="0">
                <a:latin typeface="+mn-ea"/>
              </a:rPr>
              <a:t>C</a:t>
            </a:r>
            <a:r>
              <a:rPr lang="zh-CN" altLang="en-US" sz="1600" b="1" dirty="0">
                <a:latin typeface="+mn-ea"/>
              </a:rPr>
              <a:t>方式，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注意源程序后缀为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.c</a:t>
            </a:r>
            <a:r>
              <a:rPr lang="zh-CN" altLang="en-US" sz="1600" b="1" dirty="0">
                <a:latin typeface="+mn-ea"/>
              </a:rPr>
              <a:t>）</a:t>
            </a:r>
            <a:endParaRPr lang="zh-CN" altLang="en-US" sz="1600" b="1" dirty="0">
              <a:latin typeface="+mn-ea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484719" y="980728"/>
            <a:ext cx="10461703" cy="572487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749136" y="4485927"/>
            <a:ext cx="3744416" cy="403088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在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VS2022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的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x86/Debug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模式下运行：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4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、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①②③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全部放开，观察运行结果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结论：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VS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的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Debug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模式是如何判断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      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动态申请内存访问越界的？</a:t>
            </a:r>
            <a:endParaRPr kumimoji="1" lang="en-US" altLang="zh-CN" sz="1600" b="1" dirty="0">
              <a:solidFill>
                <a:schemeClr val="accent2"/>
              </a:solidFill>
              <a:latin typeface="+mn-ea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499110" y="969010"/>
            <a:ext cx="8689340" cy="5819140"/>
            <a:chOff x="2110" y="2304"/>
            <a:chExt cx="13684" cy="9164"/>
          </a:xfrm>
        </p:grpSpPr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110" y="2426"/>
              <a:ext cx="2050" cy="3880"/>
            </a:xfrm>
            <a:prstGeom prst="rect">
              <a:avLst/>
            </a:prstGeom>
          </p:spPr>
        </p:pic>
        <p:sp>
          <p:nvSpPr>
            <p:cNvPr id="11" name="文本框 10"/>
            <p:cNvSpPr txBox="1"/>
            <p:nvPr/>
          </p:nvSpPr>
          <p:spPr>
            <a:xfrm>
              <a:off x="2504" y="6526"/>
              <a:ext cx="11889" cy="4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vs				dev</a:t>
              </a:r>
              <a:endParaRPr lang="en-US" altLang="zh-CN"/>
            </a:p>
            <a:p>
              <a:r>
                <a:rPr lang="en-US" altLang="zh-CN"/>
                <a:t>x86/debug            x86/release	          32bit-debug           32bit-release          linux</a:t>
              </a:r>
              <a:endParaRPr lang="en-US" altLang="zh-CN"/>
            </a:p>
            <a:p>
              <a:endParaRPr lang="zh-CN" altLang="en-US"/>
            </a:p>
            <a:p>
              <a:endParaRPr lang="zh-CN" altLang="en-US"/>
            </a:p>
            <a:p>
              <a:endParaRPr lang="zh-CN" altLang="en-US"/>
            </a:p>
            <a:p>
              <a:endParaRPr lang="zh-CN" altLang="en-US"/>
            </a:p>
            <a:p>
              <a:endParaRPr lang="zh-CN" altLang="en-US"/>
            </a:p>
            <a:p>
              <a:r>
                <a:rPr lang="zh-CN" altLang="en-US"/>
                <a:t>说明：程序正常运行输出。越界写操作未被写入，越界读操作正常读出，未赋值的地址中为随机值</a:t>
              </a:r>
              <a:r>
                <a:rPr lang="en-US" altLang="zh-CN"/>
                <a:t>(vs)</a:t>
              </a:r>
              <a:r>
                <a:rPr lang="zh-CN" altLang="en-US"/>
                <a:t>。</a:t>
              </a:r>
              <a:endParaRPr lang="zh-CN" altLang="en-US"/>
            </a:p>
            <a:p>
              <a:r>
                <a:rPr lang="en-US" altLang="zh-CN"/>
                <a:t>linux</a:t>
              </a:r>
              <a:r>
                <a:rPr lang="zh-CN" altLang="en-US"/>
                <a:t>中是</a:t>
              </a:r>
              <a:r>
                <a:rPr lang="en-US" altLang="zh-CN"/>
                <a:t>0</a:t>
              </a:r>
              <a:endParaRPr lang="zh-CN" altLang="en-US"/>
            </a:p>
            <a:p>
              <a:endParaRPr lang="en-US" altLang="zh-CN"/>
            </a:p>
          </p:txBody>
        </p:sp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013" y="2426"/>
              <a:ext cx="1780" cy="3900"/>
            </a:xfrm>
            <a:prstGeom prst="rect">
              <a:avLst/>
            </a:prstGeom>
          </p:spPr>
        </p:pic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03" y="2322"/>
              <a:ext cx="1932" cy="4003"/>
            </a:xfrm>
            <a:prstGeom prst="rect">
              <a:avLst/>
            </a:prstGeom>
          </p:spPr>
        </p:pic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479" y="2322"/>
              <a:ext cx="2034" cy="4122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3154" y="2304"/>
              <a:ext cx="2640" cy="4140"/>
            </a:xfrm>
            <a:prstGeom prst="rect">
              <a:avLst/>
            </a:prstGeom>
          </p:spPr>
        </p:pic>
      </p:grp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>
                <a:latin typeface="+mn-ea"/>
              </a:rPr>
              <a:t>关于动态内存申请后越界访问的深度讨论</a:t>
            </a:r>
            <a:endParaRPr lang="zh-CN" altLang="en-US" sz="28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★ </a:t>
            </a:r>
            <a:r>
              <a:rPr lang="zh-CN" altLang="en-US" sz="1600" b="1" dirty="0">
                <a:latin typeface="+mn-ea"/>
              </a:rPr>
              <a:t>如何判断动态申请越界（</a:t>
            </a:r>
            <a:r>
              <a:rPr lang="en-US" altLang="zh-CN" sz="1600" b="1" dirty="0">
                <a:latin typeface="+mn-ea"/>
              </a:rPr>
              <a:t>C++</a:t>
            </a:r>
            <a:r>
              <a:rPr lang="zh-CN" altLang="en-US" sz="1600" b="1" dirty="0">
                <a:latin typeface="+mn-ea"/>
              </a:rPr>
              <a:t>方式，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注意源程序后缀为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.</a:t>
            </a:r>
            <a:r>
              <a:rPr lang="en-US" altLang="zh-CN" sz="1600" b="1" dirty="0" err="1">
                <a:solidFill>
                  <a:srgbClr val="FF0000"/>
                </a:solidFill>
                <a:latin typeface="+mn-ea"/>
              </a:rPr>
              <a:t>cpp</a:t>
            </a:r>
            <a:r>
              <a:rPr lang="zh-CN" altLang="en-US" sz="1600" b="1" dirty="0">
                <a:latin typeface="+mn-ea"/>
              </a:rPr>
              <a:t>）</a:t>
            </a:r>
            <a:endParaRPr lang="zh-CN" altLang="en-US" sz="1600" b="1" dirty="0">
              <a:latin typeface="+mn-ea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484720" y="980728"/>
            <a:ext cx="10461702" cy="572487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#define _CRT_SECURE_NO_WARNINGS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&lt;iostream&gt;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cstring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&gt;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using namespace std;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main()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char *p;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p = new(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nothrow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 char[10];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if (p == NULL)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return -1;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strcpy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(p, "123456789");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①  p[10] = 'a';    //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此句越界</a:t>
            </a: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p[14] = 'A';    //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此句越界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p[15] = 'B';    //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此句越界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②  p[10] = '\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xfd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'; //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此句越界</a:t>
            </a: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"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addr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:" &lt;&lt; hex &lt;&lt; (void *)(p)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nn-NO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for (int i = 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-4</a:t>
            </a:r>
            <a:r>
              <a:rPr kumimoji="1" lang="nn-NO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 i &lt; 16; i++) //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注意，只有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0-9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是合理范围，其余都是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越界读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&lt;&lt; hex &lt;&lt; (void *)(p +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 &lt;&lt; ":" &lt;&lt; int(p[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])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③  delete[]p;</a:t>
            </a:r>
            <a:endParaRPr kumimoji="1" lang="en-US" altLang="zh-CN" sz="16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return 0;</a:t>
            </a:r>
            <a:endParaRPr kumimoji="1" lang="en-US" altLang="zh-CN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kumimoji="1" lang="zh-CN" altLang="en-US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7202006" y="980727"/>
            <a:ext cx="3744416" cy="403088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在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VS2022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的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x86/Debug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模式下运行：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1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、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①②③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全部注释，观察运行结果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2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、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①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放开，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②③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注释，观察运行结果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3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、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①③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放开，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②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注释，观察运行结果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4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、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①②③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全部放开，观察运行结果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结论：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VS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的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Debug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模式是如何判断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      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动态申请内存访问越界的？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chemeClr val="accent2"/>
                </a:solidFill>
                <a:latin typeface="+mn-ea"/>
              </a:rPr>
              <a:t>再观察下面四种环境下的运行结果：</a:t>
            </a:r>
            <a:endParaRPr kumimoji="1" lang="en-US" altLang="zh-CN" sz="1600" b="1" dirty="0">
              <a:solidFill>
                <a:schemeClr val="accent2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chemeClr val="accent2"/>
                </a:solidFill>
                <a:latin typeface="+mn-ea"/>
              </a:rPr>
              <a:t>    VS2022 x86/Release</a:t>
            </a:r>
            <a:endParaRPr kumimoji="1" lang="en-US" altLang="zh-CN" sz="1600" b="1" dirty="0">
              <a:solidFill>
                <a:schemeClr val="accent2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chemeClr val="accent2"/>
                </a:solidFill>
                <a:latin typeface="+mn-ea"/>
              </a:rPr>
              <a:t>    Dev 32bit-Debug</a:t>
            </a:r>
            <a:endParaRPr kumimoji="1" lang="en-US" altLang="zh-CN" sz="1600" b="1" dirty="0">
              <a:solidFill>
                <a:schemeClr val="accent2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chemeClr val="accent2"/>
                </a:solidFill>
                <a:latin typeface="+mn-ea"/>
              </a:rPr>
              <a:t>    Dev 32bit-Release</a:t>
            </a:r>
            <a:endParaRPr kumimoji="1" lang="en-US" altLang="zh-CN" sz="1600" b="1" dirty="0">
              <a:solidFill>
                <a:schemeClr val="accent2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chemeClr val="accent2"/>
                </a:solidFill>
                <a:latin typeface="+mn-ea"/>
              </a:rPr>
              <a:t>    Linux</a:t>
            </a:r>
            <a:endParaRPr kumimoji="1" lang="en-US" altLang="zh-CN" sz="1600" b="1" dirty="0">
              <a:solidFill>
                <a:schemeClr val="accent2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chemeClr val="accent2"/>
                </a:solidFill>
                <a:latin typeface="+mn-ea"/>
              </a:rPr>
              <a:t>每种讨论的结果可截图</a:t>
            </a:r>
            <a:r>
              <a:rPr kumimoji="1" lang="en-US" altLang="zh-CN" sz="1600" b="1" dirty="0">
                <a:solidFill>
                  <a:schemeClr val="accent2"/>
                </a:solidFill>
                <a:latin typeface="+mn-ea"/>
              </a:rPr>
              <a:t>+</a:t>
            </a:r>
            <a:r>
              <a:rPr kumimoji="1" lang="zh-CN" altLang="en-US" sz="1600" b="1" dirty="0">
                <a:solidFill>
                  <a:schemeClr val="accent2"/>
                </a:solidFill>
                <a:latin typeface="+mn-ea"/>
              </a:rPr>
              <a:t>文字说明，</a:t>
            </a:r>
            <a:endParaRPr kumimoji="1" lang="en-US" altLang="zh-CN" sz="1600" b="1" dirty="0">
              <a:solidFill>
                <a:schemeClr val="accent2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chemeClr val="accent2"/>
                </a:solidFill>
                <a:latin typeface="+mn-ea"/>
              </a:rPr>
              <a:t>如果几种环境的结果一致，用一个</a:t>
            </a:r>
            <a:endParaRPr kumimoji="1" lang="en-US" altLang="zh-CN" sz="1600" b="1" dirty="0">
              <a:solidFill>
                <a:schemeClr val="accent2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chemeClr val="accent2"/>
                </a:solidFill>
                <a:latin typeface="+mn-ea"/>
              </a:rPr>
              <a:t>环境的截图</a:t>
            </a:r>
            <a:r>
              <a:rPr kumimoji="1" lang="en-US" altLang="zh-CN" sz="1600" b="1" dirty="0">
                <a:solidFill>
                  <a:schemeClr val="accent2"/>
                </a:solidFill>
                <a:latin typeface="+mn-ea"/>
              </a:rPr>
              <a:t>+</a:t>
            </a:r>
            <a:r>
              <a:rPr kumimoji="1" lang="zh-CN" altLang="en-US" sz="1600" b="1" dirty="0">
                <a:solidFill>
                  <a:schemeClr val="accent2"/>
                </a:solidFill>
                <a:latin typeface="+mn-ea"/>
              </a:rPr>
              <a:t>文字说明即可</a:t>
            </a:r>
            <a:r>
              <a:rPr kumimoji="1" lang="en-US" altLang="zh-CN" sz="1600" b="1" dirty="0">
                <a:solidFill>
                  <a:schemeClr val="accent2"/>
                </a:solidFill>
                <a:latin typeface="+mn-ea"/>
              </a:rPr>
              <a:t>(</a:t>
            </a:r>
            <a:r>
              <a:rPr kumimoji="1" lang="zh-CN" altLang="en-US" sz="1600" b="1" dirty="0">
                <a:solidFill>
                  <a:schemeClr val="accent2"/>
                </a:solidFill>
                <a:latin typeface="+mn-ea"/>
              </a:rPr>
              <a:t>可加页</a:t>
            </a:r>
            <a:r>
              <a:rPr kumimoji="1" lang="en-US" altLang="zh-CN" sz="1600" b="1" dirty="0">
                <a:solidFill>
                  <a:schemeClr val="accent2"/>
                </a:solidFill>
                <a:latin typeface="+mn-ea"/>
              </a:rPr>
              <a:t>)</a:t>
            </a:r>
            <a:endParaRPr kumimoji="1" lang="en-US" altLang="zh-CN" sz="1600" b="1" dirty="0">
              <a:solidFill>
                <a:schemeClr val="accent2"/>
              </a:solidFill>
              <a:latin typeface="+mn-ea"/>
            </a:endParaRP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>
                <a:latin typeface="+mn-ea"/>
              </a:rPr>
              <a:t>关于动态内存申请后越界访问的深度讨论</a:t>
            </a:r>
            <a:endParaRPr lang="zh-CN" altLang="en-US" sz="28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★ </a:t>
            </a:r>
            <a:r>
              <a:rPr lang="zh-CN" altLang="en-US" sz="1600" b="1" dirty="0">
                <a:latin typeface="+mn-ea"/>
              </a:rPr>
              <a:t>如何判断动态申请越界（</a:t>
            </a:r>
            <a:r>
              <a:rPr lang="en-US" altLang="zh-CN" sz="1600" b="1" dirty="0">
                <a:latin typeface="+mn-ea"/>
              </a:rPr>
              <a:t>C++</a:t>
            </a:r>
            <a:r>
              <a:rPr lang="zh-CN" altLang="en-US" sz="1600" b="1" dirty="0">
                <a:latin typeface="+mn-ea"/>
              </a:rPr>
              <a:t>方式，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注意源程序后缀为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.</a:t>
            </a:r>
            <a:r>
              <a:rPr lang="en-US" altLang="zh-CN" sz="1600" b="1" dirty="0" err="1">
                <a:solidFill>
                  <a:srgbClr val="FF0000"/>
                </a:solidFill>
                <a:latin typeface="+mn-ea"/>
              </a:rPr>
              <a:t>cpp</a:t>
            </a:r>
            <a:r>
              <a:rPr lang="zh-CN" altLang="en-US" sz="1600" b="1" dirty="0">
                <a:latin typeface="+mn-ea"/>
              </a:rPr>
              <a:t>）</a:t>
            </a:r>
            <a:endParaRPr lang="zh-CN" altLang="en-US" sz="1600" b="1" dirty="0">
              <a:latin typeface="+mn-ea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484720" y="980728"/>
            <a:ext cx="10461702" cy="572487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484505" y="4240530"/>
            <a:ext cx="3744595" cy="127127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在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VS2022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的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x86/Debug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模式下运行：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1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、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①②③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全部注释，观察运行结果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结论：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VS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的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Debug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模式是如何判断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      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动态申请内存访问越界的？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chemeClr val="accent2"/>
              </a:solidFill>
              <a:latin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46735" y="3700145"/>
            <a:ext cx="7549515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vs				dev</a:t>
            </a:r>
            <a:endParaRPr lang="en-US" altLang="zh-CN"/>
          </a:p>
          <a:p>
            <a:r>
              <a:rPr lang="en-US" altLang="zh-CN"/>
              <a:t>x86/debug            x86/release	          32bit-debug           32bit-release          linux</a:t>
            </a:r>
            <a:endParaRPr lang="en-US" altLang="zh-CN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>
                <a:sym typeface="+mn-ea"/>
              </a:rPr>
              <a:t>说明：程序正常运行输出。越界写操作未被写入，越界读操作正常读出，未赋值的地址中为随机值</a:t>
            </a:r>
            <a:r>
              <a:rPr lang="en-US" altLang="zh-CN">
                <a:sym typeface="+mn-ea"/>
              </a:rPr>
              <a:t>(vs)</a:t>
            </a:r>
            <a:r>
              <a:rPr lang="zh-CN" altLang="en-US">
                <a:sym typeface="+mn-ea"/>
              </a:rPr>
              <a:t>。</a:t>
            </a:r>
            <a:endParaRPr lang="zh-CN" altLang="en-US"/>
          </a:p>
          <a:p>
            <a:r>
              <a:rPr lang="en-US" altLang="zh-CN">
                <a:sym typeface="+mn-ea"/>
              </a:rPr>
              <a:t>linux</a:t>
            </a:r>
            <a:r>
              <a:rPr lang="zh-CN" altLang="en-US">
                <a:sym typeface="+mn-ea"/>
              </a:rPr>
              <a:t>中是</a:t>
            </a:r>
            <a:r>
              <a:rPr lang="en-US" altLang="zh-CN">
                <a:sym typeface="+mn-ea"/>
              </a:rPr>
              <a:t>0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4505" y="1680845"/>
            <a:ext cx="1455420" cy="20193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8855" y="1884045"/>
            <a:ext cx="1185545" cy="18161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3400" y="1680845"/>
            <a:ext cx="1414145" cy="189928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8570" y="1293495"/>
            <a:ext cx="1530350" cy="24066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87565" y="1351280"/>
            <a:ext cx="1225550" cy="222885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>
                <a:latin typeface="+mn-ea"/>
              </a:rPr>
              <a:t>关于动态内存申请后越界访问的深度讨论</a:t>
            </a:r>
            <a:endParaRPr lang="zh-CN" altLang="en-US" sz="28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★ </a:t>
            </a:r>
            <a:r>
              <a:rPr lang="zh-CN" altLang="en-US" sz="1600" b="1" dirty="0">
                <a:latin typeface="+mn-ea"/>
              </a:rPr>
              <a:t>如何判断动态申请越界（</a:t>
            </a:r>
            <a:r>
              <a:rPr lang="en-US" altLang="zh-CN" sz="1600" b="1" dirty="0">
                <a:latin typeface="+mn-ea"/>
              </a:rPr>
              <a:t>C++</a:t>
            </a:r>
            <a:r>
              <a:rPr lang="zh-CN" altLang="en-US" sz="1600" b="1" dirty="0">
                <a:latin typeface="+mn-ea"/>
              </a:rPr>
              <a:t>方式，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注意源程序后缀为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.</a:t>
            </a:r>
            <a:r>
              <a:rPr lang="en-US" altLang="zh-CN" sz="1600" b="1" dirty="0" err="1">
                <a:solidFill>
                  <a:srgbClr val="FF0000"/>
                </a:solidFill>
                <a:latin typeface="+mn-ea"/>
              </a:rPr>
              <a:t>cpp</a:t>
            </a:r>
            <a:r>
              <a:rPr lang="zh-CN" altLang="en-US" sz="1600" b="1" dirty="0">
                <a:latin typeface="+mn-ea"/>
              </a:rPr>
              <a:t>）</a:t>
            </a:r>
            <a:endParaRPr lang="zh-CN" altLang="en-US" sz="1600" b="1" dirty="0">
              <a:latin typeface="+mn-ea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484720" y="980728"/>
            <a:ext cx="10461702" cy="572487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484505" y="4451985"/>
            <a:ext cx="3744595" cy="122936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在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VS2022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的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x86/Debug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模式下运行：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2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、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①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放开，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②③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注释，观察运行结果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结论：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VS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的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Debug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模式是如何判断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      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动态申请内存访问越界的？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chemeClr val="accent2"/>
              </a:solidFill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6735" y="1802130"/>
            <a:ext cx="1543050" cy="180975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546735" y="3700145"/>
            <a:ext cx="7549515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vs				dev</a:t>
            </a:r>
            <a:endParaRPr lang="en-US" altLang="zh-CN"/>
          </a:p>
          <a:p>
            <a:r>
              <a:rPr lang="en-US" altLang="zh-CN"/>
              <a:t>x86/debug            x86/release	          32bit-debug           32bit-release          linux</a:t>
            </a:r>
            <a:endParaRPr lang="en-US" altLang="zh-CN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说明：程序正常运行输出。越界写操作未被写入，越界读操作正常读出，未赋值的地址中为随机值</a:t>
            </a:r>
            <a:r>
              <a:rPr lang="en-US" altLang="zh-CN">
                <a:sym typeface="+mn-ea"/>
              </a:rPr>
              <a:t>(vs)</a:t>
            </a:r>
            <a:r>
              <a:rPr lang="zh-CN" altLang="en-US">
                <a:sym typeface="+mn-ea"/>
              </a:rPr>
              <a:t>。</a:t>
            </a:r>
            <a:endParaRPr lang="zh-CN" altLang="en-US"/>
          </a:p>
          <a:p>
            <a:r>
              <a:rPr lang="en-US" altLang="zh-CN">
                <a:sym typeface="+mn-ea"/>
              </a:rPr>
              <a:t>linux</a:t>
            </a:r>
            <a:r>
              <a:rPr lang="zh-CN" altLang="en-US">
                <a:sym typeface="+mn-ea"/>
              </a:rPr>
              <a:t>中是</a:t>
            </a:r>
            <a:r>
              <a:rPr lang="en-US" altLang="zh-CN">
                <a:sym typeface="+mn-ea"/>
              </a:rPr>
              <a:t>0</a:t>
            </a:r>
            <a:endParaRPr lang="en-US" altLang="zh-CN">
              <a:sym typeface="+mn-ea"/>
            </a:endParaRPr>
          </a:p>
          <a:p>
            <a:r>
              <a:rPr lang="zh-CN" altLang="en-US">
                <a:sym typeface="+mn-ea"/>
              </a:rPr>
              <a:t>和</a:t>
            </a:r>
            <a:r>
              <a:rPr lang="en-US" altLang="zh-CN">
                <a:sym typeface="+mn-ea"/>
              </a:rPr>
              <a:t>c</a:t>
            </a:r>
            <a:r>
              <a:rPr lang="zh-CN" altLang="en-US">
                <a:sym typeface="+mn-ea"/>
              </a:rPr>
              <a:t>相似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>
                <a:latin typeface="+mn-ea"/>
              </a:rPr>
              <a:t>关于动态内存申请后越界访问的深度讨论</a:t>
            </a:r>
            <a:endParaRPr lang="zh-CN" altLang="en-US" sz="28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★ </a:t>
            </a:r>
            <a:r>
              <a:rPr lang="zh-CN" altLang="en-US" sz="1600" b="1" dirty="0">
                <a:latin typeface="+mn-ea"/>
              </a:rPr>
              <a:t>如何判断动态申请越界（</a:t>
            </a:r>
            <a:r>
              <a:rPr lang="en-US" altLang="zh-CN" sz="1600" b="1" dirty="0">
                <a:latin typeface="+mn-ea"/>
              </a:rPr>
              <a:t>C++</a:t>
            </a:r>
            <a:r>
              <a:rPr lang="zh-CN" altLang="en-US" sz="1600" b="1" dirty="0">
                <a:latin typeface="+mn-ea"/>
              </a:rPr>
              <a:t>方式，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注意源程序后缀为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.</a:t>
            </a:r>
            <a:r>
              <a:rPr lang="en-US" altLang="zh-CN" sz="1600" b="1" dirty="0" err="1">
                <a:solidFill>
                  <a:srgbClr val="FF0000"/>
                </a:solidFill>
                <a:latin typeface="+mn-ea"/>
              </a:rPr>
              <a:t>cpp</a:t>
            </a:r>
            <a:r>
              <a:rPr lang="zh-CN" altLang="en-US" sz="1600" b="1" dirty="0">
                <a:latin typeface="+mn-ea"/>
              </a:rPr>
              <a:t>）</a:t>
            </a:r>
            <a:endParaRPr lang="zh-CN" altLang="en-US" sz="1600" b="1" dirty="0">
              <a:latin typeface="+mn-ea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484720" y="980728"/>
            <a:ext cx="10461702" cy="572487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16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484341" y="4409727"/>
            <a:ext cx="3744416" cy="403088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在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VS2022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的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x86/Debug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模式下运行：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3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、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①③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放开，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②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注释，观察运行结果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结论：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VS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的</a:t>
            </a: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Debug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模式是如何判断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+mn-ea"/>
              </a:rPr>
              <a:t>      </a:t>
            </a:r>
            <a:r>
              <a:rPr kumimoji="1" lang="zh-CN" altLang="en-US" sz="1600" b="1" dirty="0">
                <a:solidFill>
                  <a:srgbClr val="FF0000"/>
                </a:solidFill>
                <a:latin typeface="+mn-ea"/>
              </a:rPr>
              <a:t>动态申请内存访问越界的？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chemeClr val="accent2"/>
              </a:solidFill>
              <a:latin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46735" y="3700145"/>
            <a:ext cx="754951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vs				dev</a:t>
            </a:r>
            <a:endParaRPr lang="en-US" altLang="zh-CN"/>
          </a:p>
          <a:p>
            <a:r>
              <a:rPr lang="en-US" altLang="zh-CN"/>
              <a:t>x86/debug            x86/release	          32bit-debug           32bit-release          linux</a:t>
            </a:r>
            <a:endParaRPr lang="en-US" altLang="zh-CN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>
              <a:sym typeface="+mn-ea"/>
            </a:endParaRPr>
          </a:p>
          <a:p>
            <a:r>
              <a:rPr lang="zh-CN" altLang="en-US"/>
              <a:t>报错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7235" y="1257300"/>
            <a:ext cx="3790950" cy="2311400"/>
          </a:xfrm>
          <a:prstGeom prst="rect">
            <a:avLst/>
          </a:prstGeom>
        </p:spPr>
      </p:pic>
    </p:spTree>
  </p:cSld>
  <p:clrMapOvr>
    <a:masterClrMapping/>
  </p:clrMapOvr>
  <p:transition/>
</p:sld>
</file>

<file path=ppt/tags/tag1.xml><?xml version="1.0" encoding="utf-8"?>
<p:tagLst xmlns:p="http://schemas.openxmlformats.org/presentationml/2006/main">
  <p:tag name="commondata" val="eyJoZGlkIjoiNjRkZDE1MjIxMjM2NmMxYzY5Y2M3N2FjNDEyZThkY2QifQ=="/>
</p:tagLst>
</file>

<file path=ppt/theme/theme1.xml><?xml version="1.0" encoding="utf-8"?>
<a:theme xmlns:a="http://schemas.openxmlformats.org/drawingml/2006/main" name="默认设计模板">
  <a:themeElements>
    <a:clrScheme name="自定义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FF0000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8009</Words>
  <Application>WPS 演示</Application>
  <PresentationFormat>宽屏</PresentationFormat>
  <Paragraphs>488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8" baseType="lpstr">
      <vt:lpstr>Arial</vt:lpstr>
      <vt:lpstr>宋体</vt:lpstr>
      <vt:lpstr>Wingdings</vt:lpstr>
      <vt:lpstr>Times New Roman</vt:lpstr>
      <vt:lpstr>微软雅黑</vt:lpstr>
      <vt:lpstr>Arial Unicode MS</vt:lpstr>
      <vt:lpstr>等线</vt:lpstr>
      <vt:lpstr>Calibri</vt:lpstr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Larry</dc:creator>
  <cp:lastModifiedBy>几</cp:lastModifiedBy>
  <cp:revision>67</cp:revision>
  <dcterms:created xsi:type="dcterms:W3CDTF">2020-08-13T13:39:00Z</dcterms:created>
  <dcterms:modified xsi:type="dcterms:W3CDTF">2024-10-14T04:55:46Z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402B056E17AD4984A5B3920610F28CD4_12</vt:lpwstr>
  </property>
  <property fmtid="{D5CDD505-2E9C-101B-9397-08002B2CF9AE}" pid="3" name="KSOProductBuildVer">
    <vt:lpwstr>2052-12.1.0.18276</vt:lpwstr>
  </property>
</Properties>
</file>