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552" r:id="rId3"/>
    <p:sldId id="1237" r:id="rId4"/>
    <p:sldId id="643" r:id="rId6"/>
    <p:sldId id="558" r:id="rId7"/>
    <p:sldId id="1238" r:id="rId8"/>
    <p:sldId id="1251" r:id="rId9"/>
    <p:sldId id="1239" r:id="rId10"/>
    <p:sldId id="1244" r:id="rId11"/>
    <p:sldId id="1240" r:id="rId12"/>
    <p:sldId id="1241" r:id="rId13"/>
    <p:sldId id="1242" r:id="rId14"/>
    <p:sldId id="1243" r:id="rId15"/>
    <p:sldId id="1246" r:id="rId16"/>
    <p:sldId id="1247" r:id="rId17"/>
    <p:sldId id="1245" r:id="rId18"/>
    <p:sldId id="1248" r:id="rId19"/>
    <p:sldId id="1250" r:id="rId20"/>
    <p:sldId id="1249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4E512-F0DE-40DA-A281-500184A3244D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490452-1689-4497-A9A0-B842EEA687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6D9F12-298F-4BA9-885E-BCD438E8F5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AEEE96-D9F8-4AA5-9180-644B18AD312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609600"/>
            <a:ext cx="25908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75692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B7B05AA-070D-443F-9B69-C3D4A9E3AB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C42DF3-6CE2-4BE7-9CDC-EAAC6AF6F41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33B832-CABD-439C-B200-DDE8714B0B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C15D7-5788-41E7-9CAD-BCD4FE0C0C0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29E1C2-8757-4943-BB0D-44D6A40AC3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2EE0AD-AA26-4B0C-B2A5-065307B6925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B4B751-1B33-4FAC-96B1-4F4734F155A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CFADDAC-226E-4E74-A9C7-8EDB750CC12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0F1364-7677-4F0D-B113-A10E8B7764F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3E456CB-F1D9-4742-BD7D-0EF249B6CED9}" type="slidenum">
              <a:rPr lang="en-US" altLang="zh-CN"/>
            </a:fld>
            <a:endParaRPr lang="en-US" altLang="zh-CN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2268" y="5786"/>
            <a:ext cx="1183064" cy="1183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要求：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、完成本文档中所有的测试程序并填写运行结果，从而体会这些</a:t>
            </a:r>
            <a:r>
              <a:rPr lang="en-US" altLang="zh-CN" sz="1600" b="1" dirty="0" err="1">
                <a:latin typeface="+mn-ea"/>
              </a:rPr>
              <a:t>cin</a:t>
            </a:r>
            <a:r>
              <a:rPr lang="zh-CN" altLang="en-US" sz="1600" b="1" dirty="0">
                <a:latin typeface="+mn-ea"/>
              </a:rPr>
              <a:t>的流成员函数的用法及区别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、题目明确指定编译器外，缺省使用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★ </a:t>
            </a:r>
            <a:r>
              <a:rPr lang="zh-CN" altLang="en-US" sz="1600" b="1" dirty="0">
                <a:latin typeface="+mn-ea"/>
              </a:rPr>
              <a:t>如果要换成其他编译器，可能需要自行修改头文件适配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</a:t>
            </a:r>
            <a:r>
              <a:rPr lang="en-US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部分代码编译时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有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warning</a:t>
            </a:r>
            <a:r>
              <a:rPr lang="zh-CN" altLang="en-US" sz="1600" b="1" dirty="0">
                <a:latin typeface="+mn-ea"/>
              </a:rPr>
              <a:t>，不影响概念理解，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可以忽略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、直接在本文件上作答，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写出答案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截图（不允许手写、手写拍照截图）</a:t>
            </a:r>
            <a:r>
              <a:rPr lang="zh-CN" altLang="en-US" sz="1600" b="1" dirty="0">
                <a:latin typeface="+mn-ea"/>
              </a:rPr>
              <a:t>即可；填写答案时，为适应所填内容或贴图，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允许调整</a:t>
            </a:r>
            <a:r>
              <a:rPr lang="zh-CN" altLang="en-US" sz="1600" b="1" dirty="0">
                <a:latin typeface="+mn-ea"/>
              </a:rPr>
              <a:t>页面的字体大小、颜色、文本框的位置等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贴图要有效部分即可，不需要全部内容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latin typeface="+mn-ea"/>
              </a:rPr>
              <a:t>在保证一页一题的前提下，具体页面布局可以自行发挥，简单易读即可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不允许</a:t>
            </a:r>
            <a:r>
              <a:rPr lang="zh-CN" altLang="en-US" sz="1600" b="1" dirty="0">
                <a:latin typeface="+mn-ea"/>
              </a:rPr>
              <a:t>手写在纸上，再拍照贴图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</a:t>
            </a:r>
            <a:r>
              <a:rPr lang="en-US" altLang="zh-CN" sz="1600" b="1" dirty="0">
                <a:latin typeface="+mn-ea"/>
              </a:rPr>
              <a:t> 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允许</a:t>
            </a:r>
            <a:r>
              <a:rPr lang="zh-CN" altLang="en-US" sz="1600" b="1" dirty="0">
                <a:latin typeface="+mn-ea"/>
              </a:rPr>
              <a:t>在各种软件工具上完成（不含手写），再截图贴图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zh-CN" sz="1600" b="1" dirty="0">
                <a:latin typeface="+mn-ea"/>
              </a:rPr>
              <a:t>★ </a:t>
            </a:r>
            <a:r>
              <a:rPr lang="zh-CN" altLang="en-US" sz="1600" b="1" dirty="0">
                <a:latin typeface="+mn-ea"/>
              </a:rPr>
              <a:t>如果某题要求</a:t>
            </a:r>
            <a:r>
              <a:rPr lang="en-US" altLang="zh-CN" sz="1600" b="1" dirty="0" err="1">
                <a:latin typeface="+mn-ea"/>
              </a:rPr>
              <a:t>VS+Dev</a:t>
            </a:r>
            <a:r>
              <a:rPr lang="zh-CN" altLang="en-US" sz="1600" b="1" dirty="0">
                <a:latin typeface="+mn-ea"/>
              </a:rPr>
              <a:t>的，则如果两个编译器运行结果一致，贴</a:t>
            </a:r>
            <a:r>
              <a:rPr lang="en-US" altLang="zh-CN" sz="1600" b="1" dirty="0">
                <a:latin typeface="+mn-ea"/>
              </a:rPr>
              <a:t>VS</a:t>
            </a:r>
            <a:r>
              <a:rPr lang="zh-CN" altLang="en-US" sz="1600" b="1" dirty="0">
                <a:latin typeface="+mn-ea"/>
              </a:rPr>
              <a:t>的一张图即可，如果不一致，则两个图都要贴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、转换为</a:t>
            </a:r>
            <a:r>
              <a:rPr lang="en-US" altLang="zh-CN" sz="1600" b="1" dirty="0">
                <a:latin typeface="+mn-ea"/>
              </a:rPr>
              <a:t>pdf</a:t>
            </a:r>
            <a:r>
              <a:rPr lang="zh-CN" altLang="en-US" sz="1600" b="1" dirty="0">
                <a:latin typeface="+mn-ea"/>
              </a:rPr>
              <a:t>后提交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10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月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31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日前</a:t>
            </a:r>
            <a:r>
              <a:rPr lang="zh-CN" altLang="en-US" sz="1600" b="1" dirty="0">
                <a:latin typeface="+mn-ea"/>
              </a:rPr>
              <a:t>网上提交本次作业（在“文档作业”中提交）</a:t>
            </a:r>
            <a:endParaRPr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</a:t>
            </a:r>
            <a:r>
              <a:rPr lang="en-US" altLang="zh-CN" sz="1600" b="1" dirty="0">
                <a:latin typeface="+mn-ea"/>
                <a:sym typeface="+mn-ea"/>
              </a:rPr>
              <a:t>setiosflags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ios::left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</a:t>
            </a:r>
            <a:r>
              <a:rPr lang="en-US" altLang="zh-CN" sz="1600" b="1" dirty="0">
                <a:latin typeface="+mn-ea"/>
                <a:sym typeface="+mn-ea"/>
              </a:rPr>
              <a:t>setiosflags</a:t>
            </a:r>
            <a:r>
              <a:rPr lang="zh-CN" altLang="en-US" sz="1600" b="1" dirty="0">
                <a:latin typeface="+mn-ea"/>
                <a:sym typeface="+mn-ea"/>
              </a:rPr>
              <a:t>（</a:t>
            </a:r>
            <a:r>
              <a:rPr lang="en-US" altLang="zh-CN" sz="1600" b="1" dirty="0">
                <a:latin typeface="+mn-ea"/>
                <a:sym typeface="+mn-ea"/>
              </a:rPr>
              <a:t>ios::right</a:t>
            </a:r>
            <a:r>
              <a:rPr lang="zh-CN" altLang="en-US" sz="1600" b="1" dirty="0">
                <a:latin typeface="+mn-ea"/>
                <a:sym typeface="+mn-ea"/>
              </a:rPr>
              <a:t>）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、不设置默认是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左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右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对齐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  <a:sym typeface="+mn-ea"/>
              </a:rPr>
              <a:t>有效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6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>
                <a:latin typeface="+mn-ea"/>
              </a:rPr>
              <a:t>right</a:t>
            </a:r>
            <a:r>
              <a:rPr lang="zh-CN" altLang="en-US" sz="1600" b="1" dirty="0">
                <a:latin typeface="+mn-ea"/>
              </a:rPr>
              <a:t>后设置</a:t>
            </a:r>
            <a:r>
              <a:rPr lang="en-US" altLang="zh-CN" sz="1600" b="1" dirty="0">
                <a:latin typeface="+mn-ea"/>
              </a:rPr>
              <a:t>left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无效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有效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无效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的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2705" y="1244600"/>
            <a:ext cx="2459355" cy="1066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7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cont.unsetf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::right);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_cout.unset(ios_base::left)__;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所用的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.</a:t>
            </a:r>
            <a:r>
              <a:rPr lang="en-US" altLang="zh-CN" sz="1600" b="1" dirty="0" err="1">
                <a:latin typeface="+mn-ea"/>
                <a:sym typeface="+mn-ea"/>
              </a:rPr>
              <a:t>unsetf</a:t>
            </a:r>
            <a:r>
              <a:rPr lang="en-US" altLang="zh-CN" sz="1600" b="1" dirty="0">
                <a:latin typeface="+mn-ea"/>
                <a:sym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__resetiosflags________________;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70158" y="1681535"/>
            <a:ext cx="1609524" cy="66666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9765" y="1681480"/>
            <a:ext cx="1921510" cy="87693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8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53125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、不做任何设置的情况下，浮点数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默认为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小数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小数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指数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方式；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不设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的输出宽度默认为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小数点后三位</a:t>
            </a:r>
            <a:r>
              <a:rPr lang="en-US" altLang="zh-CN" sz="1600" b="1" dirty="0">
                <a:latin typeface="+mn-ea"/>
              </a:rPr>
              <a:t>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、默认情况下，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设定的宽度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</a:rPr>
              <a:t>不</a:t>
            </a:r>
            <a:r>
              <a:rPr lang="zh-CN" altLang="en-US" sz="1600" b="1" dirty="0">
                <a:latin typeface="+mn-ea"/>
                <a:sym typeface="+mn-ea"/>
              </a:rPr>
              <a:t>包含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64045" y="1214755"/>
            <a:ext cx="2261235" cy="101409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9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::fixed);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默认的宽度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为</a:t>
            </a:r>
            <a:r>
              <a:rPr lang="en-US" altLang="zh-CN" sz="1600" b="1" dirty="0">
                <a:latin typeface="+mn-ea"/>
              </a:rPr>
              <a:t>______10_____</a:t>
            </a:r>
            <a:r>
              <a:rPr lang="zh-CN" altLang="en-US" sz="1600" b="1" dirty="0">
                <a:latin typeface="+mn-ea"/>
              </a:rPr>
              <a:t>，设定的宽度是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____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  <a:sym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56120" y="1133475"/>
            <a:ext cx="2533650" cy="1085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10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cout.setf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ios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::scientific);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(3);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(20);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、加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</a:t>
            </a:r>
            <a:r>
              <a:rPr lang="en-US" altLang="zh-CN" sz="1600" b="1" dirty="0">
                <a:latin typeface="+mn-ea"/>
              </a:rPr>
              <a:t>precision</a:t>
            </a:r>
            <a:r>
              <a:rPr lang="zh-CN" altLang="en-US" sz="1600" b="1" dirty="0">
                <a:latin typeface="+mn-ea"/>
              </a:rPr>
              <a:t>默认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的宽度为</a:t>
            </a:r>
            <a:r>
              <a:rPr lang="en-US" altLang="zh-CN" sz="1600" b="1" dirty="0">
                <a:latin typeface="+mn-ea"/>
              </a:rPr>
              <a:t>_____6______</a:t>
            </a:r>
            <a:r>
              <a:rPr lang="zh-CN" altLang="en-US" sz="1600" b="1" dirty="0">
                <a:latin typeface="+mn-ea"/>
              </a:rPr>
              <a:t>，设定的宽度是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____</a:t>
            </a:r>
            <a:r>
              <a:rPr lang="zh-CN" altLang="en-US" sz="1600" b="1" dirty="0">
                <a:latin typeface="+mn-ea"/>
                <a:sym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全部数据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小数部分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、宽度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___(</a:t>
            </a:r>
            <a:r>
              <a:rPr lang="zh-CN" altLang="en-US" sz="1600" b="1" dirty="0">
                <a:latin typeface="+mn-ea"/>
              </a:rPr>
              <a:t>包含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不包含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小数点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、如果宽度超过有效位数，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则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可以</a:t>
            </a:r>
            <a:r>
              <a:rPr lang="en-US" altLang="zh-CN" sz="1600" b="1" dirty="0">
                <a:latin typeface="+mn-ea"/>
              </a:rPr>
              <a:t>_______(</a:t>
            </a:r>
            <a:r>
              <a:rPr lang="zh-CN" altLang="en-US" sz="1600" b="1" dirty="0">
                <a:latin typeface="+mn-ea"/>
              </a:rPr>
              <a:t>可以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不可以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显示，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超出有效位数</a:t>
            </a:r>
            <a:r>
              <a:rPr lang="en-US" altLang="zh-CN" sz="1600" b="1" dirty="0">
                <a:latin typeface="+mn-ea"/>
              </a:rPr>
              <a:t>____</a:t>
            </a:r>
            <a:r>
              <a:rPr lang="zh-CN" altLang="en-US" sz="1600" b="1" dirty="0">
                <a:latin typeface="+mn-ea"/>
                <a:sym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____(</a:t>
            </a:r>
            <a:r>
              <a:rPr lang="zh-CN" altLang="en-US" sz="1600" b="1" dirty="0">
                <a:latin typeface="+mn-ea"/>
              </a:rPr>
              <a:t>可信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不可信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86270" y="1244600"/>
            <a:ext cx="2673350" cy="10541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错误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34530" y="1244600"/>
            <a:ext cx="2680970" cy="8445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先设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</a:t>
            </a:r>
            <a:r>
              <a:rPr lang="zh-CN" altLang="en-US" sz="1600" b="1" dirty="0">
                <a:latin typeface="+mn-ea"/>
              </a:rPr>
              <a:t>后，再设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</a:t>
            </a:r>
            <a:r>
              <a:rPr lang="zh-CN" altLang="en-US" sz="1600" b="1" dirty="0">
                <a:latin typeface="+mn-ea"/>
              </a:rPr>
              <a:t>，则输出显示</a:t>
            </a:r>
            <a:r>
              <a:rPr lang="en-US" altLang="zh-CN" sz="1600" b="1" dirty="0">
                <a:latin typeface="+mn-ea"/>
              </a:rPr>
              <a:t>___</a:t>
            </a:r>
            <a:r>
              <a:rPr lang="zh-CN" altLang="en-US" sz="1600" b="1" dirty="0">
                <a:latin typeface="+mn-ea"/>
                <a:sym typeface="+mn-ea"/>
              </a:rPr>
              <a:t>错误</a:t>
            </a:r>
            <a:r>
              <a:rPr lang="en-US" altLang="zh-CN" sz="1600" b="1" dirty="0">
                <a:latin typeface="+mn-ea"/>
              </a:rPr>
              <a:t>_____(</a:t>
            </a:r>
            <a:r>
              <a:rPr lang="zh-CN" altLang="en-US" sz="1600" b="1" dirty="0">
                <a:latin typeface="+mn-ea"/>
              </a:rPr>
              <a:t>正确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错误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80250" y="1358900"/>
            <a:ext cx="2235200" cy="5715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   cout.unsetf(ios_base::fixed);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2714" y="1586576"/>
            <a:ext cx="1333333" cy="3238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0200" y="2933700"/>
            <a:ext cx="2171700" cy="7620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5385575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#include &lt;</a:t>
            </a:r>
            <a:r>
              <a:rPr lang="en-US" altLang="zh-CN" sz="1600" b="1" dirty="0" err="1">
                <a:latin typeface="+mn-ea"/>
              </a:rPr>
              <a:t>iomanip</a:t>
            </a:r>
            <a:r>
              <a:rPr lang="en-US" altLang="zh-CN" sz="1600" b="1" dirty="0">
                <a:latin typeface="+mn-ea"/>
              </a:rPr>
              <a:t>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double d = 123.456789123456;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::scientific);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 cout.unsetf(ios_base::scientific); //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此处添句话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,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需用</a:t>
            </a:r>
            <a:r>
              <a:rPr lang="en-US" altLang="zh-CN" sz="1600" b="1" dirty="0" err="1">
                <a:solidFill>
                  <a:srgbClr val="FF0000"/>
                </a:solidFill>
                <a:latin typeface="+mn-ea"/>
              </a:rPr>
              <a:t>cout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.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函数名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::fixed);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d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943600" y="1244870"/>
            <a:ext cx="4258523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将程序补充完整，得到期望的运行结果：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提示：回忆并参考第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3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章的作业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65550" y="1564695"/>
            <a:ext cx="1352381" cy="3428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625" y="2847975"/>
            <a:ext cx="2266950" cy="70485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pPr eaLnBrk="1" hangingPunct="1"/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en-US" altLang="zh-CN" sz="28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注意：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用</a:t>
            </a:r>
            <a:r>
              <a:rPr lang="en-US" altLang="zh-CN" sz="1600" b="1" dirty="0">
                <a:latin typeface="+mn-ea"/>
              </a:rPr>
              <a:t>WPS</a:t>
            </a:r>
            <a:r>
              <a:rPr lang="zh-CN" altLang="en-US" sz="1600" b="1" dirty="0">
                <a:latin typeface="+mn-ea"/>
              </a:rPr>
              <a:t>等其他第三方软件打开</a:t>
            </a:r>
            <a:r>
              <a:rPr lang="en-US" altLang="zh-CN" sz="1600" b="1" dirty="0">
                <a:latin typeface="+mn-ea"/>
              </a:rPr>
              <a:t>PPT</a:t>
            </a:r>
            <a:r>
              <a:rPr lang="zh-CN" altLang="en-US" sz="1600" b="1" dirty="0">
                <a:latin typeface="+mn-ea"/>
              </a:rPr>
              <a:t>，将代码复制到</a:t>
            </a:r>
            <a:r>
              <a:rPr lang="en-US" altLang="zh-CN" sz="1600" b="1" dirty="0">
                <a:latin typeface="+mn-ea"/>
              </a:rPr>
              <a:t>VS2022</a:t>
            </a:r>
            <a:r>
              <a:rPr lang="zh-CN" altLang="en-US" sz="1600" b="1" dirty="0">
                <a:latin typeface="+mn-ea"/>
              </a:rPr>
              <a:t>中后，如果出现类似下面的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编译报错</a:t>
            </a:r>
            <a:r>
              <a:rPr lang="zh-CN" altLang="en-US" sz="1600" b="1" dirty="0">
                <a:latin typeface="+mn-ea"/>
              </a:rPr>
              <a:t>，则观察源程序编辑窗口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的右下角是否为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，如果是，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单击</a:t>
            </a:r>
            <a:r>
              <a:rPr lang="en-US" altLang="zh-CN" sz="1600" b="1" dirty="0">
                <a:latin typeface="+mn-ea"/>
              </a:rPr>
              <a:t>CR</a:t>
            </a:r>
            <a:r>
              <a:rPr lang="zh-CN" altLang="en-US" sz="1600" b="1" dirty="0">
                <a:latin typeface="+mn-ea"/>
              </a:rPr>
              <a:t>，在弹出中选择</a:t>
            </a:r>
            <a:r>
              <a:rPr lang="en-US" altLang="zh-CN" sz="1600" b="1" dirty="0">
                <a:latin typeface="+mn-ea"/>
              </a:rPr>
              <a:t>CRLF</a:t>
            </a:r>
            <a:r>
              <a:rPr lang="zh-CN" altLang="en-US" sz="1600" b="1" dirty="0">
                <a:latin typeface="+mn-ea"/>
              </a:rPr>
              <a:t>，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                                                                           </a:t>
            </a:r>
            <a:r>
              <a:rPr lang="zh-CN" altLang="en-US" sz="1600" b="1" dirty="0">
                <a:latin typeface="+mn-ea"/>
              </a:rPr>
              <a:t>再次</a:t>
            </a:r>
            <a:r>
              <a:rPr lang="en-US" altLang="zh-CN" sz="1600" b="1" dirty="0">
                <a:latin typeface="+mn-ea"/>
              </a:rPr>
              <a:t>CTRL+F5</a:t>
            </a:r>
            <a:r>
              <a:rPr lang="zh-CN" altLang="en-US" sz="1600" b="1" dirty="0">
                <a:latin typeface="+mn-ea"/>
              </a:rPr>
              <a:t>运行即可</a:t>
            </a:r>
            <a:endParaRPr lang="en-US" altLang="zh-CN" sz="28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61635" y="3090983"/>
            <a:ext cx="2123810" cy="19333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958" y="1329084"/>
            <a:ext cx="7914286" cy="5314286"/>
          </a:xfrm>
          <a:prstGeom prst="rect">
            <a:avLst/>
          </a:prstGeom>
        </p:spPr>
      </p:pic>
      <p:sp>
        <p:nvSpPr>
          <p:cNvPr id="5" name="箭头: 右 4"/>
          <p:cNvSpPr/>
          <p:nvPr/>
        </p:nvSpPr>
        <p:spPr bwMode="auto">
          <a:xfrm>
            <a:off x="8023460" y="4571893"/>
            <a:ext cx="638175" cy="452423"/>
          </a:xfrm>
          <a:prstGeom prst="rightArrow">
            <a:avLst/>
          </a:prstGeom>
          <a:solidFill>
            <a:srgbClr val="FF0000">
              <a:alpha val="4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功能：向标准输出设备输出一个字符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字符串常量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变量，输出长度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   </a:t>
            </a:r>
            <a:r>
              <a:rPr lang="zh-CN" altLang="en-US" sz="1600" b="1" dirty="0">
                <a:latin typeface="+mn-ea"/>
              </a:rPr>
              <a:t>功能：向标准输出设备输出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个字符（如果</a:t>
            </a:r>
            <a:r>
              <a:rPr lang="en-US" altLang="zh-CN" sz="1600" b="1" dirty="0">
                <a:latin typeface="+mn-ea"/>
              </a:rPr>
              <a:t>n</a:t>
            </a:r>
            <a:r>
              <a:rPr lang="zh-CN" altLang="en-US" sz="1600" b="1" dirty="0">
                <a:latin typeface="+mn-ea"/>
              </a:rPr>
              <a:t>超过串长，则输出串长）</a:t>
            </a:r>
            <a:endParaRPr lang="en-US" altLang="zh-CN" sz="1600" b="1" dirty="0">
              <a:latin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706551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str[]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int  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nn-NO" altLang="zh-CN" sz="1600" b="1" dirty="0">
                <a:latin typeface="+mn-ea"/>
              </a:rPr>
              <a:t>    for (i = 0; i &lt; 5; i++)</a:t>
            </a:r>
            <a:endParaRPr lang="nn-NO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(str[</a:t>
            </a:r>
            <a:r>
              <a:rPr lang="en-US" altLang="zh-CN" sz="1600" b="1" dirty="0" err="1">
                <a:latin typeface="+mn-ea"/>
              </a:rPr>
              <a:t>i</a:t>
            </a:r>
            <a:r>
              <a:rPr lang="en-US" altLang="zh-CN" sz="1600" b="1" dirty="0">
                <a:latin typeface="+mn-ea"/>
              </a:rPr>
              <a:t>]);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('H').put('e').put('l').put('l').put('o').put(0x0A);</a:t>
            </a:r>
            <a:endParaRPr lang="en-US" altLang="zh-CN" sz="1600" b="1" dirty="0">
              <a:latin typeface="+mn-ea"/>
            </a:endParaRPr>
          </a:p>
          <a:p>
            <a:endParaRPr lang="zh-CN" altLang="en-US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运行结果：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87195" y="5139055"/>
            <a:ext cx="3149600" cy="105600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1.</a:t>
            </a:r>
            <a:r>
              <a:rPr lang="zh-CN" altLang="en-US" sz="1600" b="1" dirty="0">
                <a:latin typeface="+mn-ea"/>
              </a:rPr>
              <a:t>用于字符输出的流成员函数 </a:t>
            </a:r>
            <a:br>
              <a:rPr lang="zh-CN" altLang="en-US" sz="1600" b="1" dirty="0">
                <a:latin typeface="+mn-ea"/>
              </a:rPr>
            </a:br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(s1,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s2[] = { 'H', 'e', 'l', 'l', 'o' };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cout.write</a:t>
            </a:r>
            <a:r>
              <a:rPr lang="en-US" altLang="zh-CN" sz="1600" b="1" dirty="0">
                <a:latin typeface="+mn-ea"/>
              </a:rPr>
              <a:t>(s2, 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cout.put</a:t>
            </a:r>
            <a:r>
              <a:rPr lang="en-US" altLang="zh-CN" sz="1600" b="1" dirty="0">
                <a:latin typeface="+mn-ea"/>
              </a:rPr>
              <a:t>('\n');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zh-CN" altLang="en-US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的参数是字符串</a:t>
            </a:r>
            <a:r>
              <a:rPr lang="en-US" altLang="zh-CN" sz="1600" b="1" dirty="0">
                <a:latin typeface="+mn-ea"/>
              </a:rPr>
              <a:t>(s1)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当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的参数非字符串</a:t>
            </a:r>
            <a:r>
              <a:rPr lang="en-US" altLang="zh-CN" sz="1600" b="1" dirty="0">
                <a:latin typeface="+mn-ea"/>
              </a:rPr>
              <a:t>(s2)</a:t>
            </a:r>
            <a:r>
              <a:rPr lang="zh-CN" altLang="en-US" sz="1600" b="1" dirty="0">
                <a:latin typeface="+mn-ea"/>
              </a:rPr>
              <a:t>，且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要写的长度</a:t>
            </a:r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超过字符串长度时的表现：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结论：用</a:t>
            </a:r>
            <a:r>
              <a:rPr lang="en-US" altLang="zh-CN" sz="1600" b="1" dirty="0">
                <a:latin typeface="+mn-ea"/>
              </a:rPr>
              <a:t>write</a:t>
            </a:r>
            <a:r>
              <a:rPr lang="zh-CN" altLang="en-US" sz="1600" b="1" dirty="0">
                <a:latin typeface="+mn-ea"/>
              </a:rPr>
              <a:t>向标准输出设备输出指定个数的字符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  </a:t>
            </a:r>
            <a:r>
              <a:rPr lang="zh-CN" altLang="en-US" sz="1600" b="1" dirty="0">
                <a:latin typeface="+mn-ea"/>
              </a:rPr>
              <a:t>时，输出缓冲区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要求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不要求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是字符串</a:t>
            </a:r>
            <a:endParaRPr lang="zh-CN" altLang="en-US" sz="1600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8270" y="1244600"/>
            <a:ext cx="2501900" cy="9779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660" y="2473960"/>
            <a:ext cx="1703070" cy="7480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0660" y="3744595"/>
            <a:ext cx="1508125" cy="7232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en-US" altLang="zh-CN" sz="1600" b="1" dirty="0">
              <a:solidFill>
                <a:srgbClr val="FF0000"/>
              </a:solidFill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cout.unsetf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控制标记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功能：清除指定的控制标记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(</a:t>
            </a:r>
            <a:r>
              <a:rPr lang="zh-CN" altLang="en-US" sz="1600" b="1" dirty="0">
                <a:solidFill>
                  <a:srgbClr val="FF0000"/>
                </a:solidFill>
                <a:latin typeface="+mn-ea"/>
              </a:rPr>
              <a:t>右表为常用</a:t>
            </a:r>
            <a:r>
              <a:rPr lang="en-US" altLang="zh-CN" sz="1600" b="1" dirty="0">
                <a:solidFill>
                  <a:srgbClr val="FF0000"/>
                </a:solidFill>
                <a:latin typeface="+mn-ea"/>
              </a:rPr>
              <a:t>)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宽度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功能：设置指定的输出宽度</a:t>
            </a:r>
            <a:endParaRPr lang="en-US" altLang="zh-CN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字符常量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字符变量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功能：设置填充字节</a:t>
            </a:r>
            <a:endParaRPr lang="zh-CN" altLang="en-US" sz="1600" b="1" dirty="0">
              <a:latin typeface="+mn-ea"/>
            </a:endParaRPr>
          </a:p>
          <a:p>
            <a:pPr algn="l"/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★ </a:t>
            </a:r>
            <a:r>
              <a:rPr lang="en-US" altLang="zh-CN" sz="1600" b="1" dirty="0" err="1">
                <a:latin typeface="+mn-ea"/>
              </a:rPr>
              <a:t>cout.precision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zh-CN" altLang="en-US" sz="1600" b="1" dirty="0">
                <a:latin typeface="+mn-ea"/>
              </a:rPr>
              <a:t>精度</a:t>
            </a:r>
            <a:r>
              <a:rPr lang="en-US" altLang="zh-CN" sz="1600" b="1" dirty="0">
                <a:latin typeface="+mn-ea"/>
              </a:rPr>
              <a:t>)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   功能：设置浮点数的输出精度</a:t>
            </a:r>
            <a:endParaRPr lang="zh-CN" altLang="en-US" sz="1600" b="1" dirty="0">
              <a:latin typeface="+mn-ea"/>
            </a:endParaRPr>
          </a:p>
        </p:txBody>
      </p:sp>
      <p:graphicFrame>
        <p:nvGraphicFramePr>
          <p:cNvPr id="5" name="表格 11"/>
          <p:cNvGraphicFramePr/>
          <p:nvPr/>
        </p:nvGraphicFramePr>
        <p:xfrm>
          <a:off x="4566084" y="1278106"/>
          <a:ext cx="7253585" cy="239884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67185"/>
                <a:gridCol w="5486400"/>
              </a:tblGrid>
              <a:tr h="299856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控制标记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作用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::fixed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设置浮点数以固定的小数位数显示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::scientific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设置浮点数以科学计数法（即指数形式）显示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::left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输出数据左对齐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::right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输出数据右对齐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skipws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忽略前导的空格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cin</a:t>
                      </a: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，不适用于</a:t>
                      </a:r>
                      <a:r>
                        <a:rPr lang="en-US" altLang="zh-CN" sz="1600" b="1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cout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zh-CN" altLang="en-US" sz="1600" b="1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::uppercase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在以科学计数法输出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和十六进制输出字母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时，以大写表示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99856"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ios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::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showpos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charset="0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输出正数时，给出“</a:t>
                      </a: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+”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号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471" marR="7471" marT="4269" marB="4269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___set()___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9715" y="1303655"/>
            <a:ext cx="3277235" cy="10661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4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('$');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(12);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(' ');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___setfill()___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3</a:t>
            </a:r>
            <a:r>
              <a:rPr lang="zh-CN" altLang="en-US" sz="1600" b="1" dirty="0">
                <a:latin typeface="+mn-ea"/>
              </a:rPr>
              <a:t>、默认的</a:t>
            </a:r>
            <a:r>
              <a:rPr lang="en-US" altLang="zh-CN" sz="1600" b="1" dirty="0" err="1">
                <a:latin typeface="+mn-ea"/>
              </a:rPr>
              <a:t>cout.fill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设置是哪个字符？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11595" y="1244600"/>
            <a:ext cx="2508885" cy="111696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180086" y="162560"/>
            <a:ext cx="11880850" cy="6480810"/>
          </a:xfrm>
        </p:spPr>
        <p:txBody>
          <a:bodyPr/>
          <a:lstStyle/>
          <a:p>
            <a:r>
              <a:rPr lang="en-US" altLang="zh-CN" sz="2800" b="1" dirty="0">
                <a:latin typeface="+mn-ea"/>
              </a:rPr>
              <a:t>§.</a:t>
            </a:r>
            <a:r>
              <a:rPr lang="zh-CN" altLang="en-US" sz="2800" b="1" dirty="0">
                <a:latin typeface="+mn-ea"/>
              </a:rPr>
              <a:t>基础知识题 </a:t>
            </a:r>
            <a:r>
              <a:rPr lang="en-US" altLang="zh-CN" sz="2800" b="1" dirty="0">
                <a:latin typeface="+mn-ea"/>
              </a:rPr>
              <a:t>- </a:t>
            </a:r>
            <a:r>
              <a:rPr lang="zh-CN" altLang="en-US" sz="2800" b="1" dirty="0">
                <a:latin typeface="+mn-ea"/>
              </a:rPr>
              <a:t>与</a:t>
            </a:r>
            <a:r>
              <a:rPr lang="en-US" altLang="zh-CN" sz="2800" b="1" dirty="0" err="1">
                <a:latin typeface="+mn-ea"/>
              </a:rPr>
              <a:t>cout</a:t>
            </a:r>
            <a:r>
              <a:rPr lang="zh-CN" altLang="en-US" sz="2800" b="1" dirty="0">
                <a:latin typeface="+mn-ea"/>
              </a:rPr>
              <a:t>有关的成员函数的基本使用</a:t>
            </a:r>
            <a:endParaRPr lang="zh-CN" altLang="en-US" sz="2800" b="1" dirty="0">
              <a:latin typeface="+mn-ea"/>
            </a:endParaRPr>
          </a:p>
          <a:p>
            <a:pPr algn="l"/>
            <a:r>
              <a:rPr lang="en-US" altLang="zh-CN" sz="1600" b="1" dirty="0">
                <a:latin typeface="+mn-ea"/>
              </a:rPr>
              <a:t>2.</a:t>
            </a:r>
            <a:r>
              <a:rPr lang="zh-CN" altLang="en-US" sz="1600" b="1" dirty="0">
                <a:latin typeface="+mn-ea"/>
              </a:rPr>
              <a:t>用于字符输出控制的流成员函数</a:t>
            </a:r>
            <a:endParaRPr lang="en-US" altLang="zh-CN" sz="1600" b="1" dirty="0">
              <a:latin typeface="+mn-ea"/>
            </a:endParaRPr>
          </a:p>
          <a:p>
            <a:pPr algn="l"/>
            <a:r>
              <a:rPr lang="zh-CN" altLang="en-US" sz="1600" b="1" dirty="0">
                <a:latin typeface="+mn-ea"/>
              </a:rPr>
              <a:t>例</a:t>
            </a:r>
            <a:r>
              <a:rPr lang="en-US" altLang="zh-CN" sz="1600" b="1" dirty="0">
                <a:latin typeface="+mn-ea"/>
              </a:rPr>
              <a:t>5</a:t>
            </a:r>
            <a:r>
              <a:rPr lang="zh-CN" altLang="en-US" sz="1600" b="1" dirty="0">
                <a:latin typeface="+mn-ea"/>
              </a:rPr>
              <a:t>：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与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2" name="矩形 1"/>
          <p:cNvSpPr/>
          <p:nvPr/>
        </p:nvSpPr>
        <p:spPr bwMode="auto">
          <a:xfrm>
            <a:off x="558025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en-US" altLang="zh-CN" sz="1600" b="1" dirty="0">
                <a:latin typeface="+mn-ea"/>
              </a:rPr>
              <a:t>#include &lt;iostream&gt;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using namespace std;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int main()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{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char s1[] = "Hello";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"01234567890123456789"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(10);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'*'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cout.width</a:t>
            </a:r>
            <a:r>
              <a:rPr lang="en-US" altLang="zh-CN" sz="1600" b="1" dirty="0">
                <a:latin typeface="+mn-ea"/>
              </a:rPr>
              <a:t>(15);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s1 &lt;&lt; '#' &lt;&lt; </a:t>
            </a:r>
            <a:r>
              <a:rPr lang="en-US" altLang="zh-CN" sz="1600" b="1" dirty="0" err="1">
                <a:latin typeface="+mn-ea"/>
              </a:rPr>
              <a:t>endl</a:t>
            </a:r>
            <a:r>
              <a:rPr lang="en-US" altLang="zh-CN" sz="1600" b="1" dirty="0">
                <a:latin typeface="+mn-ea"/>
              </a:rPr>
              <a:t>;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    return 0;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}</a:t>
            </a:r>
            <a:endParaRPr lang="en-US" altLang="zh-CN" sz="1600" b="1" dirty="0">
              <a:latin typeface="+mn-ea"/>
            </a:endParaRPr>
          </a:p>
        </p:txBody>
      </p:sp>
      <p:sp>
        <p:nvSpPr>
          <p:cNvPr id="5" name="椭圆 4"/>
          <p:cNvSpPr/>
          <p:nvPr/>
        </p:nvSpPr>
        <p:spPr bwMode="auto">
          <a:xfrm>
            <a:off x="9756680" y="6213422"/>
            <a:ext cx="2304256" cy="54029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zh-CN" altLang="en-US" sz="1600" b="1" dirty="0">
                <a:solidFill>
                  <a:srgbClr val="FF0000"/>
                </a:solidFill>
                <a:latin typeface="Times New Roman" panose="02020603050405020304" charset="0"/>
                <a:ea typeface="宋体" panose="02010600030101010101" pitchFamily="2" charset="-122"/>
              </a:rPr>
              <a:t>本页需填写答案</a:t>
            </a:r>
            <a:endParaRPr kumimoji="1" lang="zh-CN" altLang="en-US" sz="1600" b="1" dirty="0">
              <a:solidFill>
                <a:srgbClr val="FF0000"/>
              </a:solidFill>
              <a:latin typeface="Times New Roman" panose="02020603050405020304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 bwMode="auto">
          <a:xfrm>
            <a:off x="5380074" y="1244870"/>
            <a:ext cx="4822049" cy="4968552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r>
              <a:rPr lang="zh-CN" altLang="en-US" sz="1600" b="1" dirty="0">
                <a:latin typeface="+mn-ea"/>
              </a:rPr>
              <a:t>运行结果：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zh-CN" altLang="en-US" sz="1600" b="1" dirty="0">
                <a:latin typeface="+mn-ea"/>
              </a:rPr>
              <a:t>结论：</a:t>
            </a:r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</a:t>
            </a:r>
            <a:r>
              <a:rPr lang="en-US" altLang="zh-CN" sz="1600" b="1" dirty="0" err="1">
                <a:latin typeface="+mn-ea"/>
              </a:rPr>
              <a:t>ios</a:t>
            </a:r>
            <a:r>
              <a:rPr lang="en-US" altLang="zh-CN" sz="1600" b="1" dirty="0">
                <a:latin typeface="+mn-ea"/>
              </a:rPr>
              <a:t>::left) </a:t>
            </a:r>
            <a:r>
              <a:rPr lang="zh-CN" altLang="en-US" sz="1600" b="1" dirty="0">
                <a:latin typeface="+mn-ea"/>
              </a:rPr>
              <a:t>等价于 </a:t>
            </a:r>
            <a:r>
              <a:rPr lang="en-US" altLang="zh-CN" sz="1600" b="1" dirty="0" err="1">
                <a:latin typeface="+mn-ea"/>
              </a:rPr>
              <a:t>cout</a:t>
            </a:r>
            <a:r>
              <a:rPr lang="en-US" altLang="zh-CN" sz="1600" b="1" dirty="0">
                <a:latin typeface="+mn-ea"/>
              </a:rPr>
              <a:t> &lt;&lt; _setiosflags</a:t>
            </a:r>
            <a:r>
              <a:rPr lang="zh-CN" altLang="en-US" sz="1600" b="1" dirty="0">
                <a:latin typeface="+mn-ea"/>
              </a:rPr>
              <a:t>（</a:t>
            </a:r>
            <a:r>
              <a:rPr lang="en-US" altLang="zh-CN" sz="1600" b="1" dirty="0">
                <a:latin typeface="+mn-ea"/>
              </a:rPr>
              <a:t>ios::left</a:t>
            </a:r>
            <a:r>
              <a:rPr lang="zh-CN" altLang="en-US" sz="1600" b="1" dirty="0">
                <a:latin typeface="+mn-ea"/>
              </a:rPr>
              <a:t>）</a:t>
            </a:r>
            <a:r>
              <a:rPr lang="en-US" altLang="zh-CN" sz="1600" b="1" dirty="0">
                <a:latin typeface="+mn-ea"/>
              </a:rPr>
              <a:t>_____</a:t>
            </a:r>
            <a:endParaRPr lang="en-US" altLang="zh-CN" sz="1600" b="1" dirty="0">
              <a:latin typeface="+mn-ea"/>
            </a:endParaRPr>
          </a:p>
          <a:p>
            <a:endParaRPr lang="en-US" altLang="zh-CN" sz="1600" b="1" dirty="0">
              <a:latin typeface="+mn-ea"/>
            </a:endParaRPr>
          </a:p>
          <a:p>
            <a:r>
              <a:rPr lang="en-US" altLang="zh-CN" sz="1600" b="1" dirty="0">
                <a:latin typeface="+mn-ea"/>
              </a:rPr>
              <a:t>2</a:t>
            </a:r>
            <a:r>
              <a:rPr lang="zh-CN" altLang="en-US" sz="1600" b="1" dirty="0">
                <a:latin typeface="+mn-ea"/>
              </a:rPr>
              <a:t>、</a:t>
            </a:r>
            <a:r>
              <a:rPr lang="en-US" altLang="zh-CN" sz="1600" b="1" dirty="0" err="1">
                <a:latin typeface="+mn-ea"/>
              </a:rPr>
              <a:t>cout.setf</a:t>
            </a:r>
            <a:r>
              <a:rPr lang="en-US" altLang="zh-CN" sz="1600" b="1" dirty="0">
                <a:latin typeface="+mn-ea"/>
              </a:rPr>
              <a:t>()</a:t>
            </a:r>
            <a:r>
              <a:rPr lang="zh-CN" altLang="en-US" sz="1600" b="1" dirty="0">
                <a:latin typeface="+mn-ea"/>
              </a:rPr>
              <a:t>设置后</a:t>
            </a:r>
            <a:r>
              <a:rPr lang="en-US" altLang="zh-CN" sz="1600" b="1" dirty="0">
                <a:latin typeface="+mn-ea"/>
              </a:rPr>
              <a:t>__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__(</a:t>
            </a:r>
            <a:r>
              <a:rPr lang="zh-CN" altLang="en-US" sz="1600" b="1" dirty="0">
                <a:latin typeface="+mn-ea"/>
              </a:rPr>
              <a:t>仅</a:t>
            </a:r>
            <a:r>
              <a:rPr lang="en-US" altLang="zh-CN" sz="1600" b="1" dirty="0">
                <a:latin typeface="+mn-ea"/>
              </a:rPr>
              <a:t>1</a:t>
            </a:r>
            <a:r>
              <a:rPr lang="zh-CN" altLang="en-US" sz="1600" b="1" dirty="0">
                <a:latin typeface="+mn-ea"/>
              </a:rPr>
              <a:t>次</a:t>
            </a:r>
            <a:r>
              <a:rPr lang="en-US" altLang="zh-CN" sz="1600" b="1" dirty="0">
                <a:latin typeface="+mn-ea"/>
              </a:rPr>
              <a:t>/</a:t>
            </a:r>
            <a:r>
              <a:rPr lang="zh-CN" altLang="en-US" sz="1600" b="1" dirty="0">
                <a:latin typeface="+mn-ea"/>
              </a:rPr>
              <a:t>始终</a:t>
            </a:r>
            <a:r>
              <a:rPr lang="en-US" altLang="zh-CN" sz="1600" b="1" dirty="0">
                <a:latin typeface="+mn-ea"/>
              </a:rPr>
              <a:t>)</a:t>
            </a:r>
            <a:r>
              <a:rPr lang="zh-CN" altLang="en-US" sz="1600" b="1" dirty="0">
                <a:latin typeface="+mn-ea"/>
              </a:rPr>
              <a:t>有效</a:t>
            </a:r>
            <a:endParaRPr lang="en-US" altLang="zh-CN" sz="1600" b="1" dirty="0">
              <a:latin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8425" y="1244600"/>
            <a:ext cx="2856230" cy="1144270"/>
          </a:xfrm>
          <a:prstGeom prst="rect">
            <a:avLst/>
          </a:prstGeom>
        </p:spPr>
      </p:pic>
    </p:spTree>
  </p:cSld>
  <p:clrMapOvr>
    <a:masterClrMapping/>
  </p:clrMapOvr>
  <p:transition/>
</p:sld>
</file>

<file path=ppt/tags/tag1.xml><?xml version="1.0" encoding="utf-8"?>
<p:tagLst xmlns:p="http://schemas.openxmlformats.org/presentationml/2006/main">
  <p:tag name="commondata" val="eyJoZGlkIjoiNjRkZDE1MjIxMjM2NmMxYzY5Y2M3N2FjNDEyZThkY2QifQ=="/>
</p:tagLst>
</file>

<file path=ppt/theme/theme1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8310</Words>
  <Application>WPS 演示</Application>
  <PresentationFormat>宽屏</PresentationFormat>
  <Paragraphs>566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7" baseType="lpstr">
      <vt:lpstr>Arial</vt:lpstr>
      <vt:lpstr>宋体</vt:lpstr>
      <vt:lpstr>Wingdings</vt:lpstr>
      <vt:lpstr>Times New Roman</vt:lpstr>
      <vt:lpstr>微软雅黑</vt:lpstr>
      <vt:lpstr>Arial Unicode MS</vt:lpstr>
      <vt:lpstr>等线</vt:lpstr>
      <vt:lpstr>Calibri</vt:lpstr>
      <vt:lpstr>1_默认设计模板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Larry</dc:creator>
  <cp:lastModifiedBy>几</cp:lastModifiedBy>
  <cp:revision>109</cp:revision>
  <dcterms:created xsi:type="dcterms:W3CDTF">2020-08-13T13:39:00Z</dcterms:created>
  <dcterms:modified xsi:type="dcterms:W3CDTF">2024-10-30T12:05:29Z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3C31AE605B0B459597A44CC4B540F3D2_12</vt:lpwstr>
  </property>
  <property fmtid="{D5CDD505-2E9C-101B-9397-08002B2CF9AE}" pid="3" name="KSOProductBuildVer">
    <vt:lpwstr>2052-12.1.0.18608</vt:lpwstr>
  </property>
</Properties>
</file>