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4" r:id="rId6"/>
    <p:sldId id="643" r:id="rId7"/>
    <p:sldId id="558" r:id="rId8"/>
    <p:sldId id="645" r:id="rId9"/>
    <p:sldId id="646" r:id="rId10"/>
    <p:sldId id="632" r:id="rId11"/>
    <p:sldId id="647" r:id="rId12"/>
    <p:sldId id="648" r:id="rId13"/>
    <p:sldId id="649" r:id="rId14"/>
    <p:sldId id="633" r:id="rId15"/>
    <p:sldId id="650" r:id="rId16"/>
    <p:sldId id="634" r:id="rId17"/>
    <p:sldId id="635" r:id="rId18"/>
    <p:sldId id="651" r:id="rId19"/>
    <p:sldId id="636" r:id="rId20"/>
    <p:sldId id="591" r:id="rId21"/>
    <p:sldId id="637" r:id="rId22"/>
    <p:sldId id="638" r:id="rId23"/>
    <p:sldId id="640" r:id="rId24"/>
    <p:sldId id="653" r:id="rId25"/>
    <p:sldId id="639" r:id="rId26"/>
    <p:sldId id="654" r:id="rId27"/>
    <p:sldId id="655" r:id="rId28"/>
    <p:sldId id="641" r:id="rId29"/>
    <p:sldId id="642" r:id="rId30"/>
    <p:sldId id="656" r:id="rId31"/>
    <p:sldId id="657" r:id="rId32"/>
    <p:sldId id="658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5E6376-A889-419B-BC94-8D1A3A08F7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</a:t>
            </a:r>
            <a:r>
              <a:rPr lang="zh-CN" altLang="en-US" sz="1600" b="1">
                <a:latin typeface="+mn-ea"/>
              </a:rPr>
              <a:t>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cin.get()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返还值不是能转化为二进制的值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编译出错，为什么？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  <a:sym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))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和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EOF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取等号</a:t>
            </a:r>
            <a:endParaRPr kumimoji="1" lang="zh-CN" altLang="en-US" sz="1600" b="1" dirty="0">
              <a:solidFill>
                <a:srgbClr val="000000"/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本题不需要写运行结果，回答问题即可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P.7/P.9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右，编译正确，为什么？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里面没有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，返还的是和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类型一致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7810" y="3893820"/>
            <a:ext cx="2305050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10" y="4560570"/>
            <a:ext cx="1663700" cy="571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50" y="5132070"/>
            <a:ext cx="1772285" cy="701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350" y="5833745"/>
            <a:ext cx="2501900" cy="520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省略第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个参数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985" y="4215130"/>
            <a:ext cx="2095500" cy="71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95" y="5119370"/>
            <a:ext cx="2305050" cy="723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595361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[10];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10, '*');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输入多于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个的字符串，输出：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个及以前位置有*，输出：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输入字符串，第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个及以后位置有*，输出：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是否与三个参数的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相同？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相同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5580" y="3429000"/>
            <a:ext cx="2368550" cy="78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580" y="4216400"/>
            <a:ext cx="1605280" cy="708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580" y="4924425"/>
            <a:ext cx="2266950" cy="615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925" y="5540375"/>
            <a:ext cx="2368550" cy="64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20);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缺省是回车结束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is:I/I/I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second part is:like like C++/study C++/am happy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The third part is: / / /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394523" y="1244870"/>
            <a:ext cx="4711787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20, '/');</a:t>
            </a:r>
            <a:endParaRPr kumimoji="1" lang="zh-CN" altLang="en-US" sz="12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运行结果：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is:I/I/I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The second part is:like like C++/study C++/am happy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The third part is: / / /</a:t>
            </a:r>
            <a:endParaRPr kumimoji="1" lang="en-US" altLang="zh-CN" sz="1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737642" y="3574500"/>
            <a:ext cx="1981593" cy="2106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r>
              <a:rPr lang="en-US" altLang="zh-CN" sz="1600" b="1" dirty="0">
                <a:latin typeface="+mn-ea"/>
              </a:rPr>
              <a:t> 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8165" y="5455920"/>
            <a:ext cx="11173460" cy="75755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直接结束输入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    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：遇见终止字符，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</a:t>
            </a:r>
            <a:r>
              <a:rPr kumimoji="1" lang="zh-CN" altLang="en-US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长度不到继续输入</a:t>
            </a:r>
            <a:r>
              <a:rPr kumimoji="1" lang="en-US" altLang="zh-CN" sz="12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_______________</a:t>
            </a:r>
            <a:endParaRPr kumimoji="1" lang="en-US" altLang="zh-CN" sz="12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165" y="1244600"/>
            <a:ext cx="11403965" cy="4968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"enter a sentence:";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不需要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endl</a:t>
            </a:r>
            <a:endParaRPr kumimoji="1" lang="en-US" altLang="zh-CN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&gt;&gt;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    </a:t>
            </a:r>
            <a:r>
              <a:rPr kumimoji="1" lang="en-US" altLang="zh-CN" sz="1200" b="1" dirty="0">
                <a:solidFill>
                  <a:srgbClr val="FF33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直接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FF3300"/>
                </a:solidFill>
                <a:latin typeface="+mn-ea"/>
              </a:rPr>
              <a:t>，空格结束</a:t>
            </a:r>
            <a:endParaRPr kumimoji="1" lang="zh-CN" altLang="en-US" sz="12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cin.get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(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, 20, '/');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"The third part is:"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'#'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和上页的差别：两句蓝色语句从</a:t>
            </a:r>
            <a:r>
              <a:rPr kumimoji="1" lang="en-US" altLang="zh-CN" sz="1200" b="1" dirty="0" err="1">
                <a:solidFill>
                  <a:srgbClr val="3333CC"/>
                </a:solidFill>
                <a:latin typeface="+mn-ea"/>
              </a:rPr>
              <a:t>getline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变为</a:t>
            </a:r>
            <a:r>
              <a:rPr kumimoji="1" lang="en-US" altLang="zh-CN" sz="1200" b="1" dirty="0">
                <a:solidFill>
                  <a:srgbClr val="3333CC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3333CC"/>
                </a:solidFill>
                <a:latin typeface="+mn-ea"/>
              </a:rPr>
              <a:t>，则结果：</a:t>
            </a:r>
            <a:endParaRPr kumimoji="1" lang="en-US" altLang="zh-CN" sz="12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enter a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sentence:</a:t>
            </a:r>
            <a:r>
              <a:rPr kumimoji="1" lang="en-US" altLang="zh-CN" sz="12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200" b="1" u="sng" dirty="0">
                <a:solidFill>
                  <a:srgbClr val="FF0000"/>
                </a:solidFill>
                <a:latin typeface="+mn-ea"/>
              </a:rPr>
              <a:t> like C++./I study C++./I am happy.</a:t>
            </a:r>
            <a:endParaRPr kumimoji="1" lang="en-US" altLang="zh-CN" sz="12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string with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is: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I/I/I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second part is: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  <a:sym typeface="+mn-ea"/>
              </a:rPr>
              <a:t>like C++ I like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/study C++ I study/am happy i am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ts val="20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The third part is:C++ I like C++ I l/C++ I study C++ I s/y i am happy i am h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zh-CN" altLang="en-US" sz="1600" b="1" dirty="0">
                <a:latin typeface="+mn-ea"/>
              </a:rPr>
              <a:t>的使用区别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输入满：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_______</a:t>
            </a:r>
            <a:r>
              <a:rPr lang="zh-CN" altLang="en-US" sz="1600" b="1" dirty="0">
                <a:latin typeface="+mn-ea"/>
              </a:rPr>
              <a:t>直接跳转到下一个输入，不清空输入区</a:t>
            </a:r>
            <a:r>
              <a:rPr lang="en-US" altLang="zh-CN" sz="1600" b="1" dirty="0">
                <a:latin typeface="+mn-ea"/>
              </a:rPr>
              <a:t>____________________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满后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直接结束输入，清空输入区</a:t>
            </a:r>
            <a:r>
              <a:rPr lang="en-US" altLang="zh-CN" sz="1600" b="1" dirty="0">
                <a:latin typeface="+mn-ea"/>
              </a:rPr>
              <a:t>__________________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</a:t>
            </a:r>
            <a:r>
              <a:rPr lang="zh-CN" altLang="en-US" sz="1600" b="1" dirty="0">
                <a:latin typeface="宋体" panose="02010600030101010101" pitchFamily="2" charset="-122"/>
              </a:rPr>
              <a:t>● </a:t>
            </a:r>
            <a:r>
              <a:rPr lang="zh-CN" altLang="en-US" sz="1600" b="1" dirty="0">
                <a:latin typeface="+mn-ea"/>
              </a:rPr>
              <a:t>遇中止字符：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  <a:sym typeface="+mn-ea"/>
              </a:rPr>
              <a:t>忽略然后清空输入区</a:t>
            </a:r>
            <a:r>
              <a:rPr lang="en-US" altLang="zh-CN" sz="1600" b="1" dirty="0">
                <a:latin typeface="+mn-ea"/>
              </a:rPr>
              <a:t>________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遇中止字符，下一个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忽略然后清空输入区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宋体" panose="02010600030101010101" pitchFamily="2" charset="-122"/>
              </a:rPr>
              <a:t>  ●</a:t>
            </a:r>
            <a:r>
              <a:rPr lang="zh-CN" altLang="en-US" sz="1600" b="1" dirty="0">
                <a:latin typeface="+mn-ea"/>
              </a:rPr>
              <a:t> 未满遇回车：</a:t>
            </a:r>
            <a:r>
              <a:rPr lang="en-US" altLang="zh-CN" sz="1600" b="1" dirty="0">
                <a:latin typeface="+mn-ea"/>
              </a:rPr>
              <a:t>get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继续输入</a:t>
            </a:r>
            <a:r>
              <a:rPr lang="en-US" altLang="zh-CN" sz="1600" b="1" dirty="0">
                <a:latin typeface="+mn-ea"/>
              </a:rPr>
              <a:t>_______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              </a:t>
            </a:r>
            <a:r>
              <a:rPr lang="en-US" altLang="zh-CN" sz="1600" b="1" dirty="0" err="1">
                <a:latin typeface="+mn-ea"/>
              </a:rPr>
              <a:t>getline</a:t>
            </a:r>
            <a:r>
              <a:rPr lang="zh-CN" altLang="en-US" sz="1600" b="1" dirty="0">
                <a:latin typeface="+mn-ea"/>
              </a:rPr>
              <a:t>把回车当一个普通字符读入至满，下一个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直接输出了</a:t>
            </a:r>
            <a:r>
              <a:rPr lang="en-US" altLang="zh-CN" sz="1600" b="1" dirty="0">
                <a:latin typeface="+mn-ea"/>
              </a:rPr>
              <a:t>_____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69"/>
            <a:ext cx="4176464" cy="339178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954098" y="1244870"/>
            <a:ext cx="4176464" cy="33917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  char ch1[10], ch2[10];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(ch1,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ch1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cin.getline</a:t>
            </a:r>
            <a:r>
              <a:rPr kumimoji="1" lang="en-US" altLang="zh-CN" sz="1600" b="1" dirty="0">
                <a:solidFill>
                  <a:srgbClr val="33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(ch2, 10, '*'); </a:t>
            </a:r>
            <a:endParaRPr kumimoji="1" lang="en-US" altLang="zh-CN" sz="1600" b="1" dirty="0">
              <a:solidFill>
                <a:srgbClr val="3333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ch2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输入一串大于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个字符的字符串，输出：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输入一串字符串，每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个以内含*，输出：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输入一串小于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的字符串，加回车，输出：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功能：判断是否遇到了文件结束符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，返回逻辑值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为真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功能：返回输入流中的下一个字符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不提取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遇见文件结束符则返回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EOF)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功能：将字符变量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常量插入到输入流的头部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功能：跳过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个字符，或遇到中止字符时提前结束</a:t>
            </a:r>
            <a:endParaRPr lang="zh-CN" altLang="en-US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cin.eof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  //P.430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13.5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c;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 (!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cin.eof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if ((c=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 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输入：连续多个字符串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含空格及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CTRL+Z)+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0" y="3578225"/>
            <a:ext cx="2235200" cy="2635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cin.peek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CTRL+Z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zh-CN" altLang="en-US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7670" y="4322445"/>
            <a:ext cx="2266950" cy="749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670" y="5243195"/>
            <a:ext cx="2209800" cy="8191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7610" y="5121910"/>
            <a:ext cx="2266950" cy="628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6385" y="5073015"/>
            <a:ext cx="2673350" cy="577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948711" y="4917278"/>
            <a:ext cx="4032448" cy="129614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上两页的正确情况，本页的错误情况，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综合起来，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使用时要注意什么问题？</a:t>
            </a: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对应几次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putback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就要有多少次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get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//get()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putback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两次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(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提示，光标一直在动，什么意思？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一直在输出内容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8040" y="4604385"/>
            <a:ext cx="2324100" cy="590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690" y="1198245"/>
            <a:ext cx="3527425" cy="2514600"/>
          </a:xfrm>
          <a:prstGeom prst="rect">
            <a:avLst/>
          </a:prstGeom>
        </p:spPr>
      </p:pic>
      <p:cxnSp>
        <p:nvCxnSpPr>
          <p:cNvPr id="5" name="肘形连接符 4"/>
          <p:cNvCxnSpPr/>
          <p:nvPr/>
        </p:nvCxnSpPr>
        <p:spPr>
          <a:xfrm flipV="1">
            <a:off x="1812290" y="2439035"/>
            <a:ext cx="3917950" cy="3104515"/>
          </a:xfrm>
          <a:prstGeom prst="bentConnector3">
            <a:avLst>
              <a:gd name="adj1" fmla="val 5001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 </a:t>
            </a:r>
            <a:endParaRPr kumimoji="1" lang="en-US" altLang="zh-CN" sz="1600" b="1" dirty="0">
              <a:solidFill>
                <a:srgbClr val="3333CC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' ';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输出换为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735" y="4798695"/>
            <a:ext cx="2349500" cy="558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80" y="2111375"/>
            <a:ext cx="5013325" cy="3246120"/>
          </a:xfrm>
          <a:prstGeom prst="rect">
            <a:avLst/>
          </a:prstGeom>
        </p:spPr>
      </p:pic>
      <p:cxnSp>
        <p:nvCxnSpPr>
          <p:cNvPr id="6" name="肘形连接符 5"/>
          <p:cNvCxnSpPr>
            <a:endCxn id="3" idx="1"/>
          </p:cNvCxnSpPr>
          <p:nvPr/>
        </p:nvCxnSpPr>
        <p:spPr>
          <a:xfrm flipV="1">
            <a:off x="1954530" y="3734435"/>
            <a:ext cx="4387850" cy="1846580"/>
          </a:xfrm>
          <a:prstGeom prst="bentConnector3">
            <a:avLst>
              <a:gd name="adj1" fmla="val 5001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('H');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判断条件换为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!=EOF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cout.put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VS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Dev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990" y="4512945"/>
            <a:ext cx="1930400" cy="7874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990" y="5300345"/>
            <a:ext cx="2705100" cy="533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cin.putback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58023" y="1244870"/>
            <a:ext cx="7496085" cy="53037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c[20];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cin.peek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next char(ASCII):"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cin.putback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(c[0]);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cin.getline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(c, 15, '/');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c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运行结果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红色为输入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please enter a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sentense: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I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 am a boy./ am a student.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first part is:I am a boy.I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next char(ASCII):-1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The second part is: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(5, 'A');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1530" y="4730115"/>
            <a:ext cx="2578100" cy="577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840" y="5411470"/>
            <a:ext cx="2324100" cy="6477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缺省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个字符，中止字符为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EOF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abcdefghijk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abcd</a:t>
            </a:r>
            <a:r>
              <a:rPr kumimoji="1" lang="en-US" altLang="zh-CN" sz="1600" b="1" u="sng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kumimoji="1" lang="en-US" altLang="zh-CN" sz="1600" b="1" u="sng" dirty="0" err="1">
                <a:solidFill>
                  <a:srgbClr val="FF0000"/>
                </a:solidFill>
                <a:latin typeface="+mn-ea"/>
              </a:rPr>
              <a:t>fghijk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270" y="4643120"/>
            <a:ext cx="2152650" cy="61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270" y="5464175"/>
            <a:ext cx="2139950" cy="571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	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165" y="1244600"/>
            <a:ext cx="10842625" cy="496824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处取，为空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输出：The first part is:I like C++.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I like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/I study C++.I stud/I am happy.I am ha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  <a:sym typeface="+mn-ea"/>
              </a:rPr>
              <a:t> 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  <a:sym typeface="+mn-ea"/>
              </a:rPr>
              <a:t>     The second part is:C++./y C++./ppy.</a:t>
            </a:r>
            <a:endParaRPr kumimoji="1" lang="en-US" altLang="zh-CN" sz="1600" b="1" dirty="0">
              <a:solidFill>
                <a:srgbClr val="000000"/>
              </a:solidFill>
              <a:latin typeface="+mn-ea"/>
              <a:sym typeface="+mn-ea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I like C++.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/I study C++./I am happy.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 / I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基本概念：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文件结束符：表示文件结束的特殊标记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</a:t>
            </a:r>
            <a:r>
              <a:rPr lang="en-US" altLang="zh-CN" sz="1600" b="1" dirty="0">
                <a:latin typeface="+mn-ea"/>
              </a:rPr>
              <a:t>CTRL+Z</a:t>
            </a:r>
            <a:r>
              <a:rPr lang="zh-CN" altLang="en-US" sz="1600" b="1" dirty="0">
                <a:latin typeface="+mn-ea"/>
              </a:rPr>
              <a:t>表示键盘输入文件结束符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endParaRPr lang="en-US" altLang="zh-CN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文件结束标记：判断文件是否结束的标记，用宏定义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End Of File</a:t>
            </a:r>
            <a:r>
              <a:rPr lang="zh-CN" altLang="en-US" sz="1600" b="1" dirty="0">
                <a:latin typeface="+mn-ea"/>
              </a:rPr>
              <a:t>）来表示</a:t>
            </a:r>
            <a:endParaRPr lang="zh-CN" altLang="en-US" sz="1600" b="1" dirty="0">
              <a:latin typeface="+mn-ea"/>
            </a:endParaRPr>
          </a:p>
          <a:p>
            <a:pPr algn="l" eaLnBrk="0" hangingPunct="0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不同系统</a:t>
            </a:r>
            <a:r>
              <a:rPr lang="en-US" altLang="zh-CN" sz="1600" b="1" dirty="0">
                <a:latin typeface="+mn-ea"/>
              </a:rPr>
              <a:t>EOF</a:t>
            </a:r>
            <a:r>
              <a:rPr lang="zh-CN" altLang="en-US" sz="1600" b="1" dirty="0">
                <a:latin typeface="+mn-ea"/>
              </a:rPr>
              <a:t>的值（目前双编译器都是</a:t>
            </a:r>
            <a:r>
              <a:rPr lang="en-US" altLang="zh-CN" sz="1600" b="1" dirty="0">
                <a:latin typeface="+mn-ea"/>
              </a:rPr>
              <a:t>-1</a:t>
            </a:r>
            <a:r>
              <a:rPr lang="zh-CN" altLang="en-US" sz="1600" b="1" dirty="0">
                <a:latin typeface="+mn-ea"/>
              </a:rPr>
              <a:t>）可能不同，不必关心</a:t>
            </a:r>
            <a:endParaRPr lang="zh-CN" altLang="en-US" sz="1600" b="1" dirty="0">
              <a:latin typeface="+mn-ea"/>
            </a:endParaRPr>
          </a:p>
          <a:p>
            <a:pPr algn="l">
              <a:spcBef>
                <a:spcPts val="385"/>
              </a:spcBef>
            </a:pPr>
            <a:r>
              <a:rPr lang="zh-CN" altLang="en-US" sz="1600" b="1" dirty="0">
                <a:latin typeface="+mn-ea"/>
              </a:rPr>
              <a:t>  ★ 一般用于字符流输入的判断，对其它类型一般不用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与字符输入有关的其它成员函数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>
                <a:latin typeface="+mn-ea"/>
              </a:rPr>
              <a:t>24</a:t>
            </a:r>
            <a:r>
              <a:rPr lang="zh-CN" altLang="en-US" sz="1600" b="1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cin.ignore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4" y="1244870"/>
            <a:ext cx="6552728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[20];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指针停留在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处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first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cin.ignore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();      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跳过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, 20, '/');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从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'/'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后取，非空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"The second part is:"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return 0; 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</a:t>
            </a:r>
            <a:r>
              <a:rPr kumimoji="1" lang="en-US" altLang="zh-CN" sz="1600" b="1" u="sng" dirty="0">
                <a:solidFill>
                  <a:srgbClr val="FF0000"/>
                </a:solidFill>
                <a:latin typeface="+mn-ea"/>
              </a:rPr>
              <a:t>I like C++./I study C++./I am happy.</a:t>
            </a:r>
            <a:endParaRPr kumimoji="1" lang="en-US" altLang="zh-CN" sz="1600" b="1" u="sng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9515" y="5033010"/>
            <a:ext cx="2463800" cy="1720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5033010"/>
            <a:ext cx="261620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255" y="5013960"/>
            <a:ext cx="2609850" cy="1739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功能：从输入流中读一个字符并返回该字符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功能：从输入流中读一个字符给字符变量，返回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功能：从输入流中读</a:t>
            </a:r>
            <a:r>
              <a:rPr lang="en-US" altLang="zh-CN" sz="1600" b="1" dirty="0">
                <a:latin typeface="+mn-ea"/>
              </a:rPr>
              <a:t>n-1</a:t>
            </a:r>
            <a:r>
              <a:rPr lang="zh-CN" altLang="en-US" sz="1600" b="1" dirty="0">
                <a:latin typeface="+mn-ea"/>
              </a:rPr>
              <a:t>个字符，若遇到中止字符，则提前结束，返回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流对象自身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cin.getline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字符数组，字符个数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，中止字符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功能：同三个参数的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70012" y="5223015"/>
            <a:ext cx="5162128" cy="133915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</a:t>
            </a:r>
            <a:r>
              <a:rPr kumimoji="1" lang="en-US" altLang="zh-CN" sz="1600" b="1" dirty="0" err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函数返回值的讨论：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u="sng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http://bbs.bccn.net/thread-420985-1-1.html</a:t>
            </a: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u="sng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、看得懂就看，看不懂就放弃</a:t>
            </a:r>
            <a:endParaRPr kumimoji="1" lang="en-US" altLang="zh-CN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600" b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、说的不一定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正确，也许是一知半解，要有分辨能力</a:t>
            </a:r>
            <a:endParaRPr kumimoji="1" lang="zh-CN" altLang="en-US" sz="1600" b="1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9515" y="4184650"/>
            <a:ext cx="2425700" cy="920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25" y="5282565"/>
            <a:ext cx="2216150" cy="800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())!='\n')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440" y="5233670"/>
            <a:ext cx="2292350" cy="6286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640871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())!=EOF)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7475" y="4176395"/>
            <a:ext cx="1476375" cy="1064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3550" y="5368290"/>
            <a:ext cx="3002280" cy="11957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8025" y="1244870"/>
            <a:ext cx="4176464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int(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输入一个字符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输入一串字符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回车，输出：</a:t>
            </a:r>
            <a:endParaRPr kumimoji="1" lang="en-US" altLang="zh-CN" sz="1600" b="1" dirty="0">
              <a:solidFill>
                <a:srgbClr val="FF33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4050" y="4391660"/>
            <a:ext cx="2101850" cy="939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5331460"/>
            <a:ext cx="1987550" cy="863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cin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用于字符输入的流成员函数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cin.get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8024" y="1244870"/>
            <a:ext cx="4620032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回车，串中可含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（能否结束？）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输出：不能结束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输入：连续多个一串字符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回车，最后一行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单独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CTRL+Z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输出：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问：右侧为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P.7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get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无参例子，左右两个程序的输出是否相同？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相同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257613" y="1244870"/>
            <a:ext cx="4620031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while(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=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cin.get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())!=EOF 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本题同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，不需要写结果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8612372" y="1244870"/>
            <a:ext cx="1265275" cy="40317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程序同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P.7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6420" y="4984750"/>
            <a:ext cx="707390" cy="512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5765" y="5541645"/>
            <a:ext cx="868045" cy="357505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11597</Words>
  <Application>WPS 演示</Application>
  <PresentationFormat>宽屏</PresentationFormat>
  <Paragraphs>777</Paragraphs>
  <Slides>30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81</cp:revision>
  <dcterms:created xsi:type="dcterms:W3CDTF">2020-08-13T13:39:00Z</dcterms:created>
  <dcterms:modified xsi:type="dcterms:W3CDTF">2024-10-30T17:49:52Z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E280F9D9FDCA46DF85BF7A54324CC1E6_12</vt:lpwstr>
  </property>
  <property fmtid="{D5CDD505-2E9C-101B-9397-08002B2CF9AE}" pid="3" name="KSOProductBuildVer">
    <vt:lpwstr>2052-12.1.0.18608</vt:lpwstr>
  </property>
</Properties>
</file>