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30" r:id="rId3"/>
    <p:sldId id="1266" r:id="rId4"/>
    <p:sldId id="1238" r:id="rId6"/>
    <p:sldId id="814" r:id="rId7"/>
    <p:sldId id="800" r:id="rId8"/>
    <p:sldId id="801" r:id="rId9"/>
    <p:sldId id="802" r:id="rId10"/>
    <p:sldId id="803" r:id="rId11"/>
    <p:sldId id="804" r:id="rId12"/>
    <p:sldId id="805" r:id="rId13"/>
    <p:sldId id="806" r:id="rId14"/>
    <p:sldId id="807" r:id="rId15"/>
    <p:sldId id="809" r:id="rId16"/>
    <p:sldId id="810" r:id="rId17"/>
    <p:sldId id="812" r:id="rId18"/>
    <p:sldId id="813" r:id="rId19"/>
    <p:sldId id="815" r:id="rId20"/>
    <p:sldId id="816" r:id="rId21"/>
    <p:sldId id="817" r:id="rId22"/>
    <p:sldId id="818" r:id="rId23"/>
    <p:sldId id="819" r:id="rId24"/>
    <p:sldId id="822" r:id="rId25"/>
    <p:sldId id="821" r:id="rId26"/>
    <p:sldId id="1267" r:id="rId27"/>
    <p:sldId id="1268" r:id="rId28"/>
    <p:sldId id="1269" r:id="rId29"/>
    <p:sldId id="1270" r:id="rId30"/>
    <p:sldId id="127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gs" Target="tags/tag29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、安装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软件（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附件已给，版本虽旧，但够用</a:t>
            </a:r>
            <a:r>
              <a:rPr lang="zh-CN" altLang="en-US" sz="1600" b="1" dirty="0">
                <a:latin typeface="+mn-ea"/>
              </a:rPr>
              <a:t>），学会使用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进制方式查看文件，并掌握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及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进制查看间的切换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已安装</a:t>
            </a:r>
            <a:r>
              <a:rPr lang="en-US" altLang="zh-CN" sz="1600" b="1" dirty="0" err="1">
                <a:latin typeface="+mn-ea"/>
              </a:rPr>
              <a:t>VSCode</a:t>
            </a:r>
            <a:r>
              <a:rPr lang="zh-CN" altLang="en-US" sz="1600" b="1" dirty="0">
                <a:latin typeface="+mn-ea"/>
              </a:rPr>
              <a:t>的也可通过相关插件进行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进制方式的查看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VSCode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某种情况下会自动做格式转换或字符集转换，要注意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★ 也可以使用其它编辑软件，但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不建议</a:t>
            </a:r>
            <a:r>
              <a:rPr lang="en-US" altLang="zh-CN" sz="1600" b="1" dirty="0" err="1">
                <a:latin typeface="+mn-ea"/>
              </a:rPr>
              <a:t>NotePad</a:t>
            </a:r>
            <a:r>
              <a:rPr lang="en-US" altLang="zh-CN" sz="1600" b="1" dirty="0">
                <a:latin typeface="+mn-ea"/>
              </a:rPr>
              <a:t>++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、完成本文档中所有的测试程序并填写运行结果，从而体会二进制与十进制文件的差异，掌握与文件有关的流函数的正确用法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（不强制要求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Linux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，但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建议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试一试）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特别说明：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因为篇幅问题，打开文件后均省略了是否打开成功的判断，这在实际应用中是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：二进制方式写，二进制方式读，不同读方式在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00" y="5085080"/>
            <a:ext cx="444500" cy="45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500" y="5127625"/>
            <a:ext cx="431800" cy="501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：十进制方式写，二进制方式读，不同读方式在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__\r__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__\r__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__\r___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___\n_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___6__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，最后一个字符是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_\r__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8225" y="5038725"/>
            <a:ext cx="374650" cy="527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225" y="5038725"/>
            <a:ext cx="42545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的文件，观察文件长度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"ABC\0\x61\x62\x63"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___5__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字节，为什么？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结束了写入，最后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写入的事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 + OD + OA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：用十进制方式写入含非图形字符</a:t>
            </a:r>
            <a:r>
              <a:rPr lang="en-US" altLang="zh-CN" sz="1600" b="1" dirty="0">
                <a:latin typeface="+mn-ea"/>
              </a:rPr>
              <a:t>(ASCII</a:t>
            </a:r>
            <a:r>
              <a:rPr lang="zh-CN" altLang="en-US" sz="1600" b="1" dirty="0">
                <a:latin typeface="+mn-ea"/>
              </a:rPr>
              <a:t>码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是空格，</a:t>
            </a:r>
            <a:r>
              <a:rPr lang="en-US" altLang="zh-CN" sz="1600" b="1" dirty="0">
                <a:latin typeface="+mn-ea"/>
              </a:rPr>
              <a:t>33-126</a:t>
            </a:r>
            <a:r>
              <a:rPr lang="zh-CN" altLang="en-US" sz="1600" b="1" dirty="0">
                <a:latin typeface="+mn-ea"/>
              </a:rPr>
              <a:t>为图形字符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，但不含</a:t>
            </a:r>
            <a:r>
              <a:rPr lang="en-US" altLang="zh-CN" sz="1600" b="1" dirty="0">
                <a:latin typeface="+mn-ea"/>
              </a:rPr>
              <a:t>\0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3928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085184"/>
            <a:ext cx="963928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__20___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进制显示截图为：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633" y="5644021"/>
            <a:ext cx="9117217" cy="4665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二进制方式读取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______20_____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_____6_____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遇到了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文件结束不在读取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_____20______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_____21_____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的大小比文件大小大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_1__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，原因是：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__out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ctrl+Z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在二进制下不被处理所有字节都读入了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\x1A(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26=CTRL+Z)</a:t>
            </a:r>
            <a:r>
              <a:rPr lang="zh-CN" altLang="en-US" sz="1600" b="1" dirty="0">
                <a:latin typeface="+mn-ea"/>
              </a:rPr>
              <a:t>的文件，并用十进制不同方式读取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_____19______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____5______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循环结束，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\x1A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19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______19_____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____5______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\x1A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循环结束，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：用十进制方式写入含</a:t>
            </a:r>
            <a:r>
              <a:rPr lang="en-US" altLang="zh-CN" sz="1600" b="1" dirty="0">
                <a:latin typeface="+mn-ea"/>
              </a:rPr>
              <a:t>\</a:t>
            </a:r>
            <a:r>
              <a:rPr lang="en-US" altLang="zh-CN" sz="1600" b="1" dirty="0" err="1">
                <a:latin typeface="+mn-ea"/>
              </a:rPr>
              <a:t>xFF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十进制</a:t>
            </a:r>
            <a:r>
              <a:rPr lang="en-US" altLang="zh-CN" sz="1600" b="1" dirty="0">
                <a:latin typeface="+mn-ea"/>
              </a:rPr>
              <a:t>255/-1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的定义是</a:t>
            </a:r>
            <a:r>
              <a:rPr lang="en-US" altLang="zh-CN" sz="1600" b="1" dirty="0">
                <a:latin typeface="+mn-ea"/>
              </a:rPr>
              <a:t>-1)</a:t>
            </a:r>
            <a:r>
              <a:rPr lang="zh-CN" altLang="en-US" sz="1600" b="1" dirty="0">
                <a:latin typeface="+mn-ea"/>
              </a:rPr>
              <a:t>的文件，并进行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正确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错误</a:t>
            </a:r>
            <a:r>
              <a:rPr lang="zh-CN" altLang="en-US" sz="1600" b="1" dirty="0">
                <a:latin typeface="+mn-ea"/>
              </a:rPr>
              <a:t>读取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0250" y="5085184"/>
            <a:ext cx="4835769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____19_______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____18______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?\xff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in.get()!=EOF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所以可以读到队伍尾部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"ABC\x1\x2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\t\v\b\175()-=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可加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c=0;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())!=EOF) 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18" y="5085185"/>
            <a:ext cx="4806987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_____19______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____5______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?ch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赋值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255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截断成为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，导致循环退出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70250" y="6237312"/>
            <a:ext cx="964275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11~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，结论：当文件中含字符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__\x1A__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时，不能用十进制方式读取，而当文件中含字符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___\xff__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时，是可以用二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十进制方式正确读取的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：比较格式化读和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在不同读入方式时值的差别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8"/>
            <a:ext cx="4835769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name;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70250" y="5085185"/>
            <a:ext cx="4835769" cy="14039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___28________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ABCDEFGHIJKLMNOPQRSTUVWXYZ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____0_______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_____0______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 &gt;&gt;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方式读入字符串时，和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方式相同，都是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_\0____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停止，并在数组最后加入一个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___\0___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606019" y="980728"/>
            <a:ext cx="4806987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26);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(name[26])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5780" y="4780280"/>
            <a:ext cx="4806950" cy="1708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____28_______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ABCDEFGHIJKLMNOPQRSTUVWXYZ烫烫烫烫烫烫烫_x0018_rH____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____-52_______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读入时，是读到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指定字数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停止，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不在数组最后加入一个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___\0___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0250" y="6489106"/>
            <a:ext cx="9642756" cy="280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仅对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__read__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方式读时有效，可返回最后读取的字节数；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则对两种读入方式均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：比较</a:t>
            </a:r>
            <a:r>
              <a:rPr lang="en-US" altLang="zh-CN" sz="1600" b="1" dirty="0">
                <a:latin typeface="+mn-ea"/>
              </a:rPr>
              <a:t>read()</a:t>
            </a:r>
            <a:r>
              <a:rPr lang="zh-CN" altLang="en-US" sz="1600" b="1" dirty="0">
                <a:latin typeface="+mn-ea"/>
              </a:rPr>
              <a:t>读超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不超过文件长度时的区别，并观察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0250" y="980728"/>
            <a:ext cx="4835769" cy="43562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(name[20])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0250" y="5336976"/>
            <a:ext cx="4835769" cy="12603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ABCDEFGHIJKLMNOPQRST000000000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name[20]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______48_____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_____20______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____20________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______1_______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19" y="980728"/>
            <a:ext cx="4806987" cy="435624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name[30] = "00000000000000000000000000000";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200);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19" y="5336974"/>
            <a:ext cx="4806987" cy="12603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下运行，文件大小：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___26________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ABCDEFGHIJKLMNOPQRSTUVWXYZ000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___26________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____-1________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good()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_____0________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移动文件指针，观察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在不同情况下的返回值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1"/>
            </p:custDataLst>
          </p:nvPr>
        </p:nvSpPr>
        <p:spPr bwMode="auto">
          <a:xfrm>
            <a:off x="773724" y="980728"/>
            <a:ext cx="483229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(-5,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::cur);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10);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name[10]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 bwMode="auto">
          <a:xfrm>
            <a:off x="773724" y="5085184"/>
            <a:ext cx="483229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__10  10___________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___*ABCDEFGHIJ*__________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______5_______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____15 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828800" lvl="4"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*FGHIJKLMNO*_________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606020" y="980728"/>
            <a:ext cx="4806986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05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606020" y="5085185"/>
            <a:ext cx="4806986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__-1  26___________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*ABCDEFGHIJKLMNOPQRSTUVWXYZ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烫烫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__-1___________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___-1 0__________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3"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*ABCDEFGHIJKLMNOPQRSTUVWXYZ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烫烫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73723" y="6119445"/>
            <a:ext cx="9639283" cy="477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综合左右：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gcount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仅在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文件正常的操作之后并没有超过文件正常范围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情况下返回正确值，因此，每次操作完成后，最好判断流对象自身状态，正确才可继续下一步。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：使用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gcount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tellg</a:t>
            </a:r>
            <a:r>
              <a:rPr lang="en-US" altLang="zh-CN" sz="1600" b="1" dirty="0">
                <a:latin typeface="+mn-ea"/>
              </a:rPr>
              <a:t>()/good()</a:t>
            </a:r>
            <a:r>
              <a:rPr lang="zh-CN" altLang="en-US" sz="1600" b="1" dirty="0">
                <a:latin typeface="+mn-ea"/>
              </a:rPr>
              <a:t>后判断流对象状态是否正确，若不正确则恢复正确状态后再继续使用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//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in.read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in.gcount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in.good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in.clear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5085185"/>
            <a:ext cx="4806986" cy="162041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____-1 26_________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*ABCDEFGHIJKLMNOPQRSTUVWXYZ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烫烫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______5_______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______-1  21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*ABCDEFGHIJKLMNOPQRSTUVWXYZ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烫烫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*_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6156" y="5404663"/>
            <a:ext cx="2928196" cy="9814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：读写方式打开时的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()/</a:t>
            </a:r>
            <a:r>
              <a:rPr lang="en-US" altLang="zh-CN" sz="1600" b="1" dirty="0" err="1">
                <a:latin typeface="+mn-ea"/>
              </a:rPr>
              <a:t>seekg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同步移动问题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均可以使用，且读写后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两个函数的返回值均相同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、文件指针的移动，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163" y="4697571"/>
            <a:ext cx="3362172" cy="10469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3724" y="980727"/>
            <a:ext cx="4832296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(12,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20" y="4437113"/>
            <a:ext cx="4810460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后，虽然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可以移动文件指针，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但是写入的位置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变成了从初始位置开始移动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、自行测试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方式打开加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的情况，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与本例的结论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378" y="4686894"/>
            <a:ext cx="2791999" cy="10200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：读写方式打开时加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::app</a:t>
            </a:r>
            <a:r>
              <a:rPr lang="zh-CN" altLang="en-US" sz="1600" b="1" dirty="0">
                <a:latin typeface="+mn-ea"/>
              </a:rPr>
              <a:t>方式后，读写指针移动及写入问题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80727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file("out.txt", 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05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binary|ios</a:t>
            </a:r>
            <a:r>
              <a:rPr kumimoji="1" lang="en-US" altLang="zh-CN" sz="105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name[80];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file.read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file.gcount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name[30] = '\0';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'*' &lt;&lt; name &lt;&lt; '*'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(!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file.good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file.clear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file.seekg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(5,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::beg);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"abcdefghijklmnopqrstuvwxyz0123");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file.write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(name, 30);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file.tellg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" "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file.tellp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05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file.close</a:t>
            </a: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05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下运行，输出依次是：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_____________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后，读写方式打开时，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均可以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使用，且无论读写，两个函数的返回值均相同，表示两个文件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指针是同步移动的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2856" y="4659923"/>
            <a:ext cx="2860290" cy="73316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___26_______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____36______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_____36_____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ate = at end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out.open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::app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"0123456789";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out.tellp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、同时加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ate|ios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::app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后，写方式打开，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__26___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写入是在文件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完成后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___36_______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结论：结合本例及前两例，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6019" y="4437113"/>
            <a:ext cx="4810461" cy="2268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___26_______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、正常读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__0___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____65__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：不同打开方式下文件指针的初始值问题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70250" y="978528"/>
            <a:ext cx="4835769" cy="57248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main(int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"ABCDEFGHIJKLMNOPQRSTUVWXYZ"; 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无换行符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请查看当前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文件的大小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system("pause");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::in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::ate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05780" y="2360930"/>
            <a:ext cx="4810760" cy="43446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、执行到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system("pause")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的时候，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out.txt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的大小是：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_____26_____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、加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后，读方式打开，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tellg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peek()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__26___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__-1____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表示从文件的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位置读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、结合本例及上例，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方式的输出文件上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实用价值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、为了避免细节记忆错误，另一种做法是，舍弃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::ate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特性不同，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在需要读写时直接用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seekp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自行移动文件开头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结尾，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你是否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反对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____(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赞成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反对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这种做法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：附件给出的</a:t>
            </a:r>
            <a:r>
              <a:rPr lang="en-US" altLang="zh-CN" sz="1600" b="1" dirty="0" err="1">
                <a:latin typeface="+mn-ea"/>
              </a:rPr>
              <a:t>UltraEdit</a:t>
            </a:r>
            <a:r>
              <a:rPr lang="zh-CN" altLang="en-US" sz="1600" b="1" dirty="0">
                <a:latin typeface="+mn-ea"/>
              </a:rPr>
              <a:t>查看文件的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进制形式的方法（三种）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695" y="1291666"/>
            <a:ext cx="6310305" cy="1674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95" y="3202945"/>
            <a:ext cx="6310305" cy="1563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r="69135" b="39911"/>
          <a:stretch>
            <a:fillRect/>
          </a:stretch>
        </p:blipFill>
        <p:spPr>
          <a:xfrm>
            <a:off x="7627197" y="1291666"/>
            <a:ext cx="3763108" cy="4120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 bwMode="auto">
          <a:xfrm>
            <a:off x="3432375" y="2418973"/>
            <a:ext cx="3195782" cy="3971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正常启动，建立文件，输入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Hello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27926" y="4156984"/>
            <a:ext cx="3833091" cy="609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：选择快捷工具栏上的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16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进制按钮，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    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801695" y="5720347"/>
            <a:ext cx="4536923" cy="4844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方法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FF0000"/>
                </a:solidFill>
                <a:latin typeface="+mn-ea"/>
              </a:rPr>
              <a:t>Ctrl + H </a:t>
            </a:r>
            <a:r>
              <a:rPr kumimoji="1" lang="zh-CN" altLang="en-US" b="1" dirty="0">
                <a:solidFill>
                  <a:srgbClr val="FF0000"/>
                </a:solidFill>
                <a:latin typeface="+mn-ea"/>
              </a:rPr>
              <a:t>快捷键可以相互切换</a:t>
            </a:r>
            <a:endParaRPr kumimoji="1" lang="zh-CN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527637" y="5495638"/>
            <a:ext cx="3862668" cy="8774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编辑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- "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十六进制功能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菜单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可以相互切换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：十进制方式写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___7___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__5____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VSCode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等其他软件的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进制查看方式的截图也可以，下同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2440" y="4905375"/>
            <a:ext cx="6172200" cy="571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37" y="5872827"/>
            <a:ext cx="8199887" cy="296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：二进制方式写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去掉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后再次运行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4509120"/>
            <a:ext cx="9642757" cy="20882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___6___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字节（有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下运行，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out.txt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__5____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字节（无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的情况），用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UltraEdit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进制方式打开的贴图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在十进制和二进制方式下有无区别？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在十进制下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作为回车换行，二进制下作为换行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032" y="4882717"/>
            <a:ext cx="9186741" cy="3581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2" y="5614455"/>
            <a:ext cx="8992234" cy="334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：十进制方式写，十进制方式读，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的十进制方式下被当做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__2__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2457" y="5514150"/>
            <a:ext cx="3962953" cy="438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：十进制方式写，二进制方式读，</a:t>
            </a:r>
            <a:r>
              <a:rPr lang="en-US" altLang="zh-CN" sz="1600" b="1" dirty="0">
                <a:latin typeface="+mn-ea"/>
              </a:rPr>
              <a:t>0D0A(</a:t>
            </a:r>
            <a:r>
              <a:rPr lang="zh-CN" altLang="en-US" sz="1600" b="1" dirty="0">
                <a:latin typeface="+mn-ea"/>
              </a:rPr>
              <a:t>即</a:t>
            </a:r>
            <a:r>
              <a:rPr lang="en-US" altLang="zh-CN" sz="1600" b="1" dirty="0">
                <a:latin typeface="+mn-ea"/>
              </a:rPr>
              <a:t>"\r\n")</a:t>
            </a:r>
            <a:r>
              <a:rPr lang="zh-CN" altLang="en-US" sz="1600" b="1" dirty="0">
                <a:latin typeface="+mn-ea"/>
              </a:rPr>
              <a:t>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3723" y="980728"/>
            <a:ext cx="9642757" cy="446449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while(!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' 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773723" y="5445224"/>
            <a:ext cx="9642757" cy="115212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0D 0A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的二进制方式下被当做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__3__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个字符处理，值是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__13,10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7614" y="5490334"/>
            <a:ext cx="4648849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：十进制方式写，十进制方式读，不同读方式在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773723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609492" y="5085185"/>
            <a:ext cx="4803514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815" y="5085080"/>
            <a:ext cx="482600" cy="520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2650" y="5129530"/>
            <a:ext cx="4318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§15.</a:t>
            </a:r>
            <a:r>
              <a:rPr lang="zh-CN" altLang="en-US" sz="2800" b="1" dirty="0">
                <a:latin typeface="+mn-ea"/>
              </a:rPr>
              <a:t>输入输出流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：二进制方式写，十进制方式读，不同读方式在</a:t>
            </a:r>
            <a:r>
              <a:rPr lang="en-US" altLang="zh-CN" sz="1600" b="1" dirty="0">
                <a:latin typeface="+mn-ea"/>
              </a:rPr>
              <a:t>Windows</a:t>
            </a:r>
            <a:r>
              <a:rPr lang="zh-CN" altLang="en-US" sz="1600" b="1" dirty="0">
                <a:latin typeface="+mn-ea"/>
              </a:rPr>
              <a:t>下的表现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8112224" y="152400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 bwMode="auto">
          <a:xfrm>
            <a:off x="773724" y="980728"/>
            <a:ext cx="4835770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773724" y="5085184"/>
            <a:ext cx="4835770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in&gt;&gt;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还被留在缓冲区中，因此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609493" y="980728"/>
            <a:ext cx="4803513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argc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char *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argv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out("out.txt",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::binary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out &lt;&lt; "hello"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out.close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[80];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in("out.txt",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80);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strlen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in.close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 bwMode="auto">
          <a:xfrm>
            <a:off x="5609493" y="5085185"/>
            <a:ext cx="4803513" cy="15121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下运行，输出结果是：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in.getline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就结束了，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__\n__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被读掉，因此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读到了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__EOF___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520" y="5133340"/>
            <a:ext cx="495300" cy="50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rcRect l="6434" t="4744" r="-4424" b="3718"/>
          <a:stretch>
            <a:fillRect/>
          </a:stretch>
        </p:blipFill>
        <p:spPr>
          <a:xfrm>
            <a:off x="8465820" y="5027295"/>
            <a:ext cx="464185" cy="4533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42.253937007874,&quot;left&quot;:60.923070866141735,&quot;top&quot;:77.22267716535433,&quot;width&quot;:758.998661417323}"/>
</p:tagLst>
</file>

<file path=ppt/tags/tag10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1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2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3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4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5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6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7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8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19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2.xml><?xml version="1.0" encoding="utf-8"?>
<p:tagLst xmlns:p="http://schemas.openxmlformats.org/presentationml/2006/main">
  <p:tag name="KSO_WM_DIAGRAM_VIRTUALLY_FRAME" val="{&quot;height&quot;:442.253937007874,&quot;left&quot;:60.923070866141735,&quot;top&quot;:77.22267716535433,&quot;width&quot;:758.998661417323}"/>
</p:tagLst>
</file>

<file path=ppt/tags/tag20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21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22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23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24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ags/tag25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26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27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28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29.xml><?xml version="1.0" encoding="utf-8"?>
<p:tagLst xmlns:p="http://schemas.openxmlformats.org/presentationml/2006/main"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442.253937007874,&quot;left&quot;:60.923070866141735,&quot;top&quot;:77.22267716535433,&quot;width&quot;:758.998661417323}"/>
</p:tagLst>
</file>

<file path=ppt/tags/tag4.xml><?xml version="1.0" encoding="utf-8"?>
<p:tagLst xmlns:p="http://schemas.openxmlformats.org/presentationml/2006/main">
  <p:tag name="KSO_WM_DIAGRAM_VIRTUALLY_FRAME" val="{&quot;height&quot;:442.253937007874,&quot;left&quot;:60.923070866141735,&quot;top&quot;:77.22267716535433,&quot;width&quot;:758.998661417323}"/>
</p:tagLst>
</file>

<file path=ppt/tags/tag5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6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7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8.xml><?xml version="1.0" encoding="utf-8"?>
<p:tagLst xmlns:p="http://schemas.openxmlformats.org/presentationml/2006/main">
  <p:tag name="KSO_WM_DIAGRAM_VIRTUALLY_FRAME" val="{&quot;height&quot;:442.253937007874,&quot;left&quot;:60.92314960629922,&quot;top&quot;:77.22267716535433,&quot;width&quot;:758.9985826771654}"/>
</p:tagLst>
</file>

<file path=ppt/tags/tag9.xml><?xml version="1.0" encoding="utf-8"?>
<p:tagLst xmlns:p="http://schemas.openxmlformats.org/presentationml/2006/main">
  <p:tag name="KSO_WM_DIAGRAM_VIRTUALLY_FRAME" val="{&quot;height&quot;:442.253937007874,&quot;left&quot;:60.6496062992126,&quot;top&quot;:77.22267716535433,&quot;width&quot;:759.2721259842519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23091</Words>
  <Application>WPS 演示</Application>
  <PresentationFormat>宽屏</PresentationFormat>
  <Paragraphs>1198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58</cp:revision>
  <dcterms:created xsi:type="dcterms:W3CDTF">2020-08-13T13:39:00Z</dcterms:created>
  <dcterms:modified xsi:type="dcterms:W3CDTF">2024-11-06T17:00:38Z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AA3912375CBD417290DEC4888E411A2C_12</vt:lpwstr>
  </property>
  <property fmtid="{D5CDD505-2E9C-101B-9397-08002B2CF9AE}" pid="3" name="KSOProductBuildVer">
    <vt:lpwstr>2052-12.1.0.18608</vt:lpwstr>
  </property>
</Properties>
</file>