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30" r:id="rId3"/>
    <p:sldId id="1237" r:id="rId4"/>
    <p:sldId id="1238" r:id="rId6"/>
    <p:sldId id="814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9" r:id="rId16"/>
    <p:sldId id="810" r:id="rId17"/>
    <p:sldId id="1239" r:id="rId18"/>
    <p:sldId id="813" r:id="rId19"/>
    <p:sldId id="1240" r:id="rId20"/>
    <p:sldId id="815" r:id="rId21"/>
    <p:sldId id="816" r:id="rId22"/>
    <p:sldId id="817" r:id="rId23"/>
    <p:sldId id="831" r:id="rId24"/>
    <p:sldId id="835" r:id="rId25"/>
    <p:sldId id="832" r:id="rId26"/>
    <p:sldId id="836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45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附件已给，版本虽旧，但够用</a:t>
            </a:r>
            <a:r>
              <a:rPr lang="zh-CN" altLang="en-US" sz="1600" b="1" dirty="0">
                <a:latin typeface="+mn-ea"/>
              </a:rPr>
              <a:t>），学会使用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已安装</a:t>
            </a:r>
            <a:r>
              <a:rPr lang="en-US" altLang="zh-CN" sz="1600" b="1" dirty="0" err="1">
                <a:latin typeface="+mn-ea"/>
              </a:rPr>
              <a:t>VSCode</a:t>
            </a:r>
            <a:r>
              <a:rPr lang="zh-CN" altLang="en-US" sz="1600" b="1" dirty="0">
                <a:latin typeface="+mn-ea"/>
              </a:rPr>
              <a:t>的也可通过相关插件进行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进制方式的查看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VSCode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某种情况下会自动做格式转换或字符集转换，要注意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★ 也可以使用其它编辑软件，但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不建议</a:t>
            </a:r>
            <a:r>
              <a:rPr lang="en-US" altLang="zh-CN" sz="1600" b="1" dirty="0" err="1">
                <a:latin typeface="+mn-ea"/>
              </a:rPr>
              <a:t>NotePad</a:t>
            </a:r>
            <a:r>
              <a:rPr lang="en-US" altLang="zh-CN" sz="1600" b="1" dirty="0">
                <a:latin typeface="+mn-ea"/>
              </a:rPr>
              <a:t>++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、完成本文档中所有的测试程序并填写运行结果，从而体会二进制与十进制文件的差异，掌握与文件有关的函数的正确用法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后缀必须为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.c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（不强制要求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，但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建议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试一试）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1600" b="1" dirty="0">
                <a:latin typeface="+mn-ea"/>
              </a:rPr>
              <a:t>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70766" y="97944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"%s",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70766" y="508390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057186" y="97944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fin);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课上未讲，自行查阅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057186" y="508390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12" y="5322928"/>
            <a:ext cx="469033" cy="5556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351" y="5272084"/>
            <a:ext cx="511114" cy="567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67881" y="97944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"%s",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67881" y="508390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054301" y="97944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fin);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课上未讲，自行查阅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054301" y="508390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_-1____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25" y="5402273"/>
            <a:ext cx="494139" cy="4762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615" y="5335050"/>
            <a:ext cx="405569" cy="4454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4407" y="980728"/>
            <a:ext cx="86374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"ABC\0\x61\x62\x63");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4407" y="5085184"/>
            <a:ext cx="86374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之后停止写入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进制方式显示的截图：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6176010"/>
            <a:ext cx="499745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8771" y="980728"/>
            <a:ext cx="8637486" cy="33890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8771" y="4369777"/>
            <a:ext cx="8637486" cy="22275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warning)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___18__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字节，为什么？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\xff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继续直到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进制方式显示的截图：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waring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的哪个字符导致了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\xff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我把它删掉就没有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7405" y="4869180"/>
            <a:ext cx="5848350" cy="463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85" y="5332730"/>
            <a:ext cx="6616700" cy="349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68771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____17_______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____6______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?feof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被改成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截止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055191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____17_______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_____18_____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___feof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在最后一次循环之后被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然后循环结束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改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只允许修改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while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循环，使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"c=xx"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的输出（左侧：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\x1A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前字符数，右侧：与文件大小一致）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68771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___17________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____5______</a:t>
            </a:r>
            <a:endParaRPr kumimoji="1" lang="en-US" altLang="zh-CN" sz="1600" b="1" strike="sngStrike" dirty="0">
              <a:solidFill>
                <a:srgbClr val="FFFF00"/>
              </a:solidFill>
              <a:highlight>
                <a:srgbClr val="0080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055191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_____17______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____17______</a:t>
            </a:r>
            <a:endParaRPr kumimoji="1" lang="en-US" altLang="zh-CN" sz="1600" b="1" strike="sngStrike" dirty="0">
              <a:solidFill>
                <a:srgbClr val="FFFF00"/>
              </a:solidFill>
              <a:highlight>
                <a:srgbClr val="0080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 bwMode="auto">
          <a:xfrm>
            <a:off x="2785745" y="3042285"/>
            <a:ext cx="2174240" cy="932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改：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int c = 0;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int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while ((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=  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fgetc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(fin)) != EOF) {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   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c++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}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 bwMode="auto">
          <a:xfrm>
            <a:off x="1065380" y="3042138"/>
            <a:ext cx="1720362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 bwMode="auto">
          <a:xfrm>
            <a:off x="7072162" y="3042138"/>
            <a:ext cx="2190703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int c = 0;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int ch;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while ((ch = fgetc(fin)) != EOF) {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    c++;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}</a:t>
            </a:r>
            <a:endParaRPr lang="en-US" altLang="zh-CN" sz="1200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 bwMode="auto">
          <a:xfrm>
            <a:off x="5351800" y="3042138"/>
            <a:ext cx="1720362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的文件，并用十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68771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_____17______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____18______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055191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____17_______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___18_______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8771" y="6237312"/>
            <a:ext cx="863748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11~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，结论：当文件中含字符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0x1A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0x1A/0xFF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）时，不能用十进制方式读取，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而当文件中含字符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0xFF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0x1A/0xFF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）时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，是可以用二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十进制方式正确读取的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改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只允许修改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while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循环，使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"c=xx"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的输出与文件大小一致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68771" y="508518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______17_____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_____17_____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("c=%d\n", c);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055191" y="508518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___17________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_________17_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2785742" y="3042138"/>
            <a:ext cx="2190703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改：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int c = 0;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int ch;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while ((ch = fgetc(fin)) != EOF) {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    c++;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}</a:t>
            </a:r>
            <a:endParaRPr lang="en-US" altLang="zh-CN" sz="1200" i="0" u="none" strike="noStrike" cap="none" normalizeH="0" baseline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 bwMode="auto">
          <a:xfrm>
            <a:off x="1065380" y="3042138"/>
            <a:ext cx="1720362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 bwMode="auto">
          <a:xfrm>
            <a:off x="7072162" y="3042138"/>
            <a:ext cx="2190703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改：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int c = 0;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int ch;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while ((ch = fgetc(fin)) != EOF) {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    c++;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+mn-ea"/>
              </a:rPr>
              <a:t>    }</a:t>
            </a:r>
            <a:endParaRPr lang="en-US" altLang="zh-CN" sz="1200" i="0" u="none" strike="noStrike" cap="none" normalizeH="0" baseline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 bwMode="auto">
          <a:xfrm>
            <a:off x="5351800" y="3042138"/>
            <a:ext cx="1720362" cy="9319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ftell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"ABCDEFGHIJKLMNOPQRSTUVWXYZ\n");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"%s", name);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name[26]);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8771" y="5085185"/>
            <a:ext cx="4286420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___28________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是：                  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ABCDEFGHIJKLMNOPQRSTUVWXYZ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_____0______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ftell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____26______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____\n____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_\0_____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"ABCDEFGHIJKLMNOPQRSTUVWXYZ\n");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(name), 1, 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name[26]);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55191" y="5085185"/>
            <a:ext cx="4351066" cy="1403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____28_______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ABCDEFGHIJKLMNOPQRSTUVWXYZ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乱码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_____13_____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ftell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____28________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读入时，是读到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停止，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_____\0_____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578110" y="4405745"/>
            <a:ext cx="2482826" cy="6794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不要截图，手填，确定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乱码的地方可以填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乱码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	</a:t>
            </a:r>
            <a:r>
              <a:rPr lang="zh-CN" altLang="en-US" sz="1600" b="1" dirty="0">
                <a:latin typeface="+mn-ea"/>
              </a:rPr>
              <a:t>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</a:t>
            </a:r>
            <a:r>
              <a:rPr lang="en-US" altLang="zh-CN" sz="1600" b="1" dirty="0">
                <a:latin typeface="+mn-ea"/>
              </a:rPr>
              <a:t>	</a:t>
            </a:r>
            <a:r>
              <a:rPr lang="zh-CN" altLang="en-US" sz="1600" b="1" dirty="0">
                <a:latin typeface="+mn-ea"/>
              </a:rPr>
              <a:t>并观察</a:t>
            </a:r>
            <a:r>
              <a:rPr lang="en-US" altLang="zh-CN" sz="1600" b="1" dirty="0" err="1">
                <a:latin typeface="+mn-ea"/>
              </a:rPr>
              <a:t>ftell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feof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8771" y="980728"/>
            <a:ext cx="4286420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,"ABCDEFGHIJKLMNOPQRSTUVWXYZ");//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20, 1, 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name[20]);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8771" y="5336976"/>
            <a:ext cx="4286420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_______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26_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 		ABCDEFGHIJKLMNOPQRST000000000________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_48______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ftell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__20_____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feof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____0______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55191" y="980728"/>
            <a:ext cx="4351066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,"ABCDEFGHIJKLMNOPQRSTUVWXYZ");//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1, 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55191" y="5336974"/>
            <a:ext cx="4351066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__26_____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 	ABCDEFGHIJKLMNOPQRSTUVWXYZ000________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ftell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___26_________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feof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_____1________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fseek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ftell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不同情况下的返回值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68771" y="980728"/>
            <a:ext cx="4286420" cy="4320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"ABCDEFGHIJKLMNOPQRSTUVWXYZ");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10, 1, 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-5, SEEK_CUR);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10, 1, 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68771" y="5301208"/>
            <a:ext cx="4286420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可截图，需对结果做分析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个字节，然后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指针往后走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字节，然后读写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6-15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055191" y="980728"/>
            <a:ext cx="4351066" cy="4320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"ABCDEFGHIJKLMNOPQRSTUVWXYZ");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30, 1, 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5, SEEK_SET);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30, 1, 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ftell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("*%s*\n", name);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055191" y="5301208"/>
            <a:ext cx="4351066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可截图，需对结果做分析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读取越界的内容之后，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移动直接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回到文件首地址了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485" y="5680710"/>
            <a:ext cx="1047750" cy="107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140" y="5680710"/>
            <a:ext cx="25717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fread</a:t>
            </a:r>
            <a:r>
              <a:rPr lang="zh-CN" altLang="en-US" sz="1600" b="1" dirty="0">
                <a:latin typeface="+mn-ea"/>
              </a:rPr>
              <a:t>的返回值理解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("in.txt", "r");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26, 1,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("ret=%d\n",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准备工作：在当前目录下建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in.txt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写入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A..Z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个字母，不要加回车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确定文件大小为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26,1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ret=26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13,2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2,13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ret=13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80,1, ret=0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1,80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ret=25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15,2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ret=1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2,15, ret=13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61059" y="3212976"/>
            <a:ext cx="720080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fread</a:t>
            </a:r>
            <a:r>
              <a:rPr lang="zh-CN" altLang="en-US" sz="1600" b="1" dirty="0">
                <a:latin typeface="+mn-ea"/>
              </a:rPr>
              <a:t>用于二进制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十进制方式打开的文件时的返回值理解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8771" y="98072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("in.txt", "r");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fread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1, 80,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("ret=%d\n",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55191" y="98072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准备工作：当前目录下建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in.txt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文件，写多行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123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、考虑到字符集问题，不要中文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、文件总大小不超过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、最后一行加不加回车均可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文件编辑完成后，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右键菜单查看文件属性，能看到大小是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_13_____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运行左侧程序，打印的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ret=_11___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"r"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，再次运行，打印的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ret=__13__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两次运行结果不一样的原因是：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十进制的时候多一个换行符号，然后多两个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352746" y="2958196"/>
            <a:ext cx="648072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fwrite</a:t>
            </a:r>
            <a:r>
              <a:rPr lang="zh-CN" altLang="en-US" sz="1600" b="1" dirty="0">
                <a:latin typeface="+mn-ea"/>
              </a:rPr>
              <a:t>返回值理解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1746" y="980728"/>
            <a:ext cx="511256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fwrite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26, 1,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("ret=%d\n",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84314" y="980728"/>
            <a:ext cx="352491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fwrite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26,1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ret=_1__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26___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 26__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_26_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13,2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ret=_2_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_26_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2,13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ret=13_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_26_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80,1, ret=_1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_80__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1,80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ret=80_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_80_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15,2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ret=_2_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_30_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换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2,15, ret=_15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，文件大小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_30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78519" y="3212976"/>
            <a:ext cx="720080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fwrite</a:t>
            </a:r>
            <a:r>
              <a:rPr lang="zh-CN" altLang="en-US" sz="1600" b="1" dirty="0">
                <a:latin typeface="+mn-ea"/>
              </a:rPr>
              <a:t>用于二进制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十进制方式打开的文件时的返回值理解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68771" y="980728"/>
            <a:ext cx="511256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\n123\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\n";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     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fwrite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1,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("ret=%d\n",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81339" y="980728"/>
            <a:ext cx="3524918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运行左侧程序，打印的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ret=_12____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右键菜单查看文件属性，大小是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_15__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"w"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，再次运行，打印的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ret=_12__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右键菜单查看文件属性，大小是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__12__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两次运行打印的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一样，但文件属性中看到的文件大小不一样的原因是：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___fwrite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里面读到写入的内容打大小，十进制的时候多换行符，三个多三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96762" y="3204663"/>
            <a:ext cx="648072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9135" b="39911"/>
          <a:stretch>
            <a:fillRect/>
          </a:stretch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64407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64407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___7___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4927600"/>
            <a:ext cx="8363585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4407" y="980728"/>
            <a:ext cx="864096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w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"hello\n");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4407" y="4509120"/>
            <a:ext cx="8640960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5014595"/>
            <a:ext cx="8441690" cy="654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4407" y="980728"/>
            <a:ext cx="8640960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4407" y="5445224"/>
            <a:ext cx="864096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__2__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-1____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3960" y="5398135"/>
            <a:ext cx="224790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4407" y="980728"/>
            <a:ext cx="8640960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4407" y="5445224"/>
            <a:ext cx="8640960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__3__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__13,10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-1____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990" y="5367655"/>
            <a:ext cx="25781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67881" y="97944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"%s",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67881" y="508390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__0xA__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__0xA___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054301" y="97944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"w");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fin);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课上未讲，自行查阅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054301" y="508390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0" y="5083810"/>
            <a:ext cx="533400" cy="65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35" y="4876165"/>
            <a:ext cx="628650" cy="692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语言的文件操作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767881" y="5083904"/>
            <a:ext cx="428642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5054301" y="979448"/>
            <a:ext cx="435106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fin);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课上未讲，自行查阅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5054301" y="5083905"/>
            <a:ext cx="435106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0xA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767881" y="979448"/>
            <a:ext cx="428642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FILE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*fin;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12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"hello\n");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fin =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("out.txt", "r");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(fin, "%s",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0" y="5083810"/>
            <a:ext cx="533400" cy="65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35" y="5045710"/>
            <a:ext cx="628650" cy="692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10.xml><?xml version="1.0" encoding="utf-8"?>
<p:tagLst xmlns:p="http://schemas.openxmlformats.org/presentationml/2006/main">
  <p:tag name="KSO_WM_DIAGRAM_VIRTUALLY_FRAME" val="{&quot;height&quot;:442.253937007874,&quot;left&quot;:60.69023622047244,&quot;top&quot;:77.12188976377954,&quot;width&quot;:680.1170078740158}"/>
</p:tagLst>
</file>

<file path=ppt/tags/tag11.xml><?xml version="1.0" encoding="utf-8"?>
<p:tagLst xmlns:p="http://schemas.openxmlformats.org/presentationml/2006/main">
  <p:tag name="KSO_WM_DIAGRAM_VIRTUALLY_FRAME" val="{&quot;height&quot;:442.253937007874,&quot;left&quot;:60.69023622047244,&quot;top&quot;:77.12188976377954,&quot;width&quot;:680.1170078740158}"/>
</p:tagLst>
</file>

<file path=ppt/tags/tag12.xml><?xml version="1.0" encoding="utf-8"?>
<p:tagLst xmlns:p="http://schemas.openxmlformats.org/presentationml/2006/main">
  <p:tag name="KSO_WM_DIAGRAM_VIRTUALLY_FRAME" val="{&quot;height&quot;:442.253937007874,&quot;left&quot;:60.69023622047244,&quot;top&quot;:77.12188976377954,&quot;width&quot;:680.1170078740158}"/>
</p:tagLst>
</file>

<file path=ppt/tags/tag13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14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15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16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17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18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19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20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1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2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3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4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5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6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7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8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29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30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1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2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3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4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5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6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7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8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39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4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40.xml><?xml version="1.0" encoding="utf-8"?>
<p:tagLst xmlns:p="http://schemas.openxmlformats.org/presentationml/2006/main">
  <p:tag name="KSO_WM_DIAGRAM_VIRTUALLY_FRAME" val="{&quot;height&quot;:442.253937007874,&quot;left&quot;:60.533149606299204,&quot;top&quot;:77.22267716535433,&quot;width&quot;:680.1170078740157}"/>
</p:tagLst>
</file>

<file path=ppt/tags/tag41.xml><?xml version="1.0" encoding="utf-8"?>
<p:tagLst xmlns:p="http://schemas.openxmlformats.org/presentationml/2006/main">
  <p:tag name="KSO_WM_DIAGRAM_VIRTUALLY_FRAME" val="{&quot;height&quot;:442.25385826771645,&quot;left&quot;:60.533149606299204,&quot;top&quot;:77.22267716535433,&quot;width&quot;:680.1170078740157}"/>
</p:tagLst>
</file>

<file path=ppt/tags/tag42.xml><?xml version="1.0" encoding="utf-8"?>
<p:tagLst xmlns:p="http://schemas.openxmlformats.org/presentationml/2006/main">
  <p:tag name="KSO_WM_DIAGRAM_VIRTUALLY_FRAME" val="{&quot;height&quot;:442.25385826771645,&quot;left&quot;:60.533149606299204,&quot;top&quot;:77.22267716535433,&quot;width&quot;:680.1170078740157}"/>
</p:tagLst>
</file>

<file path=ppt/tags/tag43.xml><?xml version="1.0" encoding="utf-8"?>
<p:tagLst xmlns:p="http://schemas.openxmlformats.org/presentationml/2006/main">
  <p:tag name="KSO_WM_DIAGRAM_VIRTUALLY_FRAME" val="{&quot;height&quot;:442.25385826771645,&quot;left&quot;:60.533149606299204,&quot;top&quot;:77.22267716535433,&quot;width&quot;:680.1170078740157}"/>
</p:tagLst>
</file>

<file path=ppt/tags/tag44.xml><?xml version="1.0" encoding="utf-8"?>
<p:tagLst xmlns:p="http://schemas.openxmlformats.org/presentationml/2006/main">
  <p:tag name="KSO_WM_DIAGRAM_VIRTUALLY_FRAME" val="{&quot;height&quot;:442.25385826771645,&quot;left&quot;:60.533149606299204,&quot;top&quot;:77.22267716535433,&quot;width&quot;:680.1170078740157}"/>
</p:tagLst>
</file>

<file path=ppt/tags/tag45.xml><?xml version="1.0" encoding="utf-8"?>
<p:tagLst xmlns:p="http://schemas.openxmlformats.org/presentationml/2006/main">
  <p:tag name="commondata" val="eyJoZGlkIjoiNjRkZDE1MjIxMjM2NmMxYzY5Y2M3N2FjNDEyZThkY2QifQ=="/>
</p:tagLst>
</file>

<file path=ppt/tags/tag5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6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7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8.xml><?xml version="1.0" encoding="utf-8"?>
<p:tagLst xmlns:p="http://schemas.openxmlformats.org/presentationml/2006/main">
  <p:tag name="KSO_WM_DIAGRAM_VIRTUALLY_FRAME" val="{&quot;height&quot;:442.253937007874,&quot;left&quot;:60.463070866141734,&quot;top&quot;:77.12188976377954,&quot;width&quot;:680.1170078740158}"/>
</p:tagLst>
</file>

<file path=ppt/tags/tag9.xml><?xml version="1.0" encoding="utf-8"?>
<p:tagLst xmlns:p="http://schemas.openxmlformats.org/presentationml/2006/main">
  <p:tag name="KSO_WM_DIAGRAM_VIRTUALLY_FRAME" val="{&quot;height&quot;:442.253937007874,&quot;left&quot;:60.69023622047244,&quot;top&quot;:77.12188976377954,&quot;width&quot;:680.1170078740158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16906</Words>
  <Application>WPS 演示</Application>
  <PresentationFormat>宽屏</PresentationFormat>
  <Paragraphs>1020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新宋体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79</cp:revision>
  <dcterms:created xsi:type="dcterms:W3CDTF">2020-08-13T13:39:00Z</dcterms:created>
  <dcterms:modified xsi:type="dcterms:W3CDTF">2024-11-09T17:32:05Z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4BECD68D7A584FF0B5CDF53F2D60800D_12</vt:lpwstr>
  </property>
  <property fmtid="{D5CDD505-2E9C-101B-9397-08002B2CF9AE}" pid="3" name="KSOProductBuildVer">
    <vt:lpwstr>2052-12.1.0.18608</vt:lpwstr>
  </property>
</Properties>
</file>