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449" r:id="rId3"/>
    <p:sldId id="1271" r:id="rId4"/>
    <p:sldId id="1266" r:id="rId5"/>
    <p:sldId id="994" r:id="rId7"/>
    <p:sldId id="1272" r:id="rId8"/>
    <p:sldId id="1273" r:id="rId9"/>
    <p:sldId id="1274" r:id="rId10"/>
    <p:sldId id="1275" r:id="rId11"/>
    <p:sldId id="1276" r:id="rId12"/>
    <p:sldId id="1277" r:id="rId13"/>
    <p:sldId id="1278" r:id="rId14"/>
    <p:sldId id="1279" r:id="rId15"/>
    <p:sldId id="1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91986" autoAdjust="0"/>
  </p:normalViewPr>
  <p:slideViewPr>
    <p:cSldViewPr snapToGrid="0">
      <p:cViewPr varScale="1">
        <p:scale>
          <a:sx n="91" d="100"/>
          <a:sy n="91" d="100"/>
        </p:scale>
        <p:origin x="9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§16.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VS2022 + Linux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编译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截图（不允许手写、不允许手写拍照）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28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、为了保证一致性，先把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升级到最新版本后再做（截止</a:t>
            </a:r>
            <a:r>
              <a:rPr lang="en-US" altLang="zh-CN" sz="1600" b="1" dirty="0">
                <a:latin typeface="+mn-ea"/>
              </a:rPr>
              <a:t>2024-11-22</a:t>
            </a:r>
            <a:r>
              <a:rPr lang="zh-CN" altLang="en-US" sz="1600" b="1" dirty="0">
                <a:latin typeface="+mn-ea"/>
              </a:rPr>
              <a:t>的最新版本是</a:t>
            </a:r>
            <a:r>
              <a:rPr lang="en-US" altLang="zh-CN" sz="1600" b="1" dirty="0">
                <a:latin typeface="+mn-ea"/>
              </a:rPr>
              <a:t>17.11.6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872" y="3743461"/>
            <a:ext cx="3448050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7.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有转换构造函数、有类型转换函数、友元方式实现复数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82879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有double到Complex的转换构造，之后正常相加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_</a:t>
            </a:r>
            <a:r>
              <a:rPr lang="en-US" altLang="zh-CN" sz="1200" b="1" dirty="0">
                <a:latin typeface="+mn-ea"/>
              </a:rPr>
              <a:t>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友元函数造成的重载二义性</a:t>
            </a:r>
            <a:r>
              <a:rPr lang="en-US" altLang="zh-CN" sz="1200" b="1" dirty="0">
                <a:latin typeface="+mn-ea"/>
              </a:rPr>
              <a:t>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友元函数造成的重载二义性</a:t>
            </a:r>
            <a:r>
              <a:rPr lang="en-US" altLang="zh-CN" sz="1200" b="1" dirty="0">
                <a:latin typeface="+mn-ea"/>
              </a:rPr>
              <a:t>______________________</a:t>
            </a:r>
            <a:endParaRPr lang="zh-CN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4865" y="1147445"/>
            <a:ext cx="1446530" cy="3028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865" y="2564130"/>
            <a:ext cx="3275330" cy="361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315" y="3941445"/>
            <a:ext cx="3677285" cy="316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7860" y="2889885"/>
            <a:ext cx="4830445" cy="2692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860" y="4198620"/>
            <a:ext cx="4726305" cy="2959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8.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有转换构造函数、有类型转换函数、成员方式实现复数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latin typeface="+mn-ea"/>
                <a:sym typeface="+mn-ea"/>
              </a:rPr>
              <a:t>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有double到Complex的转换构造，之后正常相加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_</a:t>
            </a:r>
            <a:r>
              <a:rPr lang="en-US" altLang="zh-CN" sz="1200" b="1" dirty="0">
                <a:latin typeface="+mn-ea"/>
              </a:rPr>
              <a:t>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成员函数负责c1 Complex型后面的operator+，和类型转换函数冲突</a:t>
            </a:r>
            <a:r>
              <a:rPr lang="en-US" altLang="zh-CN" sz="1200" b="1" dirty="0">
                <a:latin typeface="+mn-ea"/>
              </a:rPr>
              <a:t>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成员函数不能负责2.5double型后面的operator+，因此类型转换控制了c1转化为double__________</a:t>
            </a:r>
            <a:endParaRPr lang="zh-CN" altLang="zh-CN" sz="1200" b="1" dirty="0">
              <a:solidFill>
                <a:schemeClr val="accent6"/>
              </a:solidFill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940" y="2584450"/>
            <a:ext cx="2183130" cy="3340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615" y="1052195"/>
            <a:ext cx="1471295" cy="4349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940" y="3652520"/>
            <a:ext cx="180594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940" y="2915920"/>
            <a:ext cx="4365625" cy="2806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9.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有转换构造函数、有类型转换函数、成员方式实现复数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、另有</a:t>
            </a:r>
            <a:r>
              <a:rPr lang="en-US" altLang="zh-CN" sz="1600" b="1" dirty="0" err="1">
                <a:solidFill>
                  <a:srgbClr val="000000"/>
                </a:solidFill>
                <a:latin typeface="+mn-ea"/>
              </a:rPr>
              <a:t>double+Complex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2904" y="93590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zh-CN" altLang="en-US" sz="1600" b="1" dirty="0">
                <a:latin typeface="+mn-ea"/>
              </a:rPr>
              <a:t>仅讨论语句</a:t>
            </a:r>
            <a:r>
              <a:rPr lang="en-US" altLang="zh-CN" sz="1600" b="1" dirty="0">
                <a:latin typeface="+mn-ea"/>
              </a:rPr>
              <a:t>c3 = 2.5 + c1</a:t>
            </a:r>
            <a:r>
              <a:rPr lang="zh-CN" altLang="en-US" sz="1600" b="1" dirty="0">
                <a:latin typeface="+mn-ea"/>
              </a:rPr>
              <a:t>，回答下列问题</a:t>
            </a:r>
            <a:endParaRPr lang="zh-CN" altLang="en-US" sz="1600" b="1" dirty="0">
              <a:latin typeface="+mn-ea"/>
            </a:endParaRPr>
          </a:p>
          <a:p>
            <a:pPr lvl="0"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>
                <a:latin typeface="+mn-ea"/>
              </a:rPr>
              <a:t>、为什么</a:t>
            </a:r>
            <a:r>
              <a:rPr lang="zh-CN" altLang="en-US" sz="1600" b="1" dirty="0">
                <a:latin typeface="+mn-ea"/>
              </a:rPr>
              <a:t>编译不错？</a:t>
            </a:r>
            <a:endParaRPr lang="zh-CN" altLang="en-US" sz="1600" b="1" dirty="0">
              <a:latin typeface="+mn-ea"/>
            </a:endParaRPr>
          </a:p>
          <a:p>
            <a:pPr lvl="0" algn="l"/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特定了double+Complex的计算方法</a:t>
            </a:r>
            <a:endParaRPr lang="zh-CN" altLang="zh-CN" sz="1200" b="1" dirty="0">
              <a:solidFill>
                <a:schemeClr val="accent6"/>
              </a:solidFill>
              <a:latin typeface="+mn-ea"/>
            </a:endParaRPr>
          </a:p>
          <a:p>
            <a:pPr lvl="0"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、运行结果是多少？</a:t>
            </a:r>
            <a:endParaRPr lang="zh-CN" altLang="en-US" sz="1600" b="1" dirty="0">
              <a:latin typeface="+mn-ea"/>
            </a:endParaRPr>
          </a:p>
          <a:p>
            <a:pPr lvl="0" algn="l"/>
            <a:endParaRPr lang="zh-CN" altLang="en-US" sz="1600" b="1" dirty="0">
              <a:latin typeface="+mn-ea"/>
            </a:endParaRPr>
          </a:p>
          <a:p>
            <a:pPr lvl="0"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、为什么和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的结果不同？</a:t>
            </a:r>
            <a:endParaRPr lang="zh-CN" altLang="en-US" sz="1600" b="1" dirty="0">
              <a:latin typeface="+mn-ea"/>
            </a:endParaRPr>
          </a:p>
          <a:p>
            <a:pPr lvl="0" algn="l"/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8未确定所以会出现冲突，而9指定了出现double+Complex会如何计算</a:t>
            </a:r>
            <a:endParaRPr lang="zh-CN" altLang="zh-CN" sz="1200" b="1" dirty="0">
              <a:solidFill>
                <a:schemeClr val="accent6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0000" y="1915795"/>
            <a:ext cx="1636395" cy="4787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10.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单独讨论有类型转换的情况下，</a:t>
            </a:r>
            <a:r>
              <a:rPr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重载的输出结果与期望值不同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zh-CN" altLang="en-US" sz="1600" b="1" dirty="0">
                <a:latin typeface="+mn-ea"/>
              </a:rPr>
              <a:t>目前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函数中第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个输出语句与期望值不同，原因是：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但是，</a:t>
            </a:r>
            <a:r>
              <a:rPr lang="en-US" altLang="zh-CN" sz="1600" b="1" dirty="0">
                <a:latin typeface="+mn-ea"/>
              </a:rPr>
              <a:t>Complex </a:t>
            </a:r>
            <a:r>
              <a:rPr lang="zh-CN" altLang="en-US" sz="1600" b="1" dirty="0">
                <a:latin typeface="+mn-ea"/>
              </a:rPr>
              <a:t>类型的结果被传递到</a:t>
            </a:r>
            <a:r>
              <a:rPr lang="en-US" altLang="zh-CN" sz="1600" b="1" dirty="0">
                <a:latin typeface="+mn-ea"/>
              </a:rPr>
              <a:t> cout </a:t>
            </a:r>
            <a:r>
              <a:rPr lang="zh-CN" altLang="en-US" sz="1600" b="1" dirty="0">
                <a:latin typeface="+mn-ea"/>
              </a:rPr>
              <a:t>时，</a:t>
            </a:r>
            <a:r>
              <a:rPr lang="en-US" altLang="zh-CN" sz="1600" b="1" dirty="0">
                <a:latin typeface="+mn-ea"/>
              </a:rPr>
              <a:t>ostream&amp; operator&lt;&lt;(ostream&amp;, Complex&amp;) </a:t>
            </a:r>
            <a:r>
              <a:rPr lang="zh-CN" altLang="en-US" sz="1600" b="1" dirty="0">
                <a:latin typeface="+mn-ea"/>
              </a:rPr>
              <a:t>没有被调用，而是调用了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类型转换函数</a:t>
            </a:r>
            <a:r>
              <a:rPr lang="en-US" altLang="zh-CN" sz="1600" b="1" dirty="0">
                <a:latin typeface="+mn-ea"/>
              </a:rPr>
              <a:t> operator double()</a:t>
            </a:r>
            <a:r>
              <a:rPr lang="en-US" altLang="zh-CN" sz="1600" b="1" dirty="0">
                <a:latin typeface="+mn-ea"/>
              </a:rPr>
              <a:t>______</a:t>
            </a:r>
            <a:endParaRPr lang="en-US" altLang="zh-CN" sz="1600" b="1" dirty="0">
              <a:latin typeface="+mn-ea"/>
            </a:endParaRPr>
          </a:p>
          <a:p>
            <a:pPr lvl="0" algn="l"/>
            <a:endParaRPr lang="en-US" altLang="zh-CN" sz="1600" b="1" dirty="0">
              <a:latin typeface="+mn-ea"/>
            </a:endParaRPr>
          </a:p>
          <a:p>
            <a:pPr lvl="0" algn="l"/>
            <a:r>
              <a:rPr lang="zh-CN" altLang="en-US" sz="1600" b="1" dirty="0">
                <a:latin typeface="+mn-ea"/>
              </a:rPr>
              <a:t>仅允许改动两行，使程序输出与期望值相同：</a:t>
            </a:r>
            <a:endParaRPr lang="zh-CN" altLang="en-US" sz="1600" b="1" dirty="0">
              <a:latin typeface="+mn-ea"/>
            </a:endParaRPr>
          </a:p>
          <a:p>
            <a:pPr lvl="0" algn="l"/>
            <a:r>
              <a:rPr lang="zh-CN" altLang="en-US" sz="1600" b="1" dirty="0">
                <a:latin typeface="+mn-ea"/>
              </a:rPr>
              <a:t>改动第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33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zh-CN" altLang="en-US" sz="1600" b="1" dirty="0">
                <a:latin typeface="+mn-ea"/>
              </a:rPr>
              <a:t>行，原内容：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friend ostream&amp; operator&lt;&lt;(ostream&amp; out, Complex&amp; c);</a:t>
            </a:r>
            <a:r>
              <a:rPr lang="en-US" altLang="zh-CN" sz="1600" b="1" dirty="0">
                <a:latin typeface="+mn-ea"/>
              </a:rPr>
              <a:t>___</a:t>
            </a:r>
            <a:endParaRPr lang="en-US" altLang="zh-CN" sz="1600" b="1" dirty="0">
              <a:latin typeface="+mn-ea"/>
            </a:endParaRPr>
          </a:p>
          <a:p>
            <a:pPr lvl="0" algn="l"/>
            <a:r>
              <a:rPr lang="en-US" altLang="zh-CN" sz="1600" b="1" dirty="0">
                <a:latin typeface="+mn-ea"/>
              </a:rPr>
              <a:t>                    </a:t>
            </a:r>
            <a:r>
              <a:rPr lang="zh-CN" altLang="en-US" sz="1600" b="1" dirty="0">
                <a:latin typeface="+mn-ea"/>
              </a:rPr>
              <a:t>新内容：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_friend ostream&amp; operator&lt;&lt;(ostream&amp; out, const Complex&amp; c);_</a:t>
            </a:r>
            <a:r>
              <a:rPr lang="en-US" altLang="zh-CN" sz="1600" b="1" dirty="0">
                <a:latin typeface="+mn-ea"/>
              </a:rPr>
              <a:t>_____</a:t>
            </a:r>
            <a:endParaRPr lang="en-US" altLang="zh-CN" sz="1600" b="1" dirty="0">
              <a:latin typeface="+mn-ea"/>
            </a:endParaRPr>
          </a:p>
          <a:p>
            <a:pPr lvl="0" algn="l"/>
            <a:r>
              <a:rPr lang="zh-CN" altLang="en-US" sz="1600" b="1" dirty="0">
                <a:latin typeface="+mn-ea"/>
              </a:rPr>
              <a:t>改动第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_36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zh-CN" altLang="en-US" sz="1600" b="1" dirty="0">
                <a:latin typeface="+mn-ea"/>
              </a:rPr>
              <a:t>行，原内容：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ostream&amp; operator&lt;&lt;(ostream&amp; out, Complex&amp; c)</a:t>
            </a:r>
            <a:r>
              <a:rPr lang="en-US" altLang="zh-CN" sz="1600" b="1" dirty="0">
                <a:latin typeface="+mn-ea"/>
              </a:rPr>
              <a:t>____</a:t>
            </a:r>
            <a:endParaRPr lang="en-US" altLang="zh-CN" sz="1600" b="1" dirty="0">
              <a:latin typeface="+mn-ea"/>
            </a:endParaRPr>
          </a:p>
          <a:p>
            <a:pPr lvl="0" algn="l"/>
            <a:r>
              <a:rPr lang="en-US" altLang="zh-CN" sz="1600" b="1" dirty="0">
                <a:latin typeface="+mn-ea"/>
              </a:rPr>
              <a:t>                    </a:t>
            </a:r>
            <a:r>
              <a:rPr lang="zh-CN" altLang="en-US" sz="1600" b="1" dirty="0">
                <a:latin typeface="+mn-ea"/>
              </a:rPr>
              <a:t>新内容：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ostream&amp; operator&lt;&lt;(ostream&amp; out, const Complex&amp; c)</a:t>
            </a:r>
            <a:r>
              <a:rPr lang="en-US" altLang="zh-CN" sz="1600" b="1" dirty="0">
                <a:latin typeface="+mn-ea"/>
              </a:rPr>
              <a:t>___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3319780"/>
            <a:ext cx="1831975" cy="7454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§16.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填写要求：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、依次用</a:t>
            </a:r>
            <a:r>
              <a:rPr lang="en-US" altLang="zh-CN" sz="1600" b="1" dirty="0">
                <a:latin typeface="+mn-ea"/>
              </a:rPr>
              <a:t>VS2022/Linux</a:t>
            </a:r>
            <a:r>
              <a:rPr lang="zh-CN" altLang="en-US" sz="1600" b="1" dirty="0">
                <a:latin typeface="+mn-ea"/>
              </a:rPr>
              <a:t>编译指定的源程序文件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如果编译正确，则对应位置填写运行结果并给出得到此结果的原因解释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如果编译错误，则对应位置填写该行的编译错误提示及错误原因分析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、如果编译器报多个错误，填写源程序文件对应行的错误提示即可，示例如下，将红色框截图即可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main</a:t>
            </a:r>
            <a:r>
              <a:rPr lang="zh-CN" altLang="en-US" sz="1600" b="1" dirty="0">
                <a:latin typeface="+mn-ea"/>
              </a:rPr>
              <a:t>函数中某一句错误，则将该句及下面的打印语句全部注释掉，继续观察其余正确语句的运行结果（示例见上图）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、用蓝色加粗字体填写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、不需要填写的部分可以删除（例如：某句正确，则错误部分不填，或填写</a:t>
            </a:r>
            <a:r>
              <a:rPr lang="en-US" altLang="zh-CN" sz="1600" b="1" dirty="0">
                <a:latin typeface="+mn-ea"/>
              </a:rPr>
              <a:t>"/"</a:t>
            </a:r>
            <a:r>
              <a:rPr lang="zh-CN" altLang="en-US" sz="1600" b="1" dirty="0">
                <a:latin typeface="+mn-ea"/>
              </a:rPr>
              <a:t>即可）</a:t>
            </a:r>
            <a:endParaRPr lang="zh-CN" altLang="en-US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</a:t>
            </a:r>
            <a:endParaRPr lang="zh-CN" altLang="en-US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</a:t>
            </a:r>
            <a:endParaRPr lang="zh-CN" altLang="en-US" sz="1600" b="1" dirty="0">
              <a:latin typeface="+mn-ea"/>
            </a:endParaRPr>
          </a:p>
          <a:p>
            <a:pPr algn="l"/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381" y="2167145"/>
            <a:ext cx="4895238" cy="34476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图片 17"/>
          <p:cNvPicPr/>
          <p:nvPr/>
        </p:nvPicPr>
        <p:blipFill>
          <a:blip r:embed="rId2"/>
          <a:stretch>
            <a:fillRect/>
          </a:stretch>
        </p:blipFill>
        <p:spPr>
          <a:xfrm>
            <a:off x="8448733" y="4188373"/>
            <a:ext cx="3181985" cy="457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图片 18"/>
          <p:cNvPicPr/>
          <p:nvPr/>
        </p:nvPicPr>
        <p:blipFill>
          <a:blip r:embed="rId3"/>
          <a:stretch>
            <a:fillRect/>
          </a:stretch>
        </p:blipFill>
        <p:spPr>
          <a:xfrm>
            <a:off x="8448733" y="5107446"/>
            <a:ext cx="2524125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右箭头 11"/>
          <p:cNvSpPr/>
          <p:nvPr/>
        </p:nvSpPr>
        <p:spPr>
          <a:xfrm rot="5400000">
            <a:off x="9201045" y="4776041"/>
            <a:ext cx="504825" cy="200025"/>
          </a:xfrm>
          <a:prstGeom prst="rightArrow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§16.</a:t>
            </a:r>
            <a:r>
              <a:rPr lang="zh-CN" altLang="en-US" sz="2800" b="1" dirty="0">
                <a:latin typeface="+mn-ea"/>
              </a:rPr>
              <a:t>运算符重载 </a:t>
            </a:r>
            <a:r>
              <a:rPr lang="en-US" altLang="zh-CN" sz="2800" b="1" dirty="0">
                <a:latin typeface="+mn-ea"/>
              </a:rPr>
              <a:t>– </a:t>
            </a:r>
            <a:r>
              <a:rPr lang="zh-CN" altLang="en-US" sz="2800" b="1" dirty="0">
                <a:latin typeface="+mn-ea"/>
              </a:rPr>
              <a:t>转换构造和类型转换函数的使用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1.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无转换构造函数、无类型转换函数、友元方式实现复数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能得到此结果的原因</a:t>
            </a:r>
            <a:r>
              <a:rPr lang="zh-CN" altLang="zh-CN" sz="1200" b="1" dirty="0">
                <a:latin typeface="+mn-ea"/>
              </a:rPr>
              <a:t>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Complex的初始化没有从double转来的，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无 double转复数 的转换构造函数</a:t>
            </a:r>
            <a:r>
              <a:rPr lang="en-US" altLang="zh-CN" sz="1200" b="1" dirty="0">
                <a:latin typeface="+mn-ea"/>
              </a:rPr>
              <a:t>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没有重载Complex+double的“+”，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无 double+复数 的重载</a:t>
            </a:r>
            <a:r>
              <a:rPr lang="en-US" altLang="zh-CN" sz="1200" b="1" dirty="0">
                <a:latin typeface="+mn-ea"/>
              </a:rPr>
              <a:t>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没有重载double+Complex的“+”，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无 double+复数 的重载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_</a:t>
            </a:r>
            <a:r>
              <a:rPr lang="en-US" altLang="zh-CN" sz="1200" b="1" dirty="0">
                <a:latin typeface="+mn-ea"/>
              </a:rPr>
              <a:t>_____________________</a:t>
            </a:r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★ </a:t>
            </a:r>
            <a:r>
              <a:rPr lang="zh-CN" altLang="en-US" sz="1200" b="1" dirty="0">
                <a:latin typeface="+mn-ea"/>
              </a:rPr>
              <a:t>每个输出的不匹配项可删除（例：若本项编译正确，则编译错误的几行内容直接删除即可）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★ </a:t>
            </a:r>
            <a:r>
              <a:rPr lang="zh-CN" altLang="en-US" sz="1200" b="1" dirty="0">
                <a:latin typeface="+mn-ea"/>
              </a:rPr>
              <a:t>分析正确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错误原因时，仿课件</a:t>
            </a:r>
            <a:r>
              <a:rPr lang="en-US" altLang="zh-CN" sz="1200" b="1" dirty="0">
                <a:latin typeface="+mn-ea"/>
              </a:rPr>
              <a:t>P.45~46</a:t>
            </a:r>
            <a:r>
              <a:rPr lang="zh-CN" altLang="en-US" sz="1200" b="1" dirty="0">
                <a:latin typeface="+mn-ea"/>
              </a:rPr>
              <a:t>的样式，需要将正确</a:t>
            </a:r>
            <a:r>
              <a:rPr lang="en-US" altLang="zh-CN" sz="1200" b="1" dirty="0">
                <a:latin typeface="+mn-ea"/>
              </a:rPr>
              <a:t>/</a:t>
            </a:r>
            <a:r>
              <a:rPr lang="zh-CN" altLang="en-US" sz="1200" b="1" dirty="0">
                <a:latin typeface="+mn-ea"/>
              </a:rPr>
              <a:t>错误原因交待清楚</a:t>
            </a:r>
            <a:endParaRPr lang="en-US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★ </a:t>
            </a:r>
            <a:r>
              <a:rPr lang="zh-CN" altLang="en-US" sz="1200" b="1" dirty="0">
                <a:latin typeface="+mn-ea"/>
              </a:rPr>
              <a:t>后续页面要求相同</a:t>
            </a:r>
            <a:endParaRPr lang="zh-CN" altLang="zh-CN" sz="12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8058570" y="4169175"/>
            <a:ext cx="2952329" cy="151216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编译错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!!!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、无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复数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的重载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、无 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复数转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的类型转换函数，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也无法理解为 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double+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、无 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double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转复数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的转换构造函数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 复数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复数 的重载，也无法理解为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复数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8058571" y="5681344"/>
            <a:ext cx="2952329" cy="101409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2.5 + c1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因为没有定义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double+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复数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的重载，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因此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c1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被转换为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double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kumimoji="1" lang="zh-CN" altLang="en-US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隐式调用类型转换函数</a:t>
            </a:r>
            <a:r>
              <a:rPr kumimoji="1" lang="en-US" altLang="zh-CN" sz="1200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endParaRPr kumimoji="1" lang="en-US" altLang="zh-CN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再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double</a:t>
            </a:r>
            <a:r>
              <a:rPr kumimoji="1" lang="zh-CN" altLang="en-US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相加，得</a:t>
            </a:r>
            <a:r>
              <a:rPr kumimoji="1" lang="en-US" altLang="zh-CN" sz="1200" b="1" dirty="0">
                <a:solidFill>
                  <a:srgbClr val="000000"/>
                </a:solidFill>
                <a:latin typeface="宋体" panose="02010600030101010101" pitchFamily="2" charset="-122"/>
              </a:rPr>
              <a:t>5.5</a:t>
            </a:r>
            <a:endParaRPr kumimoji="1" lang="zh-CN" altLang="en-US" sz="1200" b="1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cxnSp>
        <p:nvCxnSpPr>
          <p:cNvPr id="4" name="直接箭头连接符 3"/>
          <p:cNvCxnSpPr/>
          <p:nvPr/>
        </p:nvCxnSpPr>
        <p:spPr bwMode="auto">
          <a:xfrm>
            <a:off x="6120511" y="6178266"/>
            <a:ext cx="193806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5340" y="1470660"/>
            <a:ext cx="4036060" cy="1758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40" y="2630805"/>
            <a:ext cx="1516380" cy="28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340" y="3969385"/>
            <a:ext cx="1447800" cy="28003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885" y="1646555"/>
            <a:ext cx="3950335" cy="2584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680" y="2959735"/>
            <a:ext cx="3674745" cy="24193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6625" y="4256405"/>
            <a:ext cx="3780155" cy="251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2.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无转换构造函数、无类型转换函数、成员方式实现复数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Complex的初始化没有从double转来的，无 double转复数 的转换构造函数_</a:t>
            </a:r>
            <a:r>
              <a:rPr lang="en-US" altLang="zh-CN" sz="1200" b="1" dirty="0">
                <a:latin typeface="+mn-ea"/>
                <a:sym typeface="+mn-ea"/>
              </a:rPr>
              <a:t>_____</a:t>
            </a:r>
            <a:r>
              <a:rPr lang="en-US" altLang="zh-CN" sz="1200" b="1" dirty="0">
                <a:latin typeface="+mn-ea"/>
              </a:rPr>
              <a:t>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没有重载Complex+double的“+”，无 double+复数 的重载</a:t>
            </a:r>
            <a:r>
              <a:rPr lang="en-US" altLang="zh-CN" sz="1200" b="1" dirty="0">
                <a:latin typeface="+mn-ea"/>
                <a:sym typeface="+mn-ea"/>
              </a:rPr>
              <a:t>_____</a:t>
            </a:r>
            <a:r>
              <a:rPr lang="en-US" altLang="zh-CN" sz="1200" b="1" dirty="0">
                <a:latin typeface="+mn-ea"/>
              </a:rPr>
              <a:t>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没有重载double+Complex的“+”，无 double+复数 的重载</a:t>
            </a:r>
            <a:r>
              <a:rPr lang="en-US" altLang="zh-CN" sz="1200" b="1" dirty="0">
                <a:latin typeface="+mn-ea"/>
                <a:sym typeface="+mn-ea"/>
              </a:rPr>
              <a:t>___________</a:t>
            </a:r>
            <a:r>
              <a:rPr lang="en-US" altLang="zh-CN" sz="1200" b="1" dirty="0">
                <a:latin typeface="+mn-ea"/>
              </a:rPr>
              <a:t>_______</a:t>
            </a:r>
            <a:endParaRPr lang="zh-CN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8200" y="1336040"/>
            <a:ext cx="1885315" cy="2946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2570480"/>
            <a:ext cx="2066925" cy="3619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200" y="3872230"/>
            <a:ext cx="2120265" cy="3467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200" y="1630680"/>
            <a:ext cx="3326765" cy="212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8200" y="2936240"/>
            <a:ext cx="3500120" cy="213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9455" y="4242435"/>
            <a:ext cx="3618865" cy="261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3.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无转换构造函数、有类型转换函数、友元方式实现复数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Complex的初始化没有从double转来的，无 double转复数 的转换构造函数</a:t>
            </a:r>
            <a:r>
              <a:rPr lang="en-US" altLang="zh-CN" sz="1200" b="1" dirty="0">
                <a:latin typeface="+mn-ea"/>
              </a:rPr>
              <a:t>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右侧的c1由Complex转为了double+2.5之后，由于没有转换构造函数报错</a:t>
            </a:r>
            <a:r>
              <a:rPr lang="en-US" altLang="zh-CN" sz="1200" b="1" dirty="0">
                <a:latin typeface="+mn-ea"/>
              </a:rPr>
              <a:t>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右侧的c1由Complex转为了double+2.5之后，由于没有转换构造函数报错</a:t>
            </a:r>
            <a:r>
              <a:rPr lang="en-US" altLang="zh-CN" sz="1200" b="1" dirty="0">
                <a:latin typeface="+mn-ea"/>
              </a:rPr>
              <a:t>____</a:t>
            </a:r>
            <a:endParaRPr lang="zh-CN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0" y="1271905"/>
            <a:ext cx="1962785" cy="337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57145"/>
            <a:ext cx="2023745" cy="375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610" y="3834130"/>
            <a:ext cx="2238375" cy="389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1609090"/>
            <a:ext cx="2726055" cy="2482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0880" y="2933065"/>
            <a:ext cx="4292600" cy="279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095" y="4224020"/>
            <a:ext cx="5312410" cy="2590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4.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无转换构造函数、有类型转换函数、成员方式实现复数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Complex的初始化没有从double转来的，无 double转复数 的转换构造函数</a:t>
            </a:r>
            <a:r>
              <a:rPr lang="en-US" altLang="zh-CN" sz="1200" b="1" dirty="0">
                <a:latin typeface="+mn-ea"/>
              </a:rPr>
              <a:t>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右侧的c1由Complex转为了double+2.5之后，由于没有转换构造函数报错</a:t>
            </a:r>
            <a:r>
              <a:rPr lang="en-US" altLang="zh-CN" sz="1200" b="1" dirty="0">
                <a:latin typeface="+mn-ea"/>
                <a:sym typeface="+mn-ea"/>
              </a:rPr>
              <a:t>__</a:t>
            </a:r>
            <a:r>
              <a:rPr lang="en-US" altLang="zh-CN" sz="1200" b="1" dirty="0">
                <a:latin typeface="+mn-ea"/>
              </a:rPr>
              <a:t>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en-US" altLang="zh-CN" sz="1200" b="1" dirty="0">
                <a:latin typeface="+mn-ea"/>
                <a:sym typeface="+mn-ea"/>
              </a:rPr>
              <a:t>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右侧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的c1由Complex转为了double+2.5之后，由于没有转换构造函数报错</a:t>
            </a:r>
            <a:r>
              <a:rPr lang="en-US" altLang="zh-CN" sz="1200" b="1" dirty="0">
                <a:latin typeface="+mn-ea"/>
              </a:rPr>
              <a:t>__</a:t>
            </a:r>
            <a:endParaRPr lang="zh-CN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360" y="1271905"/>
            <a:ext cx="1962785" cy="337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05075"/>
            <a:ext cx="2023745" cy="375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6285" y="3881120"/>
            <a:ext cx="2238375" cy="389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930" y="1609090"/>
            <a:ext cx="3952240" cy="2774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930" y="2880995"/>
            <a:ext cx="4539615" cy="2832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930" y="4271010"/>
            <a:ext cx="4293235" cy="262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5.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有转换构造函数、无类型转换函数、友元方式实现复数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有double到Complex的转换构造，之后正常相加</a:t>
            </a:r>
            <a:r>
              <a:rPr lang="en-US" altLang="zh-CN" sz="1200" b="1" dirty="0">
                <a:latin typeface="+mn-ea"/>
              </a:rPr>
              <a:t>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有double与Complex的转换构造和重载+，之后正常相加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_</a:t>
            </a:r>
            <a:r>
              <a:rPr lang="en-US" altLang="zh-CN" sz="1200" b="1" dirty="0">
                <a:latin typeface="+mn-ea"/>
              </a:rPr>
              <a:t>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有double与Complex的转换构造和重载+，之后正常相加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</a:rPr>
              <a:t>_</a:t>
            </a:r>
            <a:r>
              <a:rPr lang="en-US" altLang="zh-CN" sz="1200" b="1" dirty="0">
                <a:latin typeface="+mn-ea"/>
              </a:rPr>
              <a:t>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325" y="1161415"/>
            <a:ext cx="1345565" cy="4622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890" y="2501900"/>
            <a:ext cx="1397000" cy="480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0890" y="3627755"/>
            <a:ext cx="1386205" cy="476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>
                <a:latin typeface="+mn-ea"/>
              </a:rPr>
              <a:t>§16.</a:t>
            </a:r>
            <a:r>
              <a:rPr lang="zh-CN" altLang="en-US" sz="2800" b="1">
                <a:latin typeface="+mn-ea"/>
              </a:rPr>
              <a:t>运算符重载 </a:t>
            </a:r>
            <a:r>
              <a:rPr lang="en-US" altLang="zh-CN" sz="2800" b="1">
                <a:latin typeface="+mn-ea"/>
              </a:rPr>
              <a:t>– </a:t>
            </a:r>
            <a:r>
              <a:rPr lang="zh-CN" altLang="en-US" sz="2800" b="1">
                <a:latin typeface="+mn-ea"/>
              </a:rPr>
              <a:t>转换构造和类型转换函数的使用</a:t>
            </a:r>
            <a:endParaRPr lang="zh-CN" altLang="en-US" sz="2800" b="1" dirty="0">
              <a:latin typeface="+mn-ea"/>
            </a:endParaRPr>
          </a:p>
          <a:p>
            <a:pPr lvl="0" algn="l"/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6.</a:t>
            </a:r>
            <a:r>
              <a:rPr lang="zh-CN" altLang="en-US" sz="1600" b="1" dirty="0">
                <a:solidFill>
                  <a:srgbClr val="000000"/>
                </a:solidFill>
                <a:latin typeface="+mn-ea"/>
              </a:rPr>
              <a:t>有转换构造函数、无类型转换函数、成员方式实现复数</a:t>
            </a:r>
            <a:r>
              <a:rPr lang="en-US" altLang="zh-CN" sz="1600" b="1" dirty="0">
                <a:solidFill>
                  <a:srgbClr val="000000"/>
                </a:solidFill>
                <a:latin typeface="+mn-ea"/>
              </a:rPr>
              <a:t>+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82904" y="987973"/>
            <a:ext cx="10527996" cy="570746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algn="l"/>
            <a:r>
              <a:rPr lang="en-US" altLang="zh-CN" sz="1200" b="1" dirty="0">
                <a:latin typeface="+mn-ea"/>
              </a:rPr>
              <a:t>c3 = c1 + Complex(2.5)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有double到Complex的转换构造，之后正常相加</a:t>
            </a:r>
            <a:r>
              <a:rPr lang="en-US" altLang="zh-CN" sz="1200" b="1" dirty="0">
                <a:latin typeface="+mn-ea"/>
              </a:rPr>
              <a:t>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c1 + 2.5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有double与Complex的转换构造和重载+，之后正常相加</a:t>
            </a:r>
            <a:r>
              <a:rPr lang="en-US" altLang="zh-CN" sz="1200" b="1" dirty="0">
                <a:latin typeface="+mn-ea"/>
              </a:rPr>
              <a:t>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________________________________</a:t>
            </a:r>
            <a:endParaRPr lang="zh-CN" altLang="zh-CN" sz="1200" b="1" dirty="0">
              <a:latin typeface="+mn-ea"/>
            </a:endParaRPr>
          </a:p>
          <a:p>
            <a:pPr lvl="0" algn="l"/>
            <a:endParaRPr lang="en-US" altLang="zh-CN" sz="1200" b="1" dirty="0">
              <a:latin typeface="+mn-ea"/>
            </a:endParaRPr>
          </a:p>
          <a:p>
            <a:pPr lvl="0" algn="l"/>
            <a:r>
              <a:rPr lang="en-US" altLang="zh-CN" sz="1200" b="1" dirty="0">
                <a:latin typeface="+mn-ea"/>
              </a:rPr>
              <a:t>c3 = 2.5 + c1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编译正确，运行结果：</a:t>
            </a:r>
            <a:r>
              <a:rPr lang="en-US" altLang="zh-CN" sz="1200" b="1" dirty="0">
                <a:latin typeface="+mn-ea"/>
              </a:rPr>
              <a:t>___________________</a:t>
            </a:r>
            <a:r>
              <a:rPr lang="zh-CN" altLang="zh-CN" sz="1200" b="1" dirty="0">
                <a:latin typeface="+mn-ea"/>
              </a:rPr>
              <a:t>，能得到此结果的原因：</a:t>
            </a:r>
            <a:r>
              <a:rPr lang="en-US" altLang="zh-CN" sz="1200" b="1" dirty="0">
                <a:latin typeface="+mn-ea"/>
              </a:rPr>
              <a:t>_____________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zh-CN" altLang="zh-CN" sz="1200" b="1" dirty="0">
                <a:latin typeface="+mn-ea"/>
              </a:rPr>
              <a:t>编译错误，</a:t>
            </a:r>
            <a:r>
              <a:rPr lang="en-US" altLang="zh-CN" sz="1200" b="1" dirty="0">
                <a:latin typeface="+mn-ea"/>
              </a:rPr>
              <a:t>VS2022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Linux</a:t>
            </a:r>
            <a:r>
              <a:rPr lang="zh-CN" altLang="zh-CN" sz="1200" b="1" dirty="0">
                <a:latin typeface="+mn-ea"/>
              </a:rPr>
              <a:t>下：</a:t>
            </a:r>
            <a:r>
              <a:rPr lang="en-US" altLang="zh-CN" sz="1200" b="1" dirty="0">
                <a:latin typeface="+mn-ea"/>
              </a:rPr>
              <a:t>______________________________________________________</a:t>
            </a:r>
            <a:r>
              <a:rPr lang="zh-CN" altLang="zh-CN" sz="1200" b="1" dirty="0">
                <a:latin typeface="+mn-ea"/>
              </a:rPr>
              <a:t>（可删除横线后贴图）</a:t>
            </a:r>
            <a:endParaRPr lang="zh-CN" altLang="zh-CN" sz="1200" b="1" dirty="0">
              <a:latin typeface="+mn-ea"/>
            </a:endParaRPr>
          </a:p>
          <a:p>
            <a:pPr algn="l"/>
            <a:r>
              <a:rPr lang="en-US" altLang="zh-CN" sz="1200" b="1" dirty="0">
                <a:latin typeface="+mn-ea"/>
              </a:rPr>
              <a:t>          </a:t>
            </a:r>
            <a:r>
              <a:rPr lang="zh-CN" altLang="zh-CN" sz="1200" b="1" dirty="0">
                <a:latin typeface="+mn-ea"/>
              </a:rPr>
              <a:t>错误原因分析：</a:t>
            </a:r>
            <a:r>
              <a:rPr lang="en-US" altLang="zh-CN" sz="1200" b="1" dirty="0">
                <a:latin typeface="+mn-ea"/>
              </a:rPr>
              <a:t>_________</a:t>
            </a:r>
            <a:r>
              <a:rPr lang="zh-CN" altLang="zh-CN" sz="1200" b="1" dirty="0">
                <a:solidFill>
                  <a:schemeClr val="accent6"/>
                </a:solidFill>
                <a:latin typeface="+mn-ea"/>
                <a:sym typeface="+mn-ea"/>
              </a:rPr>
              <a:t>c2 + c1 的操作会被翻译为 c2.operator+(c1)，即调用 c2 的成员函数，而不是 c1 的成员函数</a:t>
            </a:r>
            <a:r>
              <a:rPr lang="en-US" altLang="zh-CN" sz="1200" b="1" dirty="0">
                <a:latin typeface="+mn-ea"/>
                <a:sym typeface="+mn-ea"/>
              </a:rPr>
              <a:t>_</a:t>
            </a:r>
            <a:r>
              <a:rPr lang="en-US" altLang="zh-CN" sz="1200" b="1" dirty="0">
                <a:latin typeface="+mn-ea"/>
              </a:rPr>
              <a:t>_______________________</a:t>
            </a:r>
            <a:endParaRPr lang="zh-CN" altLang="zh-CN" sz="1200" b="1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180" y="3831590"/>
            <a:ext cx="1831340" cy="3759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5" y="2363470"/>
            <a:ext cx="1267460" cy="376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05" y="1134110"/>
            <a:ext cx="1316355" cy="3911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505" y="4278630"/>
            <a:ext cx="3783965" cy="2559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9656</Words>
  <Application>WPS 演示</Application>
  <PresentationFormat>宽屏</PresentationFormat>
  <Paragraphs>261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283</cp:revision>
  <dcterms:created xsi:type="dcterms:W3CDTF">2020-08-13T13:39:00Z</dcterms:created>
  <dcterms:modified xsi:type="dcterms:W3CDTF">2024-11-28T14:40:35Z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2C1C97B27FF443ECBE5042446AF8A963_12</vt:lpwstr>
  </property>
  <property fmtid="{D5CDD505-2E9C-101B-9397-08002B2CF9AE}" pid="3" name="KSOProductBuildVer">
    <vt:lpwstr>2052-12.1.0.18912</vt:lpwstr>
  </property>
</Properties>
</file>