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838" r:id="rId3"/>
    <p:sldId id="839" r:id="rId4"/>
    <p:sldId id="840" r:id="rId5"/>
    <p:sldId id="841" r:id="rId6"/>
    <p:sldId id="842" r:id="rId7"/>
    <p:sldId id="843" r:id="rId8"/>
    <p:sldId id="844" r:id="rId9"/>
    <p:sldId id="84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70F7F-BE43-4A8B-A1A7-C9743CA3AD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0E30D-6F2E-407D-BF81-F9815A518C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5E2E0-709F-4ED7-8411-7FDA611BDE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7A556-CD7F-4282-A801-91BB0424DFC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1AAC3-E1CF-43C0-B71B-89720A73C0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FFF43-CBE6-4A7F-B1EF-DF6F550F69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FF3C-36C8-4D4A-97AC-FE8408D902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E2A3C-C663-4861-8DD7-8E4A7DB971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837D0-5604-4489-852A-B7F5ECB6A9E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35EC8-801C-4779-A815-950E7AF273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B6DF2-D4C6-44B5-980B-436D58DBD7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/>
            </a:lvl1pPr>
          </a:lstStyle>
          <a:p>
            <a:pPr>
              <a:defRPr/>
            </a:pPr>
            <a:fld id="{6E7D1CD2-4D70-4106-8549-A852E5E019D8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继承与派生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要求：分析下面的程序为什么在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下运行会出错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main</a:t>
            </a:r>
            <a:r>
              <a:rPr lang="zh-CN" altLang="en-US" sz="1600" b="1" dirty="0">
                <a:latin typeface="+mn-ea"/>
              </a:rPr>
              <a:t>函数中红色的三句，每句均要画出当前的内存图（为方便阅读，一句可以多页），分析为什么会出错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可参考第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模块 </a:t>
            </a:r>
            <a:r>
              <a:rPr lang="en-US" altLang="zh-CN" sz="1600" b="1" dirty="0">
                <a:latin typeface="+mn-ea"/>
              </a:rPr>
              <a:t>P.90-92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P.113-115</a:t>
            </a:r>
            <a:r>
              <a:rPr lang="zh-CN" altLang="en-US" sz="1600" b="1" dirty="0">
                <a:latin typeface="+mn-ea"/>
              </a:rPr>
              <a:t>，第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模块 </a:t>
            </a:r>
            <a:r>
              <a:rPr lang="en-US" altLang="zh-CN" sz="1600" b="1" dirty="0">
                <a:latin typeface="+mn-ea"/>
              </a:rPr>
              <a:t>P.8-P.14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不允许手写、手写后贴图，转换为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文档作业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2024.12.19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94668" y="981843"/>
            <a:ext cx="4729445" cy="48943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class A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private: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char* s;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public: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A() { s = new char[20];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~A()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"A</a:t>
            </a:r>
            <a:r>
              <a:rPr lang="zh-CN" altLang="en-US" sz="1200" b="1" dirty="0">
                <a:latin typeface="+mn-ea"/>
              </a:rPr>
              <a:t>析构</a:t>
            </a:r>
            <a:r>
              <a:rPr lang="en-US" altLang="zh-CN" sz="1200" b="1" dirty="0">
                <a:latin typeface="+mn-ea"/>
              </a:rPr>
              <a:t>"</a:t>
            </a:r>
            <a:r>
              <a:rPr lang="zh-CN" altLang="en-US" sz="1200" b="1" dirty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delete s;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class B :public A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public: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b;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~B() {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"B</a:t>
            </a:r>
            <a:r>
              <a:rPr lang="zh-CN" altLang="en-US" sz="1200" b="1" dirty="0">
                <a:latin typeface="+mn-ea"/>
              </a:rPr>
              <a:t>析构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B </a:t>
            </a:r>
            <a:r>
              <a:rPr lang="en-US" altLang="zh-CN" sz="1200" b="1" dirty="0" err="1">
                <a:latin typeface="+mn-ea"/>
              </a:rPr>
              <a:t>b</a:t>
            </a:r>
            <a:r>
              <a:rPr lang="en-US" altLang="zh-CN" sz="1200" b="1" dirty="0">
                <a:latin typeface="+mn-ea"/>
              </a:rPr>
              <a:t>; 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b.a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= 15;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 a1(b);  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复制构造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A a2;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a2 = b;   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赋值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02045" y="3547745"/>
            <a:ext cx="467995" cy="1687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10680" y="3550920"/>
            <a:ext cx="280670" cy="1684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86600" y="3547745"/>
            <a:ext cx="4499610" cy="1684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s:char[20]  </a:t>
            </a: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add:2000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a: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b: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597025" y="4311650"/>
            <a:ext cx="4521200" cy="476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继承与派生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要求：分析下面的程序为什么在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下运行会出错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main</a:t>
            </a:r>
            <a:r>
              <a:rPr lang="zh-CN" altLang="en-US" sz="1600" b="1" dirty="0">
                <a:latin typeface="+mn-ea"/>
              </a:rPr>
              <a:t>函数中红色的三句，每句均要画出当前的内存图（为方便阅读，一句可以多页），分析为什么会出错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可参考第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模块 </a:t>
            </a:r>
            <a:r>
              <a:rPr lang="en-US" altLang="zh-CN" sz="1600" b="1" dirty="0">
                <a:latin typeface="+mn-ea"/>
              </a:rPr>
              <a:t>P.90-92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P.113-115</a:t>
            </a:r>
            <a:r>
              <a:rPr lang="zh-CN" altLang="en-US" sz="1600" b="1" dirty="0">
                <a:latin typeface="+mn-ea"/>
              </a:rPr>
              <a:t>，第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模块 </a:t>
            </a:r>
            <a:r>
              <a:rPr lang="en-US" altLang="zh-CN" sz="1600" b="1" dirty="0">
                <a:latin typeface="+mn-ea"/>
              </a:rPr>
              <a:t>P.8-P.14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不允许手写、手写后贴图，转换为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文档作业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2024.12.19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94668" y="981843"/>
            <a:ext cx="4729445" cy="48943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class A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private: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char* s;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public: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A() { s = new char[20];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~A()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"A</a:t>
            </a:r>
            <a:r>
              <a:rPr lang="zh-CN" altLang="en-US" sz="1200" b="1" dirty="0">
                <a:latin typeface="+mn-ea"/>
              </a:rPr>
              <a:t>析构</a:t>
            </a:r>
            <a:r>
              <a:rPr lang="en-US" altLang="zh-CN" sz="1200" b="1" dirty="0">
                <a:latin typeface="+mn-ea"/>
              </a:rPr>
              <a:t>"</a:t>
            </a:r>
            <a:r>
              <a:rPr lang="zh-CN" altLang="en-US" sz="1200" b="1" dirty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delete s;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class B :public A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public: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b;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~B() {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"B</a:t>
            </a:r>
            <a:r>
              <a:rPr lang="zh-CN" altLang="en-US" sz="1200" b="1" dirty="0">
                <a:latin typeface="+mn-ea"/>
              </a:rPr>
              <a:t>析构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B </a:t>
            </a:r>
            <a:r>
              <a:rPr lang="en-US" altLang="zh-CN" sz="1200" b="1" dirty="0" err="1">
                <a:latin typeface="+mn-ea"/>
              </a:rPr>
              <a:t>b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b.a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= 15;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 a1(b);  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复制构造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A a2;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a2 = b;   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赋值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02045" y="3547745"/>
            <a:ext cx="467995" cy="1687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10680" y="3550920"/>
            <a:ext cx="280670" cy="1684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86600" y="3547745"/>
            <a:ext cx="4499610" cy="1684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s:char[20]  </a:t>
            </a: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add:2000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a:15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b: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933575" y="4216400"/>
            <a:ext cx="5245100" cy="774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继承与派生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要求：分析下面的程序为什么在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下运行会出错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main</a:t>
            </a:r>
            <a:r>
              <a:rPr lang="zh-CN" altLang="en-US" sz="1600" b="1" dirty="0">
                <a:latin typeface="+mn-ea"/>
              </a:rPr>
              <a:t>函数中红色的三句，每句均要画出当前的内存图（为方便阅读，一句可以多页），分析为什么会出错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可参考第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模块 </a:t>
            </a:r>
            <a:r>
              <a:rPr lang="en-US" altLang="zh-CN" sz="1600" b="1" dirty="0">
                <a:latin typeface="+mn-ea"/>
              </a:rPr>
              <a:t>P.90-92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P.113-115</a:t>
            </a:r>
            <a:r>
              <a:rPr lang="zh-CN" altLang="en-US" sz="1600" b="1" dirty="0">
                <a:latin typeface="+mn-ea"/>
              </a:rPr>
              <a:t>，第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模块 </a:t>
            </a:r>
            <a:r>
              <a:rPr lang="en-US" altLang="zh-CN" sz="1600" b="1" dirty="0">
                <a:latin typeface="+mn-ea"/>
              </a:rPr>
              <a:t>P.8-P.14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不允许手写、手写后贴图，转换为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文档作业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2024.12.19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94668" y="981843"/>
            <a:ext cx="4729445" cy="48943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class A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private: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char* s;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public: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A() { s = new char[20];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~A()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"A</a:t>
            </a:r>
            <a:r>
              <a:rPr lang="zh-CN" altLang="en-US" sz="1200" b="1" dirty="0">
                <a:latin typeface="+mn-ea"/>
              </a:rPr>
              <a:t>析构</a:t>
            </a:r>
            <a:r>
              <a:rPr lang="en-US" altLang="zh-CN" sz="1200" b="1" dirty="0">
                <a:latin typeface="+mn-ea"/>
              </a:rPr>
              <a:t>"</a:t>
            </a:r>
            <a:r>
              <a:rPr lang="zh-CN" altLang="en-US" sz="1200" b="1" dirty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delete s;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class B :public A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public: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b;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~B() {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"B</a:t>
            </a:r>
            <a:r>
              <a:rPr lang="zh-CN" altLang="en-US" sz="1200" b="1" dirty="0">
                <a:latin typeface="+mn-ea"/>
              </a:rPr>
              <a:t>析构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B </a:t>
            </a:r>
            <a:r>
              <a:rPr lang="en-US" altLang="zh-CN" sz="1200" b="1" dirty="0" err="1">
                <a:latin typeface="+mn-ea"/>
              </a:rPr>
              <a:t>b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b.a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= 15;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 a1(b);  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复制构造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A a2;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a2 = b;   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赋值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02045" y="1137920"/>
            <a:ext cx="467995" cy="1687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10680" y="1141095"/>
            <a:ext cx="280670" cy="1684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a1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6600" y="1137920"/>
            <a:ext cx="4645660" cy="1684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s:</a:t>
            </a:r>
            <a:r>
              <a:rPr kumimoji="1" lang="en-US" altLang="zh-CN" sz="2400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char[20]  </a:t>
            </a:r>
            <a:r>
              <a:rPr kumimoji="1" lang="en-US" altLang="zh-CN" sz="2400" b="1" smtClean="0">
                <a:ln>
                  <a:noFill/>
                </a:ln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add:2000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a: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02045" y="3550920"/>
            <a:ext cx="467995" cy="1687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10680" y="3550920"/>
            <a:ext cx="280670" cy="1684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86600" y="3547745"/>
            <a:ext cx="4499610" cy="1684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s:char[20]  </a:t>
            </a:r>
            <a:r>
              <a:rPr kumimoji="1" lang="en-US" altLang="zh-CN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add:2000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a:15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b: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1908175" y="4152900"/>
            <a:ext cx="5270500" cy="85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" name="直接箭头连接符 3"/>
          <p:cNvCxnSpPr/>
          <p:nvPr/>
        </p:nvCxnSpPr>
        <p:spPr>
          <a:xfrm flipH="1" flipV="1">
            <a:off x="6435725" y="1600200"/>
            <a:ext cx="1028700" cy="2438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继承与派生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要求：分析下面的程序为什么在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下运行会出错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main</a:t>
            </a:r>
            <a:r>
              <a:rPr lang="zh-CN" altLang="en-US" sz="1600" b="1" dirty="0">
                <a:latin typeface="+mn-ea"/>
              </a:rPr>
              <a:t>函数中红色的三句，每句均要画出当前的内存图（为方便阅读，一句可以多页），分析为什么会出错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可参考第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模块 </a:t>
            </a:r>
            <a:r>
              <a:rPr lang="en-US" altLang="zh-CN" sz="1600" b="1" dirty="0">
                <a:latin typeface="+mn-ea"/>
              </a:rPr>
              <a:t>P.90-92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P.113-115</a:t>
            </a:r>
            <a:r>
              <a:rPr lang="zh-CN" altLang="en-US" sz="1600" b="1" dirty="0">
                <a:latin typeface="+mn-ea"/>
              </a:rPr>
              <a:t>，第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模块 </a:t>
            </a:r>
            <a:r>
              <a:rPr lang="en-US" altLang="zh-CN" sz="1600" b="1" dirty="0">
                <a:latin typeface="+mn-ea"/>
              </a:rPr>
              <a:t>P.8-P.14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不允许手写、手写后贴图，转换为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文档作业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2024.12.19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94668" y="981843"/>
            <a:ext cx="4729445" cy="48943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class A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private: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char* s;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public: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A() { s = new char[20];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~A()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"A</a:t>
            </a:r>
            <a:r>
              <a:rPr lang="zh-CN" altLang="en-US" sz="1200" b="1" dirty="0">
                <a:latin typeface="+mn-ea"/>
              </a:rPr>
              <a:t>析构</a:t>
            </a:r>
            <a:r>
              <a:rPr lang="en-US" altLang="zh-CN" sz="1200" b="1" dirty="0">
                <a:latin typeface="+mn-ea"/>
              </a:rPr>
              <a:t>"</a:t>
            </a:r>
            <a:r>
              <a:rPr lang="zh-CN" altLang="en-US" sz="1200" b="1" dirty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delete s;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class B :public A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public: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b;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~B() {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"B</a:t>
            </a:r>
            <a:r>
              <a:rPr lang="zh-CN" altLang="en-US" sz="1200" b="1" dirty="0">
                <a:latin typeface="+mn-ea"/>
              </a:rPr>
              <a:t>析构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B </a:t>
            </a:r>
            <a:r>
              <a:rPr lang="en-US" altLang="zh-CN" sz="1200" b="1" dirty="0" err="1">
                <a:latin typeface="+mn-ea"/>
              </a:rPr>
              <a:t>b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b.a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= 15;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 a1(b);  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复制构造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A a2;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a2 = b;   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赋值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00" y="2482850"/>
            <a:ext cx="3569335" cy="29603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50000" y="1765300"/>
            <a:ext cx="33089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因为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a1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b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对应的空间是相同的，析构时重复释放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继承与派生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要求：分析下面的程序为什么在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下运行会出错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main</a:t>
            </a:r>
            <a:r>
              <a:rPr lang="zh-CN" altLang="en-US" sz="1600" b="1" dirty="0">
                <a:latin typeface="+mn-ea"/>
              </a:rPr>
              <a:t>函数中红色的三句，每句均要画出当前的内存图（为方便阅读，一句可以多页），分析为什么会出错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可参考第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模块 </a:t>
            </a:r>
            <a:r>
              <a:rPr lang="en-US" altLang="zh-CN" sz="1600" b="1" dirty="0">
                <a:latin typeface="+mn-ea"/>
              </a:rPr>
              <a:t>P.90-92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P.113-115</a:t>
            </a:r>
            <a:r>
              <a:rPr lang="zh-CN" altLang="en-US" sz="1600" b="1" dirty="0">
                <a:latin typeface="+mn-ea"/>
              </a:rPr>
              <a:t>，第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模块 </a:t>
            </a:r>
            <a:r>
              <a:rPr lang="en-US" altLang="zh-CN" sz="1600" b="1" dirty="0">
                <a:latin typeface="+mn-ea"/>
              </a:rPr>
              <a:t>P.8-P.14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不允许手写、手写后贴图，转换为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文档作业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2024.12.19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94668" y="981843"/>
            <a:ext cx="4729445" cy="48943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class A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private: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char* s;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public: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A() { s = new char[20];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~A()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"A</a:t>
            </a:r>
            <a:r>
              <a:rPr lang="zh-CN" altLang="en-US" sz="1200" b="1" dirty="0">
                <a:latin typeface="+mn-ea"/>
              </a:rPr>
              <a:t>析构</a:t>
            </a:r>
            <a:r>
              <a:rPr lang="en-US" altLang="zh-CN" sz="1200" b="1" dirty="0">
                <a:latin typeface="+mn-ea"/>
              </a:rPr>
              <a:t>"</a:t>
            </a:r>
            <a:r>
              <a:rPr lang="zh-CN" altLang="en-US" sz="1200" b="1" dirty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delete s;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class B :public A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public: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b;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~B() {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"B</a:t>
            </a:r>
            <a:r>
              <a:rPr lang="zh-CN" altLang="en-US" sz="1200" b="1" dirty="0">
                <a:latin typeface="+mn-ea"/>
              </a:rPr>
              <a:t>析构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B </a:t>
            </a:r>
            <a:r>
              <a:rPr lang="en-US" altLang="zh-CN" sz="1200" b="1" dirty="0" err="1">
                <a:latin typeface="+mn-ea"/>
              </a:rPr>
              <a:t>b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b.a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= 15;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 a1(b);  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复制构造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A a2;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a2 = b;   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赋值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02045" y="1137920"/>
            <a:ext cx="5251450" cy="951230"/>
            <a:chOff x="9767" y="1792"/>
            <a:chExt cx="8709" cy="2657"/>
          </a:xfrm>
        </p:grpSpPr>
        <p:sp>
          <p:nvSpPr>
            <p:cNvPr id="9" name="矩形 8"/>
            <p:cNvSpPr/>
            <p:nvPr/>
          </p:nvSpPr>
          <p:spPr>
            <a:xfrm>
              <a:off x="9767" y="1792"/>
              <a:ext cx="737" cy="26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568" y="1797"/>
              <a:ext cx="442" cy="26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a1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160" y="1792"/>
              <a:ext cx="7316" cy="26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s:</a:t>
              </a:r>
              <a:r>
                <a:rPr kumimoji="1" lang="en-US" altLang="zh-CN" sz="2400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char[20]  </a:t>
              </a:r>
              <a:r>
                <a:rPr kumimoji="1" lang="en-US" altLang="zh-CN" sz="2400" b="1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add:2000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a: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63945" y="4569460"/>
            <a:ext cx="5353050" cy="1169670"/>
            <a:chOff x="9767" y="5596"/>
            <a:chExt cx="8479" cy="2661"/>
          </a:xfrm>
        </p:grpSpPr>
        <p:sp>
          <p:nvSpPr>
            <p:cNvPr id="12" name="矩形 11"/>
            <p:cNvSpPr/>
            <p:nvPr/>
          </p:nvSpPr>
          <p:spPr>
            <a:xfrm>
              <a:off x="9767" y="5601"/>
              <a:ext cx="737" cy="26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68" y="5601"/>
              <a:ext cx="442" cy="26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160" y="5596"/>
              <a:ext cx="7086" cy="26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s:char[20]  </a:t>
              </a:r>
              <a:r>
                <a:rPr kumimoji="1" lang="en-US" altLang="zh-CN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add:2000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a:15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b: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89345" y="2477770"/>
            <a:ext cx="5251450" cy="951230"/>
            <a:chOff x="9767" y="1792"/>
            <a:chExt cx="8709" cy="2657"/>
          </a:xfrm>
        </p:grpSpPr>
        <p:sp>
          <p:nvSpPr>
            <p:cNvPr id="6" name="矩形 5"/>
            <p:cNvSpPr/>
            <p:nvPr/>
          </p:nvSpPr>
          <p:spPr>
            <a:xfrm>
              <a:off x="9767" y="1792"/>
              <a:ext cx="737" cy="26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568" y="1797"/>
              <a:ext cx="442" cy="26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a2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160" y="1792"/>
              <a:ext cx="7316" cy="26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s:</a:t>
              </a:r>
              <a:r>
                <a:rPr kumimoji="1" lang="en-US" altLang="zh-CN" sz="2400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char[20]  </a:t>
              </a:r>
              <a:r>
                <a:rPr kumimoji="1" lang="en-US" altLang="zh-CN" sz="2400" b="1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add:2200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a: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1698625" y="3041650"/>
            <a:ext cx="4914900" cy="2292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继承与派生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要求：分析下面的程序为什么在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下运行会出错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main</a:t>
            </a:r>
            <a:r>
              <a:rPr lang="zh-CN" altLang="en-US" sz="1600" b="1" dirty="0">
                <a:latin typeface="+mn-ea"/>
              </a:rPr>
              <a:t>函数中红色的三句，每句均要画出当前的内存图（为方便阅读，一句可以多页），分析为什么会出错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可参考第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模块 </a:t>
            </a:r>
            <a:r>
              <a:rPr lang="en-US" altLang="zh-CN" sz="1600" b="1" dirty="0">
                <a:latin typeface="+mn-ea"/>
              </a:rPr>
              <a:t>P.90-92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P.113-115</a:t>
            </a:r>
            <a:r>
              <a:rPr lang="zh-CN" altLang="en-US" sz="1600" b="1" dirty="0">
                <a:latin typeface="+mn-ea"/>
              </a:rPr>
              <a:t>，第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模块 </a:t>
            </a:r>
            <a:r>
              <a:rPr lang="en-US" altLang="zh-CN" sz="1600" b="1" dirty="0">
                <a:latin typeface="+mn-ea"/>
              </a:rPr>
              <a:t>P.8-P.14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不允许手写、手写后贴图，转换为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文档作业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2024.12.19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94668" y="981843"/>
            <a:ext cx="4729445" cy="48943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class A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private: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char* s;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public: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A() { s = new char[20];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~A()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"A</a:t>
            </a:r>
            <a:r>
              <a:rPr lang="zh-CN" altLang="en-US" sz="1200" b="1" dirty="0">
                <a:latin typeface="+mn-ea"/>
              </a:rPr>
              <a:t>析构</a:t>
            </a:r>
            <a:r>
              <a:rPr lang="en-US" altLang="zh-CN" sz="1200" b="1" dirty="0">
                <a:latin typeface="+mn-ea"/>
              </a:rPr>
              <a:t>"</a:t>
            </a:r>
            <a:r>
              <a:rPr lang="zh-CN" altLang="en-US" sz="1200" b="1" dirty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delete s;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class B :public A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public: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b;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~B() {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"B</a:t>
            </a:r>
            <a:r>
              <a:rPr lang="zh-CN" altLang="en-US" sz="1200" b="1" dirty="0">
                <a:latin typeface="+mn-ea"/>
              </a:rPr>
              <a:t>析构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B </a:t>
            </a:r>
            <a:r>
              <a:rPr lang="en-US" altLang="zh-CN" sz="1200" b="1" dirty="0" err="1">
                <a:latin typeface="+mn-ea"/>
              </a:rPr>
              <a:t>b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b.a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= 15;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 a1(b);  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复制构造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A a2;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a2 = b;   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赋值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202045" y="1137920"/>
            <a:ext cx="5251450" cy="951230"/>
            <a:chOff x="9767" y="1792"/>
            <a:chExt cx="8709" cy="2657"/>
          </a:xfrm>
        </p:grpSpPr>
        <p:sp>
          <p:nvSpPr>
            <p:cNvPr id="9" name="矩形 8"/>
            <p:cNvSpPr/>
            <p:nvPr/>
          </p:nvSpPr>
          <p:spPr>
            <a:xfrm>
              <a:off x="9767" y="1792"/>
              <a:ext cx="737" cy="26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568" y="1797"/>
              <a:ext cx="442" cy="26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a1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160" y="1792"/>
              <a:ext cx="7316" cy="26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s:</a:t>
              </a:r>
              <a:r>
                <a:rPr kumimoji="1" lang="en-US" altLang="zh-CN" sz="2400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char[20]  </a:t>
              </a:r>
              <a:r>
                <a:rPr kumimoji="1" lang="en-US" altLang="zh-CN" sz="2400" b="1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add:2000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a: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63945" y="4569460"/>
            <a:ext cx="5353050" cy="1169670"/>
            <a:chOff x="9767" y="5596"/>
            <a:chExt cx="8479" cy="2661"/>
          </a:xfrm>
        </p:grpSpPr>
        <p:sp>
          <p:nvSpPr>
            <p:cNvPr id="12" name="矩形 11"/>
            <p:cNvSpPr/>
            <p:nvPr/>
          </p:nvSpPr>
          <p:spPr>
            <a:xfrm>
              <a:off x="9767" y="5601"/>
              <a:ext cx="737" cy="26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568" y="5601"/>
              <a:ext cx="442" cy="26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160" y="5596"/>
              <a:ext cx="7086" cy="26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s:char[20]  </a:t>
              </a:r>
              <a:r>
                <a:rPr kumimoji="1" lang="en-US" altLang="zh-CN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add:2000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a:15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b: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89345" y="2477770"/>
            <a:ext cx="5251450" cy="951230"/>
            <a:chOff x="9767" y="1792"/>
            <a:chExt cx="8709" cy="2657"/>
          </a:xfrm>
        </p:grpSpPr>
        <p:sp>
          <p:nvSpPr>
            <p:cNvPr id="6" name="矩形 5"/>
            <p:cNvSpPr/>
            <p:nvPr/>
          </p:nvSpPr>
          <p:spPr>
            <a:xfrm>
              <a:off x="9767" y="1792"/>
              <a:ext cx="737" cy="26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568" y="1797"/>
              <a:ext cx="442" cy="26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a2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160" y="1792"/>
              <a:ext cx="7316" cy="26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s:</a:t>
              </a:r>
              <a:r>
                <a:rPr kumimoji="1" lang="en-US" altLang="zh-CN" sz="2400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char[20]  </a:t>
              </a:r>
              <a:r>
                <a:rPr kumimoji="1" lang="en-US" altLang="zh-CN" sz="2400" b="1" smtClean="0">
                  <a:ln>
                    <a:noFill/>
                  </a:ln>
                  <a:effectLst/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add:2000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a: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flipV="1">
            <a:off x="2543175" y="2870200"/>
            <a:ext cx="6223000" cy="2679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箭头连接符 15"/>
          <p:cNvCxnSpPr/>
          <p:nvPr/>
        </p:nvCxnSpPr>
        <p:spPr>
          <a:xfrm>
            <a:off x="9090025" y="2933700"/>
            <a:ext cx="285750" cy="1809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7" name="文本框 16"/>
          <p:cNvSpPr txBox="1"/>
          <p:nvPr/>
        </p:nvSpPr>
        <p:spPr>
          <a:xfrm>
            <a:off x="5892800" y="376555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dirty="0">
                <a:sym typeface="+mn-ea"/>
              </a:rPr>
              <a:t>根据赋值兼容规则，派生类</a:t>
            </a:r>
            <a:r>
              <a:rPr lang="en-US" altLang="zh-CN" sz="1600" dirty="0">
                <a:sym typeface="+mn-ea"/>
              </a:rPr>
              <a:t>B</a:t>
            </a:r>
            <a:r>
              <a:rPr lang="zh-CN" altLang="en-US" sz="1600" dirty="0">
                <a:sym typeface="+mn-ea"/>
              </a:rPr>
              <a:t>给基类</a:t>
            </a:r>
            <a:r>
              <a:rPr lang="en-US" altLang="zh-CN" sz="1600" dirty="0">
                <a:sym typeface="+mn-ea"/>
              </a:rPr>
              <a:t>A</a:t>
            </a:r>
            <a:r>
              <a:rPr lang="zh-CN" altLang="en-US" sz="1600" dirty="0">
                <a:sym typeface="+mn-ea"/>
              </a:rPr>
              <a:t>中存在的空间对应拷贝赋值</a:t>
            </a:r>
            <a:endParaRPr lang="zh-CN" altLang="en-US" sz="1600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继承与派生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要求：分析下面的程序为什么在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下运行会出错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main</a:t>
            </a:r>
            <a:r>
              <a:rPr lang="zh-CN" altLang="en-US" sz="1600" b="1" dirty="0">
                <a:latin typeface="+mn-ea"/>
              </a:rPr>
              <a:t>函数中红色的三句，每句均要画出当前的内存图（为方便阅读，一句可以多页），分析为什么会出错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可参考第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模块 </a:t>
            </a:r>
            <a:r>
              <a:rPr lang="en-US" altLang="zh-CN" sz="1600" b="1" dirty="0">
                <a:latin typeface="+mn-ea"/>
              </a:rPr>
              <a:t>P.90-92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P.113-115</a:t>
            </a:r>
            <a:r>
              <a:rPr lang="zh-CN" altLang="en-US" sz="1600" b="1" dirty="0">
                <a:latin typeface="+mn-ea"/>
              </a:rPr>
              <a:t>，第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模块 </a:t>
            </a:r>
            <a:r>
              <a:rPr lang="en-US" altLang="zh-CN" sz="1600" b="1" dirty="0">
                <a:latin typeface="+mn-ea"/>
              </a:rPr>
              <a:t>P.8-P.14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不允许手写、手写后贴图，转换为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文档作业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2024.12.19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94668" y="981843"/>
            <a:ext cx="4729445" cy="48943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class A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private: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char* s;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public: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A() { s = new char[20];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~A()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"A</a:t>
            </a:r>
            <a:r>
              <a:rPr lang="zh-CN" altLang="en-US" sz="1200" b="1" dirty="0">
                <a:latin typeface="+mn-ea"/>
              </a:rPr>
              <a:t>析构</a:t>
            </a:r>
            <a:r>
              <a:rPr lang="en-US" altLang="zh-CN" sz="1200" b="1" dirty="0">
                <a:latin typeface="+mn-ea"/>
              </a:rPr>
              <a:t>"</a:t>
            </a:r>
            <a:r>
              <a:rPr lang="zh-CN" altLang="en-US" sz="1200" b="1" dirty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delete s;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class B :public A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public: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b;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~B() {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"B</a:t>
            </a:r>
            <a:r>
              <a:rPr lang="zh-CN" altLang="en-US" sz="1200" b="1" dirty="0">
                <a:latin typeface="+mn-ea"/>
              </a:rPr>
              <a:t>析构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B </a:t>
            </a:r>
            <a:r>
              <a:rPr lang="en-US" altLang="zh-CN" sz="1200" b="1" dirty="0" err="1">
                <a:latin typeface="+mn-ea"/>
              </a:rPr>
              <a:t>b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b.a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= 15;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 a1(b);  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复制构造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A a2;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a2 = b;   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赋值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0" y="2478405"/>
            <a:ext cx="5070475" cy="33978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45250" y="1924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a1,b,a2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对应的空间是相同的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§17.</a:t>
            </a:r>
            <a:r>
              <a:rPr lang="zh-CN" altLang="en-US" sz="2800" b="1" dirty="0">
                <a:latin typeface="+mn-ea"/>
              </a:rPr>
              <a:t>继承与派生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要求：分析下面的程序为什么在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下运行会出错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main</a:t>
            </a:r>
            <a:r>
              <a:rPr lang="zh-CN" altLang="en-US" sz="1600" b="1" dirty="0">
                <a:latin typeface="+mn-ea"/>
              </a:rPr>
              <a:t>函数中红色的三句，每句均要画出当前的内存图（为方便阅读，一句可以多页），分析为什么会出错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可参考第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模块 </a:t>
            </a:r>
            <a:r>
              <a:rPr lang="en-US" altLang="zh-CN" sz="1600" b="1" dirty="0">
                <a:latin typeface="+mn-ea"/>
              </a:rPr>
              <a:t>P.90-92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P.113-115</a:t>
            </a:r>
            <a:r>
              <a:rPr lang="zh-CN" altLang="en-US" sz="1600" b="1" dirty="0">
                <a:latin typeface="+mn-ea"/>
              </a:rPr>
              <a:t>，第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模块 </a:t>
            </a:r>
            <a:r>
              <a:rPr lang="en-US" altLang="zh-CN" sz="1600" b="1" dirty="0">
                <a:latin typeface="+mn-ea"/>
              </a:rPr>
              <a:t>P.8-P.14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不允许手写、手写后贴图，转换为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文档作业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2024.12.19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894668" y="981843"/>
            <a:ext cx="4729445" cy="48943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class A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private: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char* s;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public: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A() { s = new char[20];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~A()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"A</a:t>
            </a:r>
            <a:r>
              <a:rPr lang="zh-CN" altLang="en-US" sz="1200" b="1" dirty="0">
                <a:latin typeface="+mn-ea"/>
              </a:rPr>
              <a:t>析构</a:t>
            </a:r>
            <a:r>
              <a:rPr lang="en-US" altLang="zh-CN" sz="1200" b="1" dirty="0">
                <a:latin typeface="+mn-ea"/>
              </a:rPr>
              <a:t>"</a:t>
            </a:r>
            <a:r>
              <a:rPr lang="zh-CN" altLang="en-US" sz="1200" b="1" dirty="0">
                <a:latin typeface="+mn-ea"/>
              </a:rPr>
              <a:t> </a:t>
            </a:r>
            <a:r>
              <a:rPr lang="en-US" altLang="zh-CN" sz="1200" b="1" dirty="0">
                <a:latin typeface="+mn-ea"/>
              </a:rPr>
              <a:t>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delete s;</a:t>
            </a:r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class B :public A 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public: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b;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~B() {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"B</a:t>
            </a:r>
            <a:r>
              <a:rPr lang="zh-CN" altLang="en-US" sz="1200" b="1" dirty="0">
                <a:latin typeface="+mn-ea"/>
              </a:rPr>
              <a:t>析构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 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B </a:t>
            </a:r>
            <a:r>
              <a:rPr lang="en-US" altLang="zh-CN" sz="1200" b="1" dirty="0" err="1">
                <a:latin typeface="+mn-ea"/>
              </a:rPr>
              <a:t>b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200" b="1" dirty="0" err="1">
                <a:solidFill>
                  <a:srgbClr val="FF0000"/>
                </a:solidFill>
                <a:latin typeface="+mn-ea"/>
              </a:rPr>
              <a:t>b.a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= 15;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 a1(b);  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复制构造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A a2;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a2 = b;    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赋值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4425</Words>
  <Application>WPS 演示</Application>
  <PresentationFormat>宽屏</PresentationFormat>
  <Paragraphs>509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几</cp:lastModifiedBy>
  <cp:revision>60</cp:revision>
  <dcterms:created xsi:type="dcterms:W3CDTF">2020-08-13T13:39:00Z</dcterms:created>
  <dcterms:modified xsi:type="dcterms:W3CDTF">2024-12-16T04:11:08Z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0A809BA2425846289F8B2999F2A70859_12</vt:lpwstr>
  </property>
  <property fmtid="{D5CDD505-2E9C-101B-9397-08002B2CF9AE}" pid="3" name="KSOProductBuildVer">
    <vt:lpwstr>2052-12.1.0.19302</vt:lpwstr>
  </property>
</Properties>
</file>