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9" r:id="rId3"/>
    <p:sldId id="298" r:id="rId4"/>
    <p:sldId id="299" r:id="rId5"/>
    <p:sldId id="281" r:id="rId6"/>
    <p:sldId id="258" r:id="rId7"/>
    <p:sldId id="296" r:id="rId8"/>
    <p:sldId id="297" r:id="rId9"/>
    <p:sldId id="282" r:id="rId10"/>
    <p:sldId id="260" r:id="rId11"/>
    <p:sldId id="283" r:id="rId12"/>
    <p:sldId id="289" r:id="rId13"/>
    <p:sldId id="290" r:id="rId14"/>
    <p:sldId id="291" r:id="rId15"/>
    <p:sldId id="292" r:id="rId16"/>
    <p:sldId id="293" r:id="rId17"/>
    <p:sldId id="284" r:id="rId18"/>
    <p:sldId id="264" r:id="rId19"/>
    <p:sldId id="285" r:id="rId20"/>
    <p:sldId id="286" r:id="rId21"/>
    <p:sldId id="300" r:id="rId22"/>
    <p:sldId id="301" r:id="rId23"/>
    <p:sldId id="265" r:id="rId24"/>
    <p:sldId id="266" r:id="rId25"/>
    <p:sldId id="287" r:id="rId26"/>
    <p:sldId id="288" r:id="rId27"/>
    <p:sldId id="267" r:id="rId28"/>
    <p:sldId id="268" r:id="rId29"/>
    <p:sldId id="269" r:id="rId30"/>
    <p:sldId id="271" r:id="rId31"/>
    <p:sldId id="273" r:id="rId32"/>
    <p:sldId id="272" r:id="rId33"/>
    <p:sldId id="294" r:id="rId34"/>
    <p:sldId id="302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44C34-4D89-4F9B-95AC-4D3BB2562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9D4E-BBD7-4F9E-B8FC-B3740239E0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264F-6B33-4829-A70E-57BF12367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F5FE-1C50-407F-9C81-42E5E68AD2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cs.python.org/zh-cn/3/library/function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ocs.python.org/zh-cn/3/reference/compound_stmts.html#else" TargetMode="External"/><Relationship Id="rId1" Type="http://schemas.openxmlformats.org/officeDocument/2006/relationships/hyperlink" Target="https://docs.python.org/zh-cn/3/reference/compound_stmts.html#eli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425" y="1391312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程序一定要用半角符号和字母，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不能用全角符号和全角字母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文件夹文件名全路径避免使用中文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中文乱码：建议文件用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utf8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可在第一行输入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-*- coding: utf-8 -*-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settings-&gt;Editor-&gt;File Encodings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4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文件名和变量名都要避免使用保留字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，库名</a:t>
            </a:r>
            <a:endParaRPr lang="en-US" altLang="zh-CN" sz="4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0044" y="469513"/>
            <a:ext cx="191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23011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学习了解掌握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常用内置</a:t>
            </a:r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3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（建议根据官方文档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菜鸟教程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/AI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等手段课外自学）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官方函数：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https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://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docs.python.org/zh-cn/3/library/functions.html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菜鸟教程：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https://www.runoob.com/python3/python3-tutorial.html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443864"/>
            <a:ext cx="12491720" cy="68408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23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进制转换</a:t>
            </a:r>
            <a:endParaRPr lang="zh-CN" altLang="en-US" sz="2300" b="1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将给的参数转换成二进制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otc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将给的参数转换成八进制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hex()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将给的参数转换成十六进制</a:t>
            </a:r>
            <a:endParaRPr lang="en-US" altLang="zh-CN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3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数学运算</a:t>
            </a:r>
            <a:endParaRPr lang="zh-CN" altLang="en-US" sz="2300" b="1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返回绝对值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divmode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返回商和余数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四舍五入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pow(a, b)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次幂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如果有三个参数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则求完次幂后对第三个数取余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求和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求最小值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求最大值</a:t>
            </a:r>
            <a:endParaRPr lang="en-US" altLang="zh-CN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300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列表和元组</a:t>
            </a:r>
            <a:endParaRPr lang="zh-CN" altLang="en-US" sz="23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将一个可迭代对象转换成列表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tuple()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将一个可迭代对象转换成元组</a:t>
            </a:r>
            <a:endParaRPr lang="en-US" altLang="zh-CN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reversed()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将一个序列翻转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返回翻转序列的迭代器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slice()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列表的切片</a:t>
            </a:r>
            <a:endParaRPr lang="zh-CN" altLang="en-US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3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3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str()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将数据转化成字符串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bytes()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把字符串转化成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bytes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类型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ord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输入字符返回对应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ascii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码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chr()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输入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ascii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码返回对应字符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字典：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dict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创建一个字典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集合：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set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创建一个集合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len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返回一个对象中的元素的个数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sorted()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对可迭代对象进行排序操作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lamda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)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enumerate()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获取集合的枚举对象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all()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可迭代对象中全部是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结果才是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any()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可迭代对象中有一个是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结果就是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</a:t>
            </a: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zip()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函数用于将可迭代的对象作为参数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将对象中对应的元素打包成一个元组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然后返回由这些元组组成的列表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如果各个迭代器的元素个数不一致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则返回列表长度与最短的对象相同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pingfang SC"/>
              </a:rPr>
              <a:t>fiter</a:t>
            </a:r>
            <a:r>
              <a:rPr lang="en-US" altLang="zh-CN" b="0" i="0" dirty="0">
                <a:effectLst/>
                <a:latin typeface="pingfang SC"/>
              </a:rPr>
              <a:t>() </a:t>
            </a:r>
            <a:r>
              <a:rPr lang="zh-CN" altLang="en-US" b="0" i="0" dirty="0">
                <a:effectLst/>
                <a:latin typeface="pingfang SC"/>
              </a:rPr>
              <a:t>过滤 </a:t>
            </a:r>
            <a:r>
              <a:rPr lang="en-US" altLang="zh-CN" b="0" i="0" dirty="0">
                <a:effectLst/>
                <a:latin typeface="pingfang SC"/>
              </a:rPr>
              <a:t>(</a:t>
            </a:r>
            <a:r>
              <a:rPr lang="en-US" altLang="zh-CN" b="0" i="0" dirty="0" err="1">
                <a:effectLst/>
                <a:latin typeface="pingfang SC"/>
              </a:rPr>
              <a:t>lamda</a:t>
            </a:r>
            <a:r>
              <a:rPr lang="en-US" altLang="zh-CN" b="0" i="0" dirty="0">
                <a:effectLst/>
                <a:latin typeface="pingfang SC"/>
              </a:rPr>
              <a:t>)</a:t>
            </a:r>
            <a:endParaRPr lang="en-US" altLang="zh-CN" b="0" i="0" dirty="0"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语法：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fiter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(function.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用来筛选的函数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ﬁlter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中会自动的把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中的元素传递给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然后根据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返回的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True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False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来判断是否保留留此项数据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可迭代对象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map()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会根据提供的函数对指定序列列做映射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lamda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语法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 map(function,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可以对可迭代对象中的每一个元素进行映射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分别去执行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locals()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返回当前作用域中的名字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globals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返回全局作用域中的名字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range()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生成数据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next()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迭代器向下执行一次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内部实际使⽤用了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 next__()⽅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方法返回迭代器的下一个项目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获取迭代器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内部实际使用的是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__()⽅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方法来获取迭代器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eval()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执行字符串类型的代码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并返回最终结果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exec()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执行字符串类型的代码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compile()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将字符串类型的代码编码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代码对象能够通过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exec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语句来执行或者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eval()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进行求值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print() :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打印输出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input() :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获取用户输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入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的内容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hash() 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获取到对象的哈希值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(int, str, bool, tuple).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:(1)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目的是唯一性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(2)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dict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查找效率非常高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用空间换的时间 比较耗费内存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open() :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用于打开一个文件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创建一个文件句柄</a:t>
            </a: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dir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 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查看对象的内置属性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访问的是对象中的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dir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掌握基本关系操作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6" y="829596"/>
            <a:ext cx="11409668" cy="566327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掌握基本语法约定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9397" y="502555"/>
            <a:ext cx="10575348" cy="2169477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个空格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缩进表示语句块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代码集</a:t>
            </a:r>
            <a:b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冒号：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表示后面将跟语句块</a:t>
            </a:r>
            <a:b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小结：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冒号后总是紧跟</a:t>
            </a:r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个空格的缩进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57120" y="3154207"/>
            <a:ext cx="637032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"please input:"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"big"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"small"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587" y="1372619"/>
            <a:ext cx="10965110" cy="50533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由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r>
              <a:rPr lang="zh-CN" altLang="en-US" dirty="0"/>
              <a:t>于</a:t>
            </a:r>
            <a:r>
              <a:rPr lang="en-US" altLang="zh-CN" dirty="0"/>
              <a:t>1989</a:t>
            </a:r>
            <a:r>
              <a:rPr lang="zh-CN" altLang="en-US" dirty="0" smtClean="0"/>
              <a:t>年底设计，</a:t>
            </a:r>
            <a:r>
              <a:rPr lang="zh-CN" altLang="en-US" dirty="0"/>
              <a:t>主要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简洁易学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有相对较少的关键字，结构简单，和一个明确定义的语法，学习起来相对容易。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可移植性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程序可以在多种操作系统上运行，包括但不限于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 OS 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等。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解释型语言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是一种解释型语言，这意味着开发过程中没有编译步骤，可以即时执行代码。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动态类型系统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不会在编译时检查类型，而是在运行时进行类型检查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大量模块库</a:t>
            </a:r>
            <a:r>
              <a:rPr lang="zh-CN" altLang="en-US" dirty="0" smtClean="0"/>
              <a:t>：开源社区提供</a:t>
            </a:r>
            <a:r>
              <a:rPr lang="zh-CN" altLang="en-US" dirty="0"/>
              <a:t>了大量的模块和功能，用于文件操作、系统调用、网络通信、文本解析、数学</a:t>
            </a:r>
            <a:r>
              <a:rPr lang="zh-CN" altLang="en-US" dirty="0" smtClean="0"/>
              <a:t>计算等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041" y="242497"/>
            <a:ext cx="8083818" cy="713849"/>
          </a:xfrm>
        </p:spPr>
        <p:txBody>
          <a:bodyPr>
            <a:noAutofit/>
          </a:bodyPr>
          <a:lstStyle/>
          <a:p>
            <a:pPr algn="l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040" y="890340"/>
            <a:ext cx="10293479" cy="6432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可有零个或多个 </a:t>
            </a:r>
            <a:r>
              <a:rPr lang="en-US" altLang="zh-CN" sz="2800" u="sng" dirty="0" err="1">
                <a:solidFill>
                  <a:srgbClr val="FF0000"/>
                </a:solidFill>
                <a:hlinkClick r:id="rId1"/>
              </a:rPr>
              <a:t>elif</a:t>
            </a:r>
            <a:r>
              <a:rPr lang="zh-CN" altLang="en-US" sz="2800" u="sng" dirty="0">
                <a:solidFill>
                  <a:srgbClr val="FF0000"/>
                </a:solidFill>
              </a:rPr>
              <a:t> </a:t>
            </a:r>
            <a:r>
              <a:rPr lang="zh-CN" altLang="en-US" sz="2800" dirty="0"/>
              <a:t>部分，</a:t>
            </a:r>
            <a:r>
              <a:rPr lang="en-US" altLang="zh-CN" sz="2800" dirty="0">
                <a:hlinkClick r:id="rId2"/>
              </a:rPr>
              <a:t>else</a:t>
            </a:r>
            <a:r>
              <a:rPr lang="zh-CN" altLang="en-US" sz="2800" dirty="0"/>
              <a:t> 部分也是可选的。关键字 </a:t>
            </a:r>
            <a:r>
              <a:rPr lang="en-US" altLang="zh-CN" sz="2800" dirty="0"/>
              <a:t>'</a:t>
            </a:r>
            <a:r>
              <a:rPr lang="en-US" altLang="zh-CN" sz="2800" dirty="0" err="1"/>
              <a:t>elif</a:t>
            </a:r>
            <a:r>
              <a:rPr lang="en-US" altLang="zh-CN" sz="2800" dirty="0"/>
              <a:t>' </a:t>
            </a:r>
            <a:r>
              <a:rPr lang="zh-CN" altLang="en-US" sz="2800" dirty="0"/>
              <a:t>是 </a:t>
            </a:r>
            <a:r>
              <a:rPr lang="en-US" altLang="zh-CN" sz="2800" dirty="0"/>
              <a:t>'else if' </a:t>
            </a:r>
            <a:r>
              <a:rPr lang="zh-CN" altLang="en-US" sz="2800" dirty="0"/>
              <a:t>的缩写，用于避免过多的缩进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num_to_cn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n==0: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n==1: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== 2: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== 3: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== 4: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== 5: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== 6: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7154" cy="61638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4885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打印数字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in range(10):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步长为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range(0, 10, 2):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：倒序打印字符串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同济大学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range(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(s)):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print(s[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(s)-i-1])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思考为什么下标要再减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个参数时，默认从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18"/>
            <a:ext cx="12390767" cy="5023587"/>
          </a:xfrm>
        </p:spPr>
      </p:pic>
      <p:sp>
        <p:nvSpPr>
          <p:cNvPr id="6" name="文本框 5"/>
          <p:cNvSpPr txBox="1"/>
          <p:nvPr/>
        </p:nvSpPr>
        <p:spPr>
          <a:xfrm>
            <a:off x="838200" y="4834359"/>
            <a:ext cx="10317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不建议使用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break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分别支持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个参数，可以倒序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Range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表示的范围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左边闭合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右边不闭合</a:t>
            </a:r>
            <a:endParaRPr lang="en-US" altLang="zh-CN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6" y="206840"/>
            <a:ext cx="10390988" cy="644431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掌握基础循环语句，完成练习一和二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0480" y="2413318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导入库，自学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catch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完成练习三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参考：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https://docs.python.org/zh-cn/3/library/turtle.html?highlight=turtle#module-turtle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7" y="157503"/>
            <a:ext cx="9836446" cy="654299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29716"/>
            <a:ext cx="9378820" cy="6728284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trydemo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s=''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while type(s)!="&lt;class 'str'&gt;":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try: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s=eval(input("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请输入一个整数：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print(s**2)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except: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print('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出错了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你输入的是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'+str(type(s)))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print('ok,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你输入的是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'+str(s))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一 </a:t>
            </a:r>
            <a:r>
              <a:rPr lang="en-US" altLang="zh-CN" dirty="0" smtClean="0"/>
              <a:t>lx1_1.py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904" y="206416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diamond(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n,m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函数，输入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n,m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个字符*组成的菱形，菱形最长为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n=2,m=3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时，输出示例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*****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*****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367" y="0"/>
            <a:ext cx="6770615" cy="805343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787" y="1006679"/>
            <a:ext cx="10695963" cy="54696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速度较慢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是一种解释型语言，其执行速度通常比编译型语言如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动态</a:t>
            </a:r>
            <a:r>
              <a:rPr lang="zh-CN" altLang="en-US" b="1" dirty="0" smtClean="0">
                <a:solidFill>
                  <a:srgbClr val="FF0000"/>
                </a:solidFill>
              </a:rPr>
              <a:t>类型易出错</a:t>
            </a:r>
            <a:r>
              <a:rPr lang="zh-CN" altLang="en-US" dirty="0" smtClean="0"/>
              <a:t>：</a:t>
            </a:r>
            <a:r>
              <a:rPr lang="zh-CN" altLang="en-US" dirty="0"/>
              <a:t>虽然动态类型系统提供了灵活性，但这也可能导致在运行时出现类型</a:t>
            </a:r>
            <a:r>
              <a:rPr lang="zh-CN" altLang="en-US" dirty="0" smtClean="0"/>
              <a:t>错误且较难发现。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内存</a:t>
            </a:r>
            <a:r>
              <a:rPr lang="zh-CN" altLang="en-US" b="1" dirty="0" smtClean="0">
                <a:solidFill>
                  <a:srgbClr val="FF0000"/>
                </a:solidFill>
              </a:rPr>
              <a:t>消耗较大</a:t>
            </a:r>
            <a:r>
              <a:rPr lang="zh-CN" altLang="en-US" dirty="0" smtClean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程序通常比其他语言消耗更多的内存，这可能会影响大规模或资源受限的应用。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代码规范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社区推崇</a:t>
            </a:r>
            <a:r>
              <a:rPr lang="en-US" altLang="zh-CN" dirty="0"/>
              <a:t>PEP 8</a:t>
            </a:r>
            <a:r>
              <a:rPr lang="zh-CN" altLang="en-US" dirty="0"/>
              <a:t>代码风格指南，但</a:t>
            </a:r>
            <a:r>
              <a:rPr lang="en-US" altLang="zh-CN" dirty="0"/>
              <a:t>Python</a:t>
            </a:r>
            <a:r>
              <a:rPr lang="zh-CN" altLang="en-US" dirty="0"/>
              <a:t>的灵活性可能导致代码风格不一致，尤其是在大型项目或团队中。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依赖管理</a:t>
            </a:r>
            <a:r>
              <a:rPr lang="zh-CN" altLang="en-US" dirty="0"/>
              <a:t>：虽然</a:t>
            </a:r>
            <a:r>
              <a:rPr lang="en-US" altLang="zh-CN" dirty="0"/>
              <a:t>Python</a:t>
            </a:r>
            <a:r>
              <a:rPr lang="zh-CN" altLang="en-US" dirty="0"/>
              <a:t>有</a:t>
            </a:r>
            <a:r>
              <a:rPr lang="en-US" altLang="zh-CN" dirty="0"/>
              <a:t>pip</a:t>
            </a:r>
            <a:r>
              <a:rPr lang="zh-CN" altLang="en-US" dirty="0"/>
              <a:t>这样的包管理工具，但依赖冲突和版本控制有时会导致问题，尤其是在复杂的项目中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多继承问题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支持多继承，但这也可能导致复杂的继承结构，有时这会使代码难以理解和维护。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第三方库的</a:t>
            </a:r>
            <a:r>
              <a:rPr lang="zh-CN" altLang="en-US" b="1" dirty="0" smtClean="0">
                <a:solidFill>
                  <a:srgbClr val="FF0000"/>
                </a:solidFill>
              </a:rPr>
              <a:t>质量参差不齐</a:t>
            </a:r>
            <a:r>
              <a:rPr lang="zh-CN" altLang="en-US" dirty="0" smtClean="0"/>
              <a:t>：</a:t>
            </a:r>
            <a:r>
              <a:rPr lang="zh-CN" altLang="en-US" dirty="0"/>
              <a:t>虽然</a:t>
            </a:r>
            <a:r>
              <a:rPr lang="en-US" altLang="zh-CN" dirty="0"/>
              <a:t>Python</a:t>
            </a:r>
            <a:r>
              <a:rPr lang="zh-CN" altLang="en-US" dirty="0"/>
              <a:t>有大量的第三方库，但它们的质量参差不齐，一些库可能不够稳定或维护不善。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lx1_2.py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tablem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阶乘法表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n=6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输出示例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2 4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3 6   9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4 8   12  16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5 10 15  20  25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6 12 18  24  30 36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三 </a:t>
            </a:r>
            <a:r>
              <a:rPr lang="en-US" altLang="zh-CN" dirty="0" smtClean="0"/>
              <a:t>lx1_3.py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94" y="2601724"/>
            <a:ext cx="6118877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838200" y="1581785"/>
            <a:ext cx="8930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randstar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星形画线函数，效果如下图所示，要求位置，颜色，半径，笔粗细，线条数都为随机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上机练习四 </a:t>
            </a:r>
            <a:r>
              <a:rPr lang="en-US" altLang="zh-CN" dirty="0" smtClean="0"/>
              <a:t>lx1_4.py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通过导入外部库，实现生成一张二维码图片，扫码将打开同济官网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</a:t>
            </a:r>
            <a:r>
              <a:rPr lang="zh-CN" altLang="en-US" dirty="0" smtClean="0"/>
              <a:t>练习</a:t>
            </a:r>
            <a:r>
              <a:rPr lang="zh-CN" altLang="en-US" dirty="0"/>
              <a:t>五</a:t>
            </a:r>
            <a:r>
              <a:rPr lang="zh-CN" altLang="en-US" dirty="0" smtClean="0"/>
              <a:t> </a:t>
            </a:r>
            <a:r>
              <a:rPr lang="en-US" altLang="zh-CN" dirty="0" smtClean="0"/>
              <a:t>lx1_5.py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中文显示当天年月日和星期几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掌握简单常见数据类型赋值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简单常见类型赋值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420" y="150684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X=3.1415926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Y=6e3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Z=0xabc    #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W=0b1011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P=0o11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abcdefgh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          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S2=‘hello world’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S3=“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同济大学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Ok=True   #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Stop=3&gt;2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参考文档：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https://docs.python.org/zh-cn/3/tutorial/introduction.html#numbers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033" y="71510"/>
            <a:ext cx="10243657" cy="767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文本类型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10" y="838900"/>
            <a:ext cx="11157357" cy="552834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定界符为成对的 </a:t>
            </a:r>
            <a:r>
              <a:rPr lang="zh-CN" altLang="en-US" dirty="0" smtClean="0">
                <a:solidFill>
                  <a:srgbClr val="FF0000"/>
                </a:solidFill>
              </a:rPr>
              <a:t>单撇或双撇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必须是半角的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sz="3800" dirty="0" smtClean="0">
                <a:solidFill>
                  <a:srgbClr val="FF0000"/>
                </a:solidFill>
              </a:rPr>
              <a:t>\</a:t>
            </a:r>
            <a:r>
              <a:rPr lang="zh-CN" altLang="en-US" dirty="0" smtClean="0"/>
              <a:t>为转义符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 </a:t>
            </a:r>
            <a:r>
              <a:rPr lang="en-US" altLang="zh-CN" dirty="0" smtClean="0"/>
              <a:t>s=‘</a:t>
            </a:r>
            <a:r>
              <a:rPr lang="zh-CN" altLang="en-US" dirty="0" smtClean="0"/>
              <a:t>阿条</a:t>
            </a:r>
            <a:r>
              <a:rPr lang="en-US" altLang="zh-CN" dirty="0" smtClean="0"/>
              <a:t>\’</a:t>
            </a:r>
            <a:r>
              <a:rPr lang="zh-CN" altLang="en-US" dirty="0" smtClean="0"/>
              <a:t>本条</a:t>
            </a:r>
            <a:r>
              <a:rPr lang="en-US" altLang="zh-CN" dirty="0" smtClean="0"/>
              <a:t>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阿</a:t>
            </a:r>
            <a:r>
              <a:rPr lang="zh-CN" altLang="en-US" dirty="0" smtClean="0">
                <a:solidFill>
                  <a:srgbClr val="FF0000"/>
                </a:solidFill>
              </a:rPr>
              <a:t>条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zh-CN" altLang="en-US" dirty="0">
                <a:solidFill>
                  <a:srgbClr val="FF0000"/>
                </a:solidFill>
              </a:rPr>
              <a:t>本条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单撇或双撇也可嵌套使用实现转义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s</a:t>
            </a:r>
            <a:r>
              <a:rPr lang="en-US" altLang="zh-CN" dirty="0"/>
              <a:t>=‘</a:t>
            </a:r>
            <a:r>
              <a:rPr lang="zh-CN" altLang="en-US" dirty="0"/>
              <a:t>阿</a:t>
            </a:r>
            <a:r>
              <a:rPr lang="zh-CN" altLang="en-US" dirty="0" smtClean="0"/>
              <a:t>条</a:t>
            </a:r>
            <a:r>
              <a:rPr lang="en-US" altLang="zh-CN" dirty="0" smtClean="0"/>
              <a:t>”\’”</a:t>
            </a:r>
            <a:r>
              <a:rPr lang="zh-CN" altLang="en-US" dirty="0" smtClean="0"/>
              <a:t>本</a:t>
            </a:r>
            <a:r>
              <a:rPr lang="zh-CN" altLang="en-US" dirty="0"/>
              <a:t>条</a:t>
            </a:r>
            <a:r>
              <a:rPr lang="en-US" altLang="zh-CN" dirty="0"/>
              <a:t>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阿</a:t>
            </a:r>
            <a:r>
              <a:rPr lang="zh-CN" altLang="en-US" dirty="0" smtClean="0">
                <a:solidFill>
                  <a:srgbClr val="FF0000"/>
                </a:solidFill>
              </a:rPr>
              <a:t>条“</a:t>
            </a:r>
            <a:r>
              <a:rPr lang="en-US" altLang="zh-CN" dirty="0" smtClean="0">
                <a:solidFill>
                  <a:srgbClr val="FF0000"/>
                </a:solidFill>
              </a:rPr>
              <a:t>\’</a:t>
            </a:r>
            <a:r>
              <a:rPr lang="zh-CN" altLang="en-US" dirty="0" smtClean="0">
                <a:solidFill>
                  <a:srgbClr val="FF0000"/>
                </a:solidFill>
              </a:rPr>
              <a:t>”本条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\n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屏幕输出时为</a:t>
            </a:r>
            <a:r>
              <a:rPr lang="zh-CN" altLang="en-US" dirty="0" smtClean="0">
                <a:solidFill>
                  <a:srgbClr val="FF0000"/>
                </a:solidFill>
              </a:rPr>
              <a:t>换行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print(‘</a:t>
            </a:r>
            <a:r>
              <a:rPr lang="zh-CN" altLang="en-US" dirty="0" smtClean="0"/>
              <a:t>阿条</a:t>
            </a:r>
            <a:r>
              <a:rPr lang="en-US" altLang="zh-CN" dirty="0" smtClean="0"/>
              <a:t>\n</a:t>
            </a:r>
            <a:r>
              <a:rPr lang="zh-CN" altLang="en-US" dirty="0" smtClean="0"/>
              <a:t>本条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阿条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本条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前面</a:t>
            </a:r>
            <a:r>
              <a:rPr lang="zh-CN" altLang="en-US" dirty="0" smtClean="0">
                <a:solidFill>
                  <a:srgbClr val="FF0000"/>
                </a:solidFill>
              </a:rPr>
              <a:t>加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表示转义无效，直接输出原始数据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print(‘c:\age\name’)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c:ge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 smtClean="0">
                <a:solidFill>
                  <a:srgbClr val="FF0000"/>
                </a:solidFill>
              </a:rPr>
              <a:t>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print(</a:t>
            </a:r>
            <a:r>
              <a:rPr lang="en-US" altLang="zh-CN" dirty="0" err="1" smtClean="0"/>
              <a:t>r‘c</a:t>
            </a:r>
            <a:r>
              <a:rPr lang="en-US" altLang="zh-CN" dirty="0"/>
              <a:t>:\age\name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:\age\name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033" y="71510"/>
            <a:ext cx="10243657" cy="767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文本类型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10" y="838900"/>
            <a:ext cx="11424159" cy="57499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多行文本也可用</a:t>
            </a:r>
            <a:r>
              <a:rPr lang="zh-CN" altLang="en-US" sz="3300" dirty="0" smtClean="0">
                <a:solidFill>
                  <a:srgbClr val="FF0000"/>
                </a:solidFill>
              </a:rPr>
              <a:t>三个单撇或双撇</a:t>
            </a:r>
            <a:r>
              <a:rPr lang="zh-CN" altLang="en-US" dirty="0" smtClean="0"/>
              <a:t>直接括起来，避免使用</a:t>
            </a:r>
            <a:r>
              <a:rPr lang="en-US" altLang="zh-CN" dirty="0" smtClean="0"/>
              <a:t>\n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s=‘’’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__                              ___   __        .</a:t>
            </a:r>
            <a:r>
              <a:rPr lang="en-US" altLang="zh-CN" dirty="0" err="1"/>
              <a:t>ama</a:t>
            </a:r>
            <a:r>
              <a:rPr lang="en-US" altLang="zh-CN" dirty="0"/>
              <a:t>     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,d888a                          ,d88888888888ba.  ,88"I)   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a88']8i                         a88".8"8)   `"8888:88  " _a8'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.d8P' PP                        .d8P'.8  d)      "8:88:baad8P'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,d8P' ,</a:t>
            </a:r>
            <a:r>
              <a:rPr lang="en-US" altLang="zh-CN" dirty="0" err="1"/>
              <a:t>ama</a:t>
            </a:r>
            <a:r>
              <a:rPr lang="en-US" altLang="zh-CN" dirty="0"/>
              <a:t>,   .</a:t>
            </a:r>
            <a:r>
              <a:rPr lang="en-US" altLang="zh-CN" dirty="0" err="1"/>
              <a:t>aa</a:t>
            </a:r>
            <a:r>
              <a:rPr lang="en-US" altLang="zh-CN" dirty="0"/>
              <a:t>,  .</a:t>
            </a:r>
            <a:r>
              <a:rPr lang="en-US" altLang="zh-CN" dirty="0" err="1"/>
              <a:t>ama.g</a:t>
            </a:r>
            <a:r>
              <a:rPr lang="en-US" altLang="zh-CN" dirty="0"/>
              <a:t> ,mmm  d8P' 8  .8'        88):888P'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,d88' d8[ "8..a8"88 ,8I"88[ I88' d88   ]</a:t>
            </a:r>
            <a:r>
              <a:rPr lang="en-US" altLang="zh-CN" dirty="0" err="1"/>
              <a:t>IaI</a:t>
            </a:r>
            <a:r>
              <a:rPr lang="en-US" altLang="zh-CN" dirty="0"/>
              <a:t>"        d8[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a88' </a:t>
            </a:r>
            <a:r>
              <a:rPr lang="en-US" altLang="zh-CN" dirty="0" err="1"/>
              <a:t>dP</a:t>
            </a:r>
            <a:r>
              <a:rPr lang="en-US" altLang="zh-CN" dirty="0"/>
              <a:t> "bm8mP8'(8'.8I  8[      d88'    `"         .88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,88I ]8'  .d'.8     88' ,8' I[  ,88P ,</a:t>
            </a:r>
            <a:r>
              <a:rPr lang="en-US" altLang="zh-CN" dirty="0" err="1"/>
              <a:t>ama</a:t>
            </a:r>
            <a:r>
              <a:rPr lang="en-US" altLang="zh-CN" dirty="0"/>
              <a:t>    ,</a:t>
            </a:r>
            <a:r>
              <a:rPr lang="en-US" altLang="zh-CN" dirty="0" err="1"/>
              <a:t>ama</a:t>
            </a:r>
            <a:r>
              <a:rPr lang="en-US" altLang="zh-CN" dirty="0"/>
              <a:t>,  d8[  .</a:t>
            </a:r>
            <a:r>
              <a:rPr lang="en-US" altLang="zh-CN" dirty="0" err="1"/>
              <a:t>ama.g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[88' I8, .d' ]8,  ,88B ,d8 </a:t>
            </a:r>
            <a:r>
              <a:rPr lang="en-US" altLang="zh-CN" dirty="0" err="1"/>
              <a:t>aI</a:t>
            </a:r>
            <a:r>
              <a:rPr lang="en-US" altLang="zh-CN" dirty="0"/>
              <a:t>   (88',88"8)  d8[ "8. 88 ,8I"88[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]88  `888P'  `8888" "88P"8m"    I88 88[ 8[ </a:t>
            </a:r>
            <a:r>
              <a:rPr lang="en-US" altLang="zh-CN" dirty="0" err="1"/>
              <a:t>dP</a:t>
            </a:r>
            <a:r>
              <a:rPr lang="en-US" altLang="zh-CN" dirty="0"/>
              <a:t> "bm8m88[.8I  8[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]88,          _,,</a:t>
            </a:r>
            <a:r>
              <a:rPr lang="en-US" altLang="zh-CN" dirty="0" err="1"/>
              <a:t>aaaaaa</a:t>
            </a:r>
            <a:r>
              <a:rPr lang="en-US" altLang="zh-CN" dirty="0"/>
              <a:t>,_       I88 8"  8 ]P'  .d' 88 88' ,8' I[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`888a,.  ,aadd88888888888bma.   )88,  ,]I I8, .d' )88a8B ,d8 </a:t>
            </a:r>
            <a:r>
              <a:rPr lang="en-US" altLang="zh-CN" dirty="0" err="1"/>
              <a:t>aI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"888888PP"'        `8""""""8   "888PP'  `888P'  `</a:t>
            </a:r>
            <a:r>
              <a:rPr lang="en-US" altLang="zh-CN" dirty="0" smtClean="0"/>
              <a:t>88P"88P"8m“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‘’’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常用内置数值运算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3024" y="0"/>
            <a:ext cx="10515600" cy="1325563"/>
          </a:xfrm>
        </p:spPr>
        <p:txBody>
          <a:bodyPr/>
          <a:lstStyle/>
          <a:p>
            <a:r>
              <a:rPr lang="zh-CN" altLang="en-US" dirty="0"/>
              <a:t>内置数值运算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40" y="1056566"/>
            <a:ext cx="9141519" cy="5421867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5063</Words>
  <Application>WPS 演示</Application>
  <PresentationFormat>自定义</PresentationFormat>
  <Paragraphs>285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pingfang SC</vt:lpstr>
      <vt:lpstr>Segoe Print</vt:lpstr>
      <vt:lpstr>Calibri</vt:lpstr>
      <vt:lpstr>Office 主题​​</vt:lpstr>
      <vt:lpstr>PowerPoint 演示文稿</vt:lpstr>
      <vt:lpstr>Python 简介</vt:lpstr>
      <vt:lpstr>Python 缺点</vt:lpstr>
      <vt:lpstr>目标 四</vt:lpstr>
      <vt:lpstr>简单常见类型赋值</vt:lpstr>
      <vt:lpstr>文本类型</vt:lpstr>
      <vt:lpstr>文本类型</vt:lpstr>
      <vt:lpstr>目标 五</vt:lpstr>
      <vt:lpstr>内置数值运算</vt:lpstr>
      <vt:lpstr>目标 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 七</vt:lpstr>
      <vt:lpstr>PowerPoint 演示文稿</vt:lpstr>
      <vt:lpstr>目标 八</vt:lpstr>
      <vt:lpstr>用4个空格缩进表示语句块/代码集 用冒号：表示后面将跟语句块 小结：冒号后总是紧跟4个空格的缩进。</vt:lpstr>
      <vt:lpstr>If 语句</vt:lpstr>
      <vt:lpstr>For语句和range基础</vt:lpstr>
      <vt:lpstr>PowerPoint 演示文稿</vt:lpstr>
      <vt:lpstr>PowerPoint 演示文稿</vt:lpstr>
      <vt:lpstr>目标 九</vt:lpstr>
      <vt:lpstr>目标 十</vt:lpstr>
      <vt:lpstr>PowerPoint 演示文稿</vt:lpstr>
      <vt:lpstr>PowerPoint 演示文稿</vt:lpstr>
      <vt:lpstr>示例</vt:lpstr>
      <vt:lpstr>上机练习一 lx1_1.py</vt:lpstr>
      <vt:lpstr>练习二 lx1_2.py</vt:lpstr>
      <vt:lpstr>上机练习三 lx1_3.py</vt:lpstr>
      <vt:lpstr>上机练习四 lx1_4.py</vt:lpstr>
      <vt:lpstr>上机练习五 lx1_5.py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掌握Pycharm下如何断点调试 </dc:title>
  <dc:creator>793515979@qq.com</dc:creator>
  <cp:lastModifiedBy>几</cp:lastModifiedBy>
  <cp:revision>66</cp:revision>
  <dcterms:created xsi:type="dcterms:W3CDTF">2018-09-19T19:24:00Z</dcterms:created>
  <dcterms:modified xsi:type="dcterms:W3CDTF">2024-07-29T07:32:45Z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471B2914B2F544FE922483362CB54F65_12</vt:lpwstr>
  </property>
  <property fmtid="{D5CDD505-2E9C-101B-9397-08002B2CF9AE}" pid="3" name="KSOProductBuildVer">
    <vt:lpwstr>2052-12.1.0.17147</vt:lpwstr>
  </property>
</Properties>
</file>