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1" r:id="rId3"/>
    <p:sldId id="277" r:id="rId4"/>
    <p:sldId id="279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91" r:id="rId23"/>
    <p:sldId id="274" r:id="rId24"/>
    <p:sldId id="265" r:id="rId25"/>
    <p:sldId id="292" r:id="rId26"/>
    <p:sldId id="266" r:id="rId27"/>
    <p:sldId id="267" r:id="rId28"/>
    <p:sldId id="293" r:id="rId29"/>
    <p:sldId id="268" r:id="rId30"/>
    <p:sldId id="276" r:id="rId31"/>
    <p:sldId id="269" r:id="rId32"/>
    <p:sldId id="275" r:id="rId33"/>
    <p:sldId id="294" r:id="rId34"/>
    <p:sldId id="295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-272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13D8FDE-7D17-4F7D-B329-26FB027B5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698AF79E-F399-425B-807B-DECD5A0AE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58F68A8-E98C-443A-852E-542CF6F2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4E6F-D0CA-4D63-9393-B806A4AC47E6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D1243AD-00A5-4B28-A57D-1AD264009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322449A-AA06-48ED-982B-BE933EDC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699-5C0E-4131-9430-2BDF13666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86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CDBD7E6-9E51-4C11-B455-A9CF7669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9D9E2028-471C-4B20-9149-AC76D6C6E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ECBAC2F-733F-438B-BAD6-B279D28B8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4E6F-D0CA-4D63-9393-B806A4AC47E6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EBA5869-4499-4ACB-843B-49E81D1B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5F1AB5A-B56F-4F46-B9AC-F6A62761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699-5C0E-4131-9430-2BDF13666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02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558901A-B16B-433F-81F8-8AFC4A3B9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1784457D-2FAF-4F6B-8B71-5A4C1E347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90DA016-8505-4194-B99E-FBB84AE8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4E6F-D0CA-4D63-9393-B806A4AC47E6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F5E6EE5-8B25-40A1-BADB-6941922D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5852C9C-BFF4-4714-BE64-C16AC89E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699-5C0E-4131-9430-2BDF13666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23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37A7289-AB04-4016-BA5B-4C4D32B2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AE14578-CAD1-4D05-B8FA-C583F44D4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58DAA59-0ED7-4976-B8C5-E9C5D793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4E6F-D0CA-4D63-9393-B806A4AC47E6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0AEF248-184C-4689-9178-9BDD1D44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8A12CFF-9C36-4774-BAD4-87E63CCC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699-5C0E-4131-9430-2BDF13666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56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D14B1A-6E1D-44D2-860D-32131A73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6699CE5-025E-4FC4-886B-527A95935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65B1AE2-4C13-467D-8919-9296B75D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4E6F-D0CA-4D63-9393-B806A4AC47E6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A972515-1E33-4F22-943E-AC537F96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62C23FB-ED75-4997-89E3-D8F8247C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699-5C0E-4131-9430-2BDF13666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74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78155B8-1471-4501-9017-F1000CBF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ED51836-8B8E-40CA-AF05-D4230E67F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F8264B0-044E-4178-A586-2DE0D9AD4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A871DA4-8317-4F03-B46E-671DE2C9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4E6F-D0CA-4D63-9393-B806A4AC47E6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CE36AAF-026A-481F-A039-73238E91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7FA7BA4-AED0-4B31-B1E8-440D5F09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699-5C0E-4131-9430-2BDF13666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34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2A5B757-A9E5-44CA-A495-86F280119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02A8442-9BF3-4C10-AD43-ED856FF7B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175FD986-80B5-4274-99FD-B9A3C929E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ECB8E769-E890-4E62-A2C8-18AB853CA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A91C61A6-3032-422A-B401-2688DCA0F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7F2EF323-275E-4829-B331-917DA36B7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4E6F-D0CA-4D63-9393-B806A4AC47E6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F2B651B5-008A-44D9-8557-07CE7248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0ED829BA-277C-4690-B8A0-86BAAD38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699-5C0E-4131-9430-2BDF13666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58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C69711C-1D1C-42DE-8FA5-72051175A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5073DBEE-91DC-4C3C-B769-03746103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4E6F-D0CA-4D63-9393-B806A4AC47E6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1351D660-98A4-4AE0-BAB4-AA30BE7D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ABE6509-67C0-43C1-9C62-516E3670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699-5C0E-4131-9430-2BDF13666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37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F8E38454-F598-4ECC-8D0E-1B54002B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4E6F-D0CA-4D63-9393-B806A4AC47E6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FEB46624-F29E-479D-8703-46F08CAD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B99123EE-0841-4697-AD0A-E64CFC0D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699-5C0E-4131-9430-2BDF13666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65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3718CEB-EAEF-4ADD-8087-8BA13ACBD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61196DA-1684-407A-B1C2-C674A9CC6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FAD19B6-F5C4-46BF-BB2B-A82AD9B77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276627B-15BA-482E-964B-EC4317A0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4E6F-D0CA-4D63-9393-B806A4AC47E6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10072CF-313D-4D42-AF95-BB6DFDE8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36D2101-46DD-4705-80DB-8BEFB950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699-5C0E-4131-9430-2BDF13666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95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928E1C0-CBF5-4C6D-8EEA-B79B3B61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4FEBECBF-4C30-45D5-83D3-F714CC4DF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0C355FF-4451-4303-A114-042F482A8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2E31710-FEA5-45F8-B730-9A13C6A46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4E6F-D0CA-4D63-9393-B806A4AC47E6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7CAEF48-BCE6-4D7B-B15E-65C538117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52CF77E-85AE-4BDD-9B37-E90DC08B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699-5C0E-4131-9430-2BDF13666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96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109F30C5-6A30-4649-8F2B-49793866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68BEB96-6375-4F37-B3AC-026AC0E57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53A92DE-CC5A-4D5A-AE2C-6DC5DD47E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64E6F-D0CA-4D63-9393-B806A4AC47E6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AD26D16-9AC6-44BC-AB9D-57ECFAE52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D3949A9-4D1C-4C7C-B52C-C805AB549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B3699-5C0E-4131-9430-2BDF13666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38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BB58282-63F2-53F1-8F7C-455FF41C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E82CAA8-C3CD-F9A0-30FC-AA1BC773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2799397"/>
            <a:ext cx="9144000" cy="2229803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掌握</a:t>
            </a:r>
            <a:r>
              <a:rPr lang="en-US" altLang="zh-CN" sz="3600" dirty="0" smtClean="0">
                <a:solidFill>
                  <a:srgbClr val="FF0000"/>
                </a:solidFill>
              </a:rPr>
              <a:t>for</a:t>
            </a:r>
            <a:r>
              <a:rPr lang="zh-CN" altLang="en-US" sz="3600" dirty="0" smtClean="0">
                <a:solidFill>
                  <a:srgbClr val="FF0000"/>
                </a:solidFill>
              </a:rPr>
              <a:t>语句遍历 对象引用和下标引用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02309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BB58282-63F2-53F1-8F7C-455FF41C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E82CAA8-C3CD-F9A0-30FC-AA1BC773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2799397"/>
            <a:ext cx="9144000" cy="2229803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掌握函数关键字参数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55471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652" y="206099"/>
            <a:ext cx="11353800" cy="13255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 </a:t>
            </a:r>
            <a:r>
              <a:rPr lang="zh-CN" altLang="en-US" dirty="0" smtClean="0"/>
              <a:t>可变参数是以</a:t>
            </a:r>
            <a:r>
              <a:rPr lang="en-US" altLang="zh-CN" dirty="0"/>
              <a:t>tuple</a:t>
            </a:r>
            <a:r>
              <a:rPr lang="zh-CN" altLang="en-US" dirty="0"/>
              <a:t>形式</a:t>
            </a:r>
            <a:r>
              <a:rPr lang="zh-CN" altLang="en-US" dirty="0" smtClean="0"/>
              <a:t>传递，</a:t>
            </a:r>
            <a:r>
              <a:rPr lang="zh-CN" altLang="en-US" dirty="0" smtClean="0">
                <a:solidFill>
                  <a:srgbClr val="FF0000"/>
                </a:solidFill>
              </a:rPr>
              <a:t>关键字参数</a:t>
            </a:r>
            <a:r>
              <a:rPr lang="zh-CN" altLang="en-US" dirty="0" smtClean="0"/>
              <a:t>则是以</a:t>
            </a:r>
            <a:r>
              <a:rPr lang="zh-CN" altLang="en-US" dirty="0" smtClean="0">
                <a:solidFill>
                  <a:srgbClr val="FF0000"/>
                </a:solidFill>
              </a:rPr>
              <a:t>字典</a:t>
            </a:r>
            <a:r>
              <a:rPr lang="zh-CN" altLang="en-US" dirty="0" smtClean="0"/>
              <a:t>形式传递。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966" y="1855443"/>
            <a:ext cx="10515600" cy="4351338"/>
          </a:xfrm>
        </p:spPr>
        <p:txBody>
          <a:bodyPr>
            <a:normAutofit/>
          </a:bodyPr>
          <a:lstStyle/>
          <a:p>
            <a:pPr marL="0" indent="0" fontAlgn="base" latinLnBrk="1">
              <a:buNone/>
            </a:pP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personinfo</a:t>
            </a:r>
            <a:r>
              <a:rPr lang="en-US" altLang="zh-CN" dirty="0"/>
              <a:t>(name, age, </a:t>
            </a:r>
            <a:r>
              <a:rPr lang="en-US" altLang="zh-CN" sz="5400" dirty="0">
                <a:solidFill>
                  <a:srgbClr val="FF0000"/>
                </a:solidFill>
              </a:rPr>
              <a:t>**</a:t>
            </a:r>
            <a:r>
              <a:rPr lang="en-US" altLang="zh-CN" dirty="0"/>
              <a:t>kw):</a:t>
            </a:r>
          </a:p>
          <a:p>
            <a:pPr marL="0" indent="0" fontAlgn="base" latinLnBrk="1">
              <a:buNone/>
            </a:pPr>
            <a:r>
              <a:rPr lang="en-US" altLang="zh-CN" dirty="0"/>
              <a:t>    print('name:', name, 'age:', age, '</a:t>
            </a:r>
            <a:r>
              <a:rPr lang="en-US" altLang="zh-CN" dirty="0" err="1"/>
              <a:t>ps</a:t>
            </a:r>
            <a:r>
              <a:rPr lang="en-US" altLang="zh-CN" dirty="0"/>
              <a:t>:', kw)</a:t>
            </a:r>
            <a:endParaRPr lang="pt-BR" altLang="zh-CN" dirty="0"/>
          </a:p>
          <a:p>
            <a:pPr marL="0" indent="0" fontAlgn="base" latinLnBrk="1">
              <a:buNone/>
            </a:pPr>
            <a:r>
              <a:rPr lang="zh-CN" altLang="en-US" dirty="0" smtClean="0"/>
              <a:t>调用：</a:t>
            </a:r>
            <a:endParaRPr lang="en-US" altLang="zh-CN" dirty="0" smtClean="0"/>
          </a:p>
          <a:p>
            <a:pPr marL="0" indent="0" fontAlgn="base" latinLnBrk="1">
              <a:buNone/>
            </a:pPr>
            <a:r>
              <a:rPr lang="pt-BR" altLang="zh-CN" dirty="0"/>
              <a:t>personinfo('Steve', 22)</a:t>
            </a:r>
          </a:p>
          <a:p>
            <a:pPr marL="0" indent="0" fontAlgn="base" latinLnBrk="1">
              <a:buNone/>
            </a:pPr>
            <a:r>
              <a:rPr lang="pt-BR" altLang="zh-CN" dirty="0"/>
              <a:t>personinfo('Lily', 23, city = 'Shanghai')</a:t>
            </a:r>
          </a:p>
          <a:p>
            <a:pPr marL="0" indent="0" fontAlgn="base" latinLnBrk="1">
              <a:buNone/>
            </a:pPr>
            <a:r>
              <a:rPr lang="pt-BR" altLang="zh-CN" dirty="0"/>
              <a:t>personinfo('Leo', 23, gender = 'male',city = 'Shanghai')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8910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BB58282-63F2-53F1-8F7C-455FF41C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E82CAA8-C3CD-F9A0-30FC-AA1BC773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2799397"/>
            <a:ext cx="9144000" cy="2229803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掌握函数命名关键字参数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5219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652" y="206099"/>
            <a:ext cx="11353800" cy="1325563"/>
          </a:xfrm>
        </p:spPr>
        <p:txBody>
          <a:bodyPr>
            <a:noAutofit/>
          </a:bodyPr>
          <a:lstStyle/>
          <a:p>
            <a:r>
              <a:rPr lang="zh-CN" altLang="en-US" sz="3600" dirty="0"/>
              <a:t/>
            </a:r>
            <a:br>
              <a:rPr lang="zh-CN" altLang="en-US" sz="3600" dirty="0"/>
            </a:br>
            <a:r>
              <a:rPr lang="zh-CN" altLang="en-US" sz="3600" dirty="0"/>
              <a:t>在关键字参数前增加一</a:t>
            </a:r>
            <a:r>
              <a:rPr lang="zh-CN" altLang="en-US" sz="3600" dirty="0" smtClean="0"/>
              <a:t>个</a:t>
            </a:r>
            <a:r>
              <a:rPr lang="en-US" altLang="zh-CN" sz="3200" dirty="0" smtClean="0">
                <a:solidFill>
                  <a:srgbClr val="FF0000"/>
                </a:solidFill>
              </a:rPr>
              <a:t>*</a:t>
            </a:r>
            <a:r>
              <a:rPr lang="zh-CN" altLang="en-US" sz="3600" dirty="0" smtClean="0"/>
              <a:t>即为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命名关键字参数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/>
            </a:r>
            <a:br>
              <a:rPr lang="en-US" altLang="zh-CN" sz="3600" b="1" dirty="0" smtClean="0">
                <a:solidFill>
                  <a:srgbClr val="FF0000"/>
                </a:solidFill>
              </a:rPr>
            </a:br>
            <a:r>
              <a:rPr lang="zh-CN" altLang="en-US" sz="3600" dirty="0" smtClean="0"/>
              <a:t>关键字</a:t>
            </a:r>
            <a:r>
              <a:rPr lang="zh-CN" altLang="en-US" sz="3600" dirty="0"/>
              <a:t>参数和命名关键字参数的区别在于，前者可以传递任何名字的参数，而后者只能传递*后面名字的参数</a:t>
            </a:r>
            <a:r>
              <a:rPr lang="zh-CN" altLang="en-US" sz="3600" dirty="0" smtClean="0"/>
              <a:t>。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9418" y="2670452"/>
            <a:ext cx="12778408" cy="4351338"/>
          </a:xfrm>
        </p:spPr>
        <p:txBody>
          <a:bodyPr>
            <a:normAutofit/>
          </a:bodyPr>
          <a:lstStyle/>
          <a:p>
            <a:pPr marL="0" indent="0" fontAlgn="base" latinLnBrk="1">
              <a:buNone/>
            </a:pP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personinfo</a:t>
            </a:r>
            <a:r>
              <a:rPr lang="en-US" altLang="zh-CN" dirty="0"/>
              <a:t>(name, age, *, gender, city): #</a:t>
            </a:r>
            <a:r>
              <a:rPr lang="zh-CN" altLang="en-US" dirty="0"/>
              <a:t>只能传递</a:t>
            </a:r>
            <a:r>
              <a:rPr lang="en-US" altLang="zh-CN" dirty="0"/>
              <a:t>gender</a:t>
            </a:r>
            <a:r>
              <a:rPr lang="zh-CN" altLang="en-US" dirty="0"/>
              <a:t>和</a:t>
            </a:r>
            <a:r>
              <a:rPr lang="en-US" altLang="zh-CN" dirty="0"/>
              <a:t>city</a:t>
            </a:r>
            <a:r>
              <a:rPr lang="zh-CN" altLang="en-US" dirty="0"/>
              <a:t>参数</a:t>
            </a:r>
          </a:p>
          <a:p>
            <a:pPr marL="0" indent="0" fontAlgn="base" latinLnBrk="1">
              <a:buNone/>
            </a:pPr>
            <a:r>
              <a:rPr lang="zh-CN" altLang="en-US" dirty="0"/>
              <a:t>    </a:t>
            </a:r>
            <a:r>
              <a:rPr lang="en-US" altLang="zh-CN" dirty="0"/>
              <a:t>print(name, age, gender, city)</a:t>
            </a:r>
            <a:endParaRPr lang="pt-BR" altLang="zh-CN" dirty="0"/>
          </a:p>
          <a:p>
            <a:pPr marL="0" indent="0" fontAlgn="base" latinLnBrk="1">
              <a:buNone/>
            </a:pPr>
            <a:endParaRPr lang="en-US" altLang="zh-CN" dirty="0" smtClean="0"/>
          </a:p>
          <a:p>
            <a:pPr marL="0" indent="0" fontAlgn="base" latinLnBrk="1">
              <a:buNone/>
            </a:pPr>
            <a:r>
              <a:rPr lang="zh-CN" altLang="en-US" dirty="0" smtClean="0"/>
              <a:t>调用：</a:t>
            </a:r>
            <a:endParaRPr lang="en-US" altLang="zh-CN" dirty="0" smtClean="0"/>
          </a:p>
          <a:p>
            <a:pPr marL="0" indent="0" fontAlgn="base" latinLnBrk="1">
              <a:buNone/>
            </a:pPr>
            <a:r>
              <a:rPr lang="en-US" altLang="zh-CN" dirty="0" err="1"/>
              <a:t>personinfo</a:t>
            </a:r>
            <a:r>
              <a:rPr lang="en-US" altLang="zh-CN" dirty="0"/>
              <a:t>('Steve', 22, gender = 'male', city = 'shanghai')</a:t>
            </a:r>
          </a:p>
        </p:txBody>
      </p:sp>
    </p:spTree>
    <p:extLst>
      <p:ext uri="{BB962C8B-B14F-4D97-AF65-F5344CB8AC3E}">
        <p14:creationId xmlns:p14="http://schemas.microsoft.com/office/powerpoint/2010/main" val="2060314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BB58282-63F2-53F1-8F7C-455FF41C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E82CAA8-C3CD-F9A0-30FC-AA1BC773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2799397"/>
            <a:ext cx="9144000" cy="2229803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通过实例方法掌握函数各种传参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12966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61F603B-37C6-492B-94EE-310AF8D6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通过实例掌握函数传参和返回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95FE62E-7D21-421C-B96D-88412E7E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编写一个函数，传给它</a:t>
            </a:r>
            <a:r>
              <a:rPr lang="en-US" altLang="zh-CN" dirty="0" err="1"/>
              <a:t>n_start,n_end</a:t>
            </a:r>
            <a:r>
              <a:rPr lang="en-US" altLang="zh-CN" dirty="0"/>
              <a:t> </a:t>
            </a:r>
            <a:r>
              <a:rPr lang="zh-CN" altLang="en-US" dirty="0"/>
              <a:t>两个参数，希望函数能求得从</a:t>
            </a:r>
            <a:r>
              <a:rPr lang="en-US" altLang="zh-CN" dirty="0" err="1"/>
              <a:t>n_start</a:t>
            </a:r>
            <a:r>
              <a:rPr lang="zh-CN" altLang="en-US" dirty="0"/>
              <a:t>至</a:t>
            </a:r>
            <a:r>
              <a:rPr lang="en-US" altLang="zh-CN" dirty="0" err="1"/>
              <a:t>n_end</a:t>
            </a:r>
            <a:r>
              <a:rPr lang="zh-CN" altLang="en-US" dirty="0"/>
              <a:t>（含</a:t>
            </a:r>
            <a:r>
              <a:rPr lang="en-US" altLang="zh-CN" dirty="0" err="1"/>
              <a:t>n_end</a:t>
            </a:r>
            <a:r>
              <a:rPr lang="zh-CN" altLang="en-US" dirty="0"/>
              <a:t>）的奇数和以及偶数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代码参见</a:t>
            </a:r>
            <a:r>
              <a:rPr lang="en-US" altLang="zh-CN" dirty="0" smtClean="0"/>
              <a:t>function_demo.py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316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CEA632-E7E1-4879-AB1F-A933F9D6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示例一：通过</a:t>
            </a:r>
            <a:r>
              <a:rPr lang="en-US" altLang="zh-CN" dirty="0"/>
              <a:t>return </a:t>
            </a:r>
            <a:r>
              <a:rPr lang="zh-CN" altLang="en-US" dirty="0"/>
              <a:t>将两个结果值传出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9DEA464-EBB6-4C19-A432-6D9CD1547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def f1(</a:t>
            </a:r>
            <a:r>
              <a:rPr lang="en-US" altLang="zh-CN" dirty="0" err="1"/>
              <a:t>n_start,n_end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odd_sum</a:t>
            </a:r>
            <a:r>
              <a:rPr lang="en-US" altLang="zh-CN" dirty="0"/>
              <a:t> = </a:t>
            </a:r>
            <a:r>
              <a:rPr lang="en-US" altLang="zh-CN" dirty="0" err="1"/>
              <a:t>even_sum</a:t>
            </a:r>
            <a:r>
              <a:rPr lang="en-US" altLang="zh-CN" dirty="0"/>
              <a:t> =0</a:t>
            </a:r>
          </a:p>
          <a:p>
            <a:endParaRPr lang="en-US" altLang="zh-CN" dirty="0"/>
          </a:p>
          <a:p>
            <a:r>
              <a:rPr lang="en-US" altLang="zh-CN" dirty="0"/>
              <a:t>    for </a:t>
            </a:r>
            <a:r>
              <a:rPr lang="en-US" altLang="zh-CN" dirty="0" err="1"/>
              <a:t>i</a:t>
            </a:r>
            <a:r>
              <a:rPr lang="en-US" altLang="zh-CN" dirty="0"/>
              <a:t> in range(n_start,n_end+1):</a:t>
            </a:r>
          </a:p>
          <a:p>
            <a:r>
              <a:rPr lang="en-US" altLang="zh-CN" dirty="0"/>
              <a:t>        if i%2==1: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odd_sum</a:t>
            </a:r>
            <a:r>
              <a:rPr lang="en-US" altLang="zh-CN" dirty="0"/>
              <a:t> += 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/>
              <a:t>        else: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even_sum</a:t>
            </a:r>
            <a:r>
              <a:rPr lang="en-US" altLang="zh-CN" dirty="0"/>
              <a:t> += 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odd_sum,even_sum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105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16B35A-2C21-405B-AB74-F4883A75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2</a:t>
            </a:r>
            <a:r>
              <a:rPr lang="zh-CN" altLang="en-US" dirty="0"/>
              <a:t>：通过全局变量方式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CBB4D67-88BF-475C-9F23-D50A850DA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 f2(</a:t>
            </a:r>
            <a:r>
              <a:rPr lang="en-US" altLang="zh-CN" dirty="0" err="1"/>
              <a:t>n_start,n_end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global </a:t>
            </a:r>
            <a:r>
              <a:rPr lang="en-US" altLang="zh-CN" dirty="0" err="1"/>
              <a:t>o_sum</a:t>
            </a:r>
            <a:r>
              <a:rPr lang="en-US" altLang="zh-CN" dirty="0"/>
              <a:t>, </a:t>
            </a:r>
            <a:r>
              <a:rPr lang="en-US" altLang="zh-CN" dirty="0" err="1"/>
              <a:t>e_sum</a:t>
            </a:r>
            <a:endParaRPr lang="en-US" altLang="zh-CN" dirty="0"/>
          </a:p>
          <a:p>
            <a:r>
              <a:rPr lang="en-US" altLang="zh-CN" dirty="0"/>
              <a:t>    for </a:t>
            </a:r>
            <a:r>
              <a:rPr lang="en-US" altLang="zh-CN" dirty="0" err="1"/>
              <a:t>i</a:t>
            </a:r>
            <a:r>
              <a:rPr lang="en-US" altLang="zh-CN" dirty="0"/>
              <a:t> in range(n_start,n_end+1):</a:t>
            </a:r>
          </a:p>
          <a:p>
            <a:r>
              <a:rPr lang="en-US" altLang="zh-CN" dirty="0"/>
              <a:t>        if i%2==1: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o_sum</a:t>
            </a:r>
            <a:r>
              <a:rPr lang="en-US" altLang="zh-CN" dirty="0"/>
              <a:t> += 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/>
              <a:t>        else: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e_sum</a:t>
            </a:r>
            <a:r>
              <a:rPr lang="en-US" altLang="zh-CN" dirty="0"/>
              <a:t> += </a:t>
            </a:r>
            <a:r>
              <a:rPr lang="en-US" altLang="zh-CN" dirty="0" err="1"/>
              <a:t>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1102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C878FE0-4432-429E-ADD1-61CC9B7F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3</a:t>
            </a:r>
            <a:r>
              <a:rPr lang="zh-CN" altLang="en-US" dirty="0"/>
              <a:t>：通过列表参数传出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9873DA0-4362-4D83-AE16-E09971C73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 f3(</a:t>
            </a:r>
            <a:r>
              <a:rPr lang="en-US" altLang="zh-CN" dirty="0" err="1"/>
              <a:t>n_start,n_end,li_result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li_result</a:t>
            </a:r>
            <a:r>
              <a:rPr lang="en-US" altLang="zh-CN" dirty="0"/>
              <a:t>[0]=</a:t>
            </a:r>
            <a:r>
              <a:rPr lang="en-US" altLang="zh-CN" dirty="0" err="1"/>
              <a:t>li_result</a:t>
            </a:r>
            <a:r>
              <a:rPr lang="en-US" altLang="zh-CN" dirty="0"/>
              <a:t>[1]=0</a:t>
            </a:r>
          </a:p>
          <a:p>
            <a:r>
              <a:rPr lang="en-US" altLang="zh-CN" dirty="0"/>
              <a:t>    for </a:t>
            </a:r>
            <a:r>
              <a:rPr lang="en-US" altLang="zh-CN" dirty="0" err="1"/>
              <a:t>i</a:t>
            </a:r>
            <a:r>
              <a:rPr lang="en-US" altLang="zh-CN" dirty="0"/>
              <a:t> in range(</a:t>
            </a:r>
            <a:r>
              <a:rPr lang="en-US" altLang="zh-CN" dirty="0" err="1"/>
              <a:t>n_start</a:t>
            </a:r>
            <a:r>
              <a:rPr lang="en-US" altLang="zh-CN" dirty="0"/>
              <a:t>, </a:t>
            </a:r>
            <a:r>
              <a:rPr lang="en-US" altLang="zh-CN" dirty="0" err="1"/>
              <a:t>n_end</a:t>
            </a:r>
            <a:r>
              <a:rPr lang="en-US" altLang="zh-CN" dirty="0"/>
              <a:t> + 1):</a:t>
            </a:r>
          </a:p>
          <a:p>
            <a:r>
              <a:rPr lang="en-US" altLang="zh-CN" dirty="0"/>
              <a:t>        if </a:t>
            </a:r>
            <a:r>
              <a:rPr lang="en-US" altLang="zh-CN" dirty="0" err="1"/>
              <a:t>i</a:t>
            </a:r>
            <a:r>
              <a:rPr lang="en-US" altLang="zh-CN" dirty="0"/>
              <a:t> % 2 == 1: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li_result</a:t>
            </a:r>
            <a:r>
              <a:rPr lang="en-US" altLang="zh-CN" dirty="0"/>
              <a:t>[0] += 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/>
              <a:t>        else: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li_result</a:t>
            </a:r>
            <a:r>
              <a:rPr lang="en-US" altLang="zh-CN" dirty="0"/>
              <a:t>[1] += </a:t>
            </a:r>
            <a:r>
              <a:rPr lang="en-US" altLang="zh-CN" dirty="0" err="1"/>
              <a:t>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646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91A97C0-0B45-4311-A782-80F7ECCE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4</a:t>
            </a:r>
            <a:r>
              <a:rPr lang="zh-CN" altLang="en-US" dirty="0"/>
              <a:t>：通过组合类型列表默认具有全局的特性传出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858A2D7-0D5D-407F-A125-1F68AC3C6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 f4(</a:t>
            </a:r>
            <a:r>
              <a:rPr lang="en-US" altLang="zh-CN" dirty="0" err="1"/>
              <a:t>n_start,n_end</a:t>
            </a:r>
            <a:r>
              <a:rPr lang="en-US" altLang="zh-CN" dirty="0"/>
              <a:t>):</a:t>
            </a:r>
          </a:p>
          <a:p>
            <a:endParaRPr lang="en-US" altLang="zh-CN" dirty="0"/>
          </a:p>
          <a:p>
            <a:r>
              <a:rPr lang="en-US" altLang="zh-CN" dirty="0"/>
              <a:t>    for </a:t>
            </a:r>
            <a:r>
              <a:rPr lang="en-US" altLang="zh-CN" dirty="0" err="1"/>
              <a:t>i</a:t>
            </a:r>
            <a:r>
              <a:rPr lang="en-US" altLang="zh-CN" dirty="0"/>
              <a:t> in range(n_start,n_end+1):</a:t>
            </a:r>
          </a:p>
          <a:p>
            <a:r>
              <a:rPr lang="en-US" altLang="zh-CN" dirty="0"/>
              <a:t>        if i%2==1: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li_sum</a:t>
            </a:r>
            <a:r>
              <a:rPr lang="en-US" altLang="zh-CN" dirty="0"/>
              <a:t>[0] += 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/>
              <a:t>        else: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li_sum</a:t>
            </a:r>
            <a:r>
              <a:rPr lang="en-US" altLang="zh-CN" dirty="0"/>
              <a:t>[1] += </a:t>
            </a:r>
            <a:r>
              <a:rPr lang="en-US" altLang="zh-CN" dirty="0" err="1"/>
              <a:t>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84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3AB8A22-430C-41FE-B93A-010AB877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26" y="854765"/>
            <a:ext cx="10588487" cy="58489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 smtClean="0"/>
              <a:t>Li_demo</a:t>
            </a:r>
            <a:r>
              <a:rPr lang="en-US" altLang="zh-CN" dirty="0" smtClean="0"/>
              <a:t>=[1,2,3,’a’,’b’,’c’</a:t>
            </a:r>
          </a:p>
          <a:p>
            <a:pPr marL="0" indent="0">
              <a:buNone/>
            </a:pPr>
            <a:r>
              <a:rPr lang="en-US" altLang="zh-CN" dirty="0" smtClean="0"/>
              <a:t>For e in </a:t>
            </a:r>
            <a:r>
              <a:rPr lang="en-US" altLang="zh-CN" dirty="0" err="1" smtClean="0"/>
              <a:t>li_demo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print(e)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For I in range(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li_demo</a:t>
            </a:r>
            <a:r>
              <a:rPr lang="en-US" altLang="zh-CN" dirty="0" smtClean="0"/>
              <a:t>))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print(</a:t>
            </a:r>
            <a:r>
              <a:rPr lang="en-US" altLang="zh-CN" dirty="0" err="1" smtClean="0"/>
              <a:t>li_demo</a:t>
            </a:r>
            <a:r>
              <a:rPr lang="en-US" altLang="zh-CN" dirty="0" smtClean="0"/>
              <a:t>[i]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</a:p>
          <a:p>
            <a:pPr marL="0" indent="0">
              <a:buNone/>
            </a:pPr>
            <a:r>
              <a:rPr lang="zh-CN" altLang="en-US" dirty="0" smtClean="0"/>
              <a:t>显然，下标引用只适用于序列类型的遍历。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另</a:t>
            </a:r>
            <a:r>
              <a:rPr lang="en-US" altLang="zh-CN" dirty="0" smtClean="0"/>
              <a:t>For </a:t>
            </a:r>
            <a:r>
              <a:rPr lang="en-US" altLang="zh-CN" dirty="0"/>
              <a:t>e in </a:t>
            </a:r>
            <a:r>
              <a:rPr lang="zh-CN" altLang="en-US" dirty="0"/>
              <a:t>组合类型</a:t>
            </a:r>
            <a:r>
              <a:rPr lang="en-US" altLang="zh-CN" dirty="0"/>
              <a:t>:   </a:t>
            </a:r>
            <a:r>
              <a:rPr lang="zh-CN" altLang="en-US" dirty="0"/>
              <a:t>时，如果我们在循环里想改变组合类型里某些元素的值时，要注意</a:t>
            </a:r>
            <a:r>
              <a:rPr lang="en-US" altLang="zh-CN" dirty="0"/>
              <a:t>e</a:t>
            </a:r>
            <a:r>
              <a:rPr lang="zh-CN" altLang="en-US" dirty="0"/>
              <a:t>本身是普通类型还是组合类型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   参考</a:t>
            </a:r>
            <a:r>
              <a:rPr lang="en-US" altLang="zh-CN" dirty="0" err="1" smtClean="0"/>
              <a:t>combined_var.pty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自学</a:t>
            </a:r>
            <a:r>
              <a:rPr lang="en-US" altLang="zh-CN" dirty="0" smtClean="0"/>
              <a:t>for</a:t>
            </a:r>
            <a:r>
              <a:rPr lang="zh-CN" altLang="en-US" dirty="0" smtClean="0"/>
              <a:t>技巧：</a:t>
            </a:r>
            <a:r>
              <a:rPr lang="en-US" altLang="zh-CN" dirty="0"/>
              <a:t>https://docs.python.org/zh-cn/3/tutorial/datastructures.html#looping-techniques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0054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8D1D1F-FD6A-48C5-A3FE-913A1D87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5</a:t>
            </a:r>
            <a:r>
              <a:rPr lang="zh-CN" altLang="en-US" dirty="0"/>
              <a:t>：通过函数返回一个列表传出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D2C56C3-C8F3-43FB-B0CF-A3C42926E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def f5(</a:t>
            </a:r>
            <a:r>
              <a:rPr lang="en-US" altLang="zh-CN" dirty="0" err="1"/>
              <a:t>n_start,n_end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li_sum</a:t>
            </a:r>
            <a:r>
              <a:rPr lang="en-US" altLang="zh-CN" dirty="0"/>
              <a:t>=[]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o_sum</a:t>
            </a:r>
            <a:r>
              <a:rPr lang="en-US" altLang="zh-CN" dirty="0"/>
              <a:t>=</a:t>
            </a:r>
            <a:r>
              <a:rPr lang="en-US" altLang="zh-CN" dirty="0" err="1"/>
              <a:t>e_sum</a:t>
            </a:r>
            <a:r>
              <a:rPr lang="en-US" altLang="zh-CN" dirty="0"/>
              <a:t>=0</a:t>
            </a:r>
          </a:p>
          <a:p>
            <a:r>
              <a:rPr lang="en-US" altLang="zh-CN" dirty="0"/>
              <a:t>    for </a:t>
            </a:r>
            <a:r>
              <a:rPr lang="en-US" altLang="zh-CN" dirty="0" err="1"/>
              <a:t>i</a:t>
            </a:r>
            <a:r>
              <a:rPr lang="en-US" altLang="zh-CN" dirty="0"/>
              <a:t> in range(n_start,n_end+1):</a:t>
            </a:r>
          </a:p>
          <a:p>
            <a:r>
              <a:rPr lang="en-US" altLang="zh-CN" dirty="0"/>
              <a:t>        if i%2==1: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o_sum</a:t>
            </a:r>
            <a:r>
              <a:rPr lang="en-US" altLang="zh-CN" dirty="0"/>
              <a:t> += 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/>
              <a:t>        else: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e_sum</a:t>
            </a:r>
            <a:r>
              <a:rPr lang="en-US" altLang="zh-CN" dirty="0"/>
              <a:t> += 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li_sum.append</a:t>
            </a:r>
            <a:r>
              <a:rPr lang="en-US" altLang="zh-CN" dirty="0"/>
              <a:t>(</a:t>
            </a:r>
            <a:r>
              <a:rPr lang="en-US" altLang="zh-CN" dirty="0" err="1"/>
              <a:t>o_sum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li_sum.append</a:t>
            </a:r>
            <a:r>
              <a:rPr lang="en-US" altLang="zh-CN" dirty="0"/>
              <a:t>(</a:t>
            </a:r>
            <a:r>
              <a:rPr lang="en-US" altLang="zh-CN" dirty="0" err="1"/>
              <a:t>e_sum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li_sum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7683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8FED25-D49B-4738-AB0C-99BC5798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同示例</a:t>
            </a:r>
            <a:r>
              <a:rPr lang="en-US" altLang="zh-CN" dirty="0"/>
              <a:t>4</a:t>
            </a:r>
            <a:r>
              <a:rPr lang="zh-CN" altLang="en-US" dirty="0"/>
              <a:t>，用字典类型传出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C862AF9-3DFE-4F7E-92DC-750820382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 f6(</a:t>
            </a:r>
            <a:r>
              <a:rPr lang="en-US" altLang="zh-CN" dirty="0" err="1"/>
              <a:t>n_start,n_end</a:t>
            </a:r>
            <a:r>
              <a:rPr lang="en-US" altLang="zh-CN" dirty="0"/>
              <a:t>):</a:t>
            </a:r>
          </a:p>
          <a:p>
            <a:endParaRPr lang="en-US" altLang="zh-CN" dirty="0"/>
          </a:p>
          <a:p>
            <a:r>
              <a:rPr lang="en-US" altLang="zh-CN" dirty="0"/>
              <a:t>    for </a:t>
            </a:r>
            <a:r>
              <a:rPr lang="en-US" altLang="zh-CN" dirty="0" err="1"/>
              <a:t>i</a:t>
            </a:r>
            <a:r>
              <a:rPr lang="en-US" altLang="zh-CN" dirty="0"/>
              <a:t> in range(</a:t>
            </a:r>
            <a:r>
              <a:rPr lang="en-US" altLang="zh-CN" dirty="0" err="1"/>
              <a:t>n_start</a:t>
            </a:r>
            <a:r>
              <a:rPr lang="en-US" altLang="zh-CN" dirty="0"/>
              <a:t>, </a:t>
            </a:r>
            <a:r>
              <a:rPr lang="en-US" altLang="zh-CN" dirty="0" err="1"/>
              <a:t>n_end</a:t>
            </a:r>
            <a:r>
              <a:rPr lang="en-US" altLang="zh-CN" dirty="0"/>
              <a:t> + 1):</a:t>
            </a:r>
          </a:p>
          <a:p>
            <a:r>
              <a:rPr lang="en-US" altLang="zh-CN" dirty="0"/>
              <a:t>        if </a:t>
            </a:r>
            <a:r>
              <a:rPr lang="en-US" altLang="zh-CN" dirty="0" err="1"/>
              <a:t>i</a:t>
            </a:r>
            <a:r>
              <a:rPr lang="en-US" altLang="zh-CN" dirty="0"/>
              <a:t> % 2 == 1: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dict_result</a:t>
            </a:r>
            <a:r>
              <a:rPr lang="en-US" altLang="zh-CN" dirty="0"/>
              <a:t>['</a:t>
            </a:r>
            <a:r>
              <a:rPr lang="zh-CN" altLang="en-US" dirty="0"/>
              <a:t>奇数和</a:t>
            </a:r>
            <a:r>
              <a:rPr lang="en-US" altLang="zh-CN" dirty="0"/>
              <a:t>'] += 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/>
              <a:t>        else: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dict_result</a:t>
            </a:r>
            <a:r>
              <a:rPr lang="en-US" altLang="zh-CN" dirty="0"/>
              <a:t>['</a:t>
            </a:r>
            <a:r>
              <a:rPr lang="zh-CN" altLang="en-US" dirty="0"/>
              <a:t>偶数和</a:t>
            </a:r>
            <a:r>
              <a:rPr lang="en-US" altLang="zh-CN" dirty="0"/>
              <a:t>'] += </a:t>
            </a:r>
            <a:r>
              <a:rPr lang="en-US" altLang="zh-CN" dirty="0" err="1"/>
              <a:t>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032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BB58282-63F2-53F1-8F7C-455FF41C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八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E82CAA8-C3CD-F9A0-30FC-AA1BC773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2799397"/>
            <a:ext cx="9144000" cy="2229803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掌握变量作用域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12748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11FCD96-E37B-449A-A9B3-6BDCF3D1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变量作用域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488C7A7-FD8F-4DF7-81CE-4F6261D33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altLang="zh-CN" b="1" i="0" u="none" strike="noStrike" dirty="0">
                <a:effectLst/>
                <a:latin typeface="Helvetica Neue"/>
              </a:rPr>
              <a:t>Python</a:t>
            </a:r>
            <a:r>
              <a:rPr lang="zh-CN" altLang="en-US" b="1" i="0" dirty="0">
                <a:effectLst/>
                <a:latin typeface="Helvetica Neue"/>
              </a:rPr>
              <a:t>局部变量</a:t>
            </a:r>
          </a:p>
          <a:p>
            <a:r>
              <a:rPr lang="zh-CN" altLang="en-US" b="0" i="0" dirty="0">
                <a:effectLst/>
                <a:latin typeface="Helvetica Neue"/>
              </a:rPr>
              <a:t>在函数内部定义的变量，它的作用域也仅限于函数内部，出了函数就不能使用了，我们将这样的变量称为局部变量（</a:t>
            </a:r>
            <a:r>
              <a:rPr lang="en-US" altLang="zh-CN" b="0" i="0" dirty="0">
                <a:effectLst/>
                <a:latin typeface="Helvetica Neue"/>
              </a:rPr>
              <a:t>Local Variable</a:t>
            </a:r>
            <a:r>
              <a:rPr lang="zh-CN" altLang="en-US" b="0" i="0" dirty="0">
                <a:effectLst/>
                <a:latin typeface="Helvetica Neue"/>
              </a:rPr>
              <a:t>）。</a:t>
            </a:r>
            <a:endParaRPr lang="en-US" altLang="zh-CN" b="0" i="0" dirty="0">
              <a:effectLst/>
              <a:latin typeface="Helvetica Neue"/>
            </a:endParaRPr>
          </a:p>
          <a:p>
            <a:pPr algn="l"/>
            <a:r>
              <a:rPr lang="en-US" altLang="zh-CN" b="1" i="0" dirty="0">
                <a:effectLst/>
                <a:latin typeface="Helvetica Neue"/>
              </a:rPr>
              <a:t>Python</a:t>
            </a:r>
            <a:r>
              <a:rPr lang="zh-CN" altLang="en-US" b="1" i="0" dirty="0">
                <a:effectLst/>
                <a:latin typeface="Helvetica Neue"/>
              </a:rPr>
              <a:t>全局变量</a:t>
            </a:r>
          </a:p>
          <a:p>
            <a:r>
              <a:rPr lang="zh-CN" altLang="en-US" b="0" i="0" dirty="0">
                <a:effectLst/>
                <a:latin typeface="Helvetica Neue"/>
              </a:rPr>
              <a:t>除了在函数内部定义变量，</a:t>
            </a:r>
            <a:r>
              <a:rPr lang="en-US" altLang="zh-CN" b="0" i="0" dirty="0">
                <a:effectLst/>
                <a:latin typeface="Helvetica Neue"/>
              </a:rPr>
              <a:t>Python </a:t>
            </a:r>
            <a:r>
              <a:rPr lang="zh-CN" altLang="en-US" b="0" i="0" dirty="0">
                <a:effectLst/>
                <a:latin typeface="Helvetica Neue"/>
              </a:rPr>
              <a:t>还允许在所有函数的外部定义变量，这样的变量称为全局变量（</a:t>
            </a:r>
            <a:r>
              <a:rPr lang="en-US" altLang="zh-CN" b="0" i="0" dirty="0">
                <a:effectLst/>
                <a:latin typeface="Helvetica Neue"/>
              </a:rPr>
              <a:t>Global Variable</a:t>
            </a:r>
            <a:r>
              <a:rPr lang="zh-CN" altLang="en-US" b="0" i="0" dirty="0">
                <a:effectLst/>
                <a:latin typeface="Helvetica Neue"/>
              </a:rPr>
              <a:t>）。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b="0" i="0" dirty="0">
                <a:effectLst/>
                <a:latin typeface="Helvetica Neue"/>
              </a:rPr>
              <a:t>和局部变量不同，全局变量的默认作用域是整个程序，即全局变量既可以在各个函数的外部使用，也可以在各函数内部使用。</a:t>
            </a:r>
            <a:endParaRPr lang="en-US" altLang="zh-CN" b="0" i="0" dirty="0">
              <a:effectLst/>
              <a:latin typeface="Helvetica Neue"/>
            </a:endParaRPr>
          </a:p>
          <a:p>
            <a:r>
              <a:rPr lang="zh-CN" altLang="en-US" b="0" i="0" dirty="0">
                <a:effectLst/>
                <a:latin typeface="Helvetica Neue"/>
              </a:rPr>
              <a:t>参考 </a:t>
            </a:r>
            <a:r>
              <a:rPr lang="en-US" altLang="zh-CN" b="0" i="0" dirty="0">
                <a:effectLst/>
                <a:latin typeface="Helvetica Neue"/>
              </a:rPr>
              <a:t>var_scopre.py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991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FC99A55-A5A5-436A-A90A-66039244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符号小结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862D9CC-2568-4047-A29B-76E7D0759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184"/>
            <a:ext cx="11078980" cy="52486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（）括号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函数参数，方法参数，</a:t>
            </a:r>
            <a:r>
              <a:rPr lang="zh-CN" altLang="en-US" dirty="0" smtClean="0"/>
              <a:t>元组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B0F0"/>
                </a:solidFill>
              </a:rPr>
              <a:t>｛｝</a:t>
            </a:r>
            <a:r>
              <a:rPr lang="zh-CN" altLang="en-US" dirty="0">
                <a:solidFill>
                  <a:srgbClr val="00B0F0"/>
                </a:solidFill>
              </a:rPr>
              <a:t>大括号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集合，字典实例化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[]</a:t>
            </a:r>
            <a:r>
              <a:rPr lang="zh-CN" altLang="en-US" dirty="0">
                <a:solidFill>
                  <a:srgbClr val="00B0F0"/>
                </a:solidFill>
              </a:rPr>
              <a:t>方括号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下标访问</a:t>
            </a:r>
            <a:r>
              <a:rPr lang="zh-CN" altLang="en-US" dirty="0"/>
              <a:t>或</a:t>
            </a:r>
            <a:r>
              <a:rPr lang="zh-CN" altLang="en-US" dirty="0" smtClean="0"/>
              <a:t>字符串</a:t>
            </a:r>
            <a:r>
              <a:rPr lang="zh-CN" altLang="en-US" dirty="0"/>
              <a:t>，列表，元祖，</a:t>
            </a:r>
            <a:r>
              <a:rPr lang="zh-CN" altLang="en-US" dirty="0" smtClean="0"/>
              <a:t>切片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key</a:t>
            </a:r>
            <a:r>
              <a:rPr lang="zh-CN" altLang="en-US" dirty="0" smtClean="0"/>
              <a:t>访问字典时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B0F0"/>
                </a:solidFill>
              </a:rPr>
              <a:t>逗号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函数参数，方法参数，元组，集合，列表，字典实例化或元素引用时的间隔符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冒号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代码下一行开始缩进的定界符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元组，列表，字符串切片</a:t>
            </a:r>
            <a:r>
              <a:rPr lang="zh-CN" altLang="en-US" dirty="0" smtClean="0"/>
              <a:t>定界符，</a:t>
            </a:r>
            <a:r>
              <a:rPr lang="zh-CN" altLang="en-US" dirty="0"/>
              <a:t>字典实例化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749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BB58282-63F2-53F1-8F7C-455FF41C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九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E82CAA8-C3CD-F9A0-30FC-AA1BC773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2799397"/>
            <a:ext cx="9144000" cy="2229803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掌握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json</a:t>
            </a:r>
            <a:r>
              <a:rPr lang="en-US" altLang="zh-CN" sz="3600" dirty="0" smtClean="0">
                <a:solidFill>
                  <a:srgbClr val="FF0000"/>
                </a:solidFill>
              </a:rPr>
              <a:t> </a:t>
            </a:r>
            <a:r>
              <a:rPr lang="zh-CN" altLang="en-US" sz="3600" dirty="0" smtClean="0">
                <a:solidFill>
                  <a:srgbClr val="FF0000"/>
                </a:solidFill>
              </a:rPr>
              <a:t>字典格式相互转换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70790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B32ED25-0589-4924-BDE4-84161B0B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r>
              <a:rPr lang="zh-CN" altLang="en-US" dirty="0"/>
              <a:t>和字典区别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3A74635-409D-4054-9650-B281892F3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Json </a:t>
            </a:r>
            <a:r>
              <a:rPr lang="zh-CN" altLang="en-US" dirty="0"/>
              <a:t>不支持单引号</a:t>
            </a:r>
            <a:endParaRPr lang="en-US" altLang="zh-CN" dirty="0"/>
          </a:p>
          <a:p>
            <a:r>
              <a:rPr lang="en-US" altLang="zh-CN" dirty="0"/>
              <a:t>Json</a:t>
            </a:r>
            <a:r>
              <a:rPr lang="zh-CN" altLang="en-US" dirty="0"/>
              <a:t>不支持元组类型</a:t>
            </a:r>
            <a:endParaRPr lang="en-US" altLang="zh-CN" dirty="0"/>
          </a:p>
          <a:p>
            <a:r>
              <a:rPr lang="en-US" altLang="zh-CN" dirty="0"/>
              <a:t>Json</a:t>
            </a:r>
            <a:r>
              <a:rPr lang="zh-CN" altLang="en-US" dirty="0"/>
              <a:t>用</a:t>
            </a:r>
            <a:r>
              <a:rPr lang="en-US" altLang="zh-CN" dirty="0"/>
              <a:t>null</a:t>
            </a:r>
            <a:r>
              <a:rPr lang="zh-CN" altLang="en-US" dirty="0"/>
              <a:t>表示空</a:t>
            </a:r>
            <a:r>
              <a:rPr lang="en-US" altLang="zh-CN" dirty="0"/>
              <a:t>,python</a:t>
            </a:r>
            <a:r>
              <a:rPr lang="zh-CN" altLang="en-US" dirty="0"/>
              <a:t>用</a:t>
            </a:r>
            <a:r>
              <a:rPr lang="en-US" altLang="zh-CN" dirty="0"/>
              <a:t>None</a:t>
            </a:r>
          </a:p>
          <a:p>
            <a:r>
              <a:rPr lang="en-US" altLang="zh-CN" dirty="0"/>
              <a:t>Json</a:t>
            </a:r>
            <a:r>
              <a:rPr lang="zh-CN" altLang="en-US" dirty="0"/>
              <a:t>用</a:t>
            </a:r>
            <a:r>
              <a:rPr lang="en-US" altLang="zh-CN" dirty="0"/>
              <a:t>true</a:t>
            </a:r>
            <a:r>
              <a:rPr lang="zh-CN" altLang="en-US" dirty="0"/>
              <a:t>表示逻辑真</a:t>
            </a:r>
            <a:r>
              <a:rPr lang="en-US" altLang="zh-CN" dirty="0"/>
              <a:t>,python</a:t>
            </a:r>
            <a:r>
              <a:rPr lang="zh-CN" altLang="en-US" dirty="0"/>
              <a:t>用</a:t>
            </a:r>
            <a:r>
              <a:rPr lang="en-US" altLang="zh-CN" dirty="0"/>
              <a:t>True</a:t>
            </a:r>
            <a:r>
              <a:rPr lang="zh-CN" altLang="en-US" dirty="0"/>
              <a:t>表示</a:t>
            </a:r>
            <a:endParaRPr lang="en-US" altLang="zh-CN" dirty="0"/>
          </a:p>
          <a:p>
            <a:r>
              <a:rPr lang="en-US" altLang="zh-CN" dirty="0"/>
              <a:t>Json</a:t>
            </a:r>
            <a:r>
              <a:rPr lang="zh-CN" altLang="en-US" dirty="0"/>
              <a:t>不支持直接中文编码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在线检查和构造</a:t>
            </a:r>
            <a:r>
              <a:rPr lang="en-US" altLang="zh-CN" dirty="0"/>
              <a:t>Json</a:t>
            </a:r>
          </a:p>
          <a:p>
            <a:r>
              <a:rPr lang="en-US" altLang="zh-CN" dirty="0"/>
              <a:t>http://www.bejson.com/jsoneditoronline/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700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777441-EF1D-401F-804D-131EB15E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r>
              <a:rPr lang="zh-CN" altLang="en-US" dirty="0"/>
              <a:t>和字典相互转换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9DAA694-1D4F-4ABB-BC92-77D93862E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import json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字典转为</a:t>
            </a:r>
            <a:r>
              <a:rPr lang="en-US" altLang="zh-CN" dirty="0"/>
              <a:t>json</a:t>
            </a:r>
          </a:p>
          <a:p>
            <a:pPr marL="0" indent="0">
              <a:buNone/>
            </a:pPr>
            <a:r>
              <a:rPr lang="en-US" altLang="zh-CN" dirty="0" err="1"/>
              <a:t>json.dumps</a:t>
            </a:r>
            <a:r>
              <a:rPr lang="en-US" altLang="zh-CN" dirty="0"/>
              <a:t>(</a:t>
            </a:r>
            <a:r>
              <a:rPr lang="en-US" altLang="zh-CN" dirty="0" err="1"/>
              <a:t>dict</a:t>
            </a:r>
            <a:r>
              <a:rPr lang="zh-CN" altLang="en-US" dirty="0"/>
              <a:t>类型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注意是</a:t>
            </a:r>
            <a:r>
              <a:rPr lang="en-US" altLang="zh-CN" dirty="0">
                <a:solidFill>
                  <a:srgbClr val="FF0000"/>
                </a:solidFill>
              </a:rPr>
              <a:t>dumps</a:t>
            </a:r>
            <a:r>
              <a:rPr lang="zh-CN" altLang="en-US" dirty="0"/>
              <a:t>不是</a:t>
            </a:r>
            <a:r>
              <a:rPr lang="en-US" altLang="zh-CN" dirty="0"/>
              <a:t>dump</a:t>
            </a:r>
          </a:p>
          <a:p>
            <a:r>
              <a:rPr lang="en-US" altLang="zh-CN" dirty="0"/>
              <a:t>Json</a:t>
            </a:r>
            <a:r>
              <a:rPr lang="zh-CN" altLang="en-US" dirty="0"/>
              <a:t>转为字典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json.loads</a:t>
            </a:r>
            <a:r>
              <a:rPr lang="en-US" altLang="zh-CN" dirty="0"/>
              <a:t>(json</a:t>
            </a:r>
            <a:r>
              <a:rPr lang="zh-CN" altLang="en-US" dirty="0"/>
              <a:t>串</a:t>
            </a:r>
            <a:r>
              <a:rPr lang="en-US" altLang="zh-CN" dirty="0"/>
              <a:t>)  </a:t>
            </a:r>
          </a:p>
          <a:p>
            <a:pPr marL="0" indent="0">
              <a:buNone/>
            </a:pPr>
            <a:r>
              <a:rPr lang="zh-CN" altLang="en-US" dirty="0"/>
              <a:t>注意是</a:t>
            </a:r>
            <a:r>
              <a:rPr lang="en-US" altLang="zh-CN" dirty="0">
                <a:solidFill>
                  <a:srgbClr val="FF0000"/>
                </a:solidFill>
              </a:rPr>
              <a:t>loads</a:t>
            </a:r>
            <a:r>
              <a:rPr lang="zh-CN" altLang="en-US" dirty="0"/>
              <a:t>不是</a:t>
            </a:r>
            <a:r>
              <a:rPr lang="en-US" altLang="zh-CN" dirty="0"/>
              <a:t>load</a:t>
            </a:r>
          </a:p>
          <a:p>
            <a:pPr marL="0" indent="0">
              <a:buNone/>
            </a:pPr>
            <a:r>
              <a:rPr lang="zh-CN" altLang="en-US" dirty="0"/>
              <a:t>参考：</a:t>
            </a:r>
            <a:r>
              <a:rPr lang="en-US" altLang="zh-CN" dirty="0"/>
              <a:t> https://www.cnblogs.com/qlqwjy/p/11576746.html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443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BB58282-63F2-53F1-8F7C-455FF41C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E82CAA8-C3CD-F9A0-30FC-AA1BC773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2799397"/>
            <a:ext cx="9144000" cy="2229803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练习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jason</a:t>
            </a:r>
            <a:r>
              <a:rPr lang="zh-CN" altLang="en-US" sz="3600" dirty="0" smtClean="0">
                <a:solidFill>
                  <a:srgbClr val="FF0000"/>
                </a:solidFill>
              </a:rPr>
              <a:t>的导出导入</a:t>
            </a:r>
            <a:r>
              <a:rPr lang="en-US" altLang="zh-CN" sz="3600" dirty="0" smtClean="0">
                <a:solidFill>
                  <a:srgbClr val="FF0000"/>
                </a:solidFill>
              </a:rPr>
              <a:t>,</a:t>
            </a:r>
            <a:r>
              <a:rPr lang="zh-CN" altLang="en-US" sz="3600" dirty="0" smtClean="0">
                <a:solidFill>
                  <a:srgbClr val="FF0000"/>
                </a:solidFill>
              </a:rPr>
              <a:t>完成上机练习一和二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56017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2FDA1C5-ACCA-498F-BE63-8CEDE64A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上机练习</a:t>
            </a:r>
            <a:r>
              <a:rPr lang="zh-CN" altLang="en-US" dirty="0" smtClean="0"/>
              <a:t>一 </a:t>
            </a:r>
            <a:r>
              <a:rPr lang="en-US" altLang="zh-CN" dirty="0" smtClean="0"/>
              <a:t>lx3_1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273920B-E9D8-4926-B9C9-C99A3652C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学习</a:t>
            </a:r>
            <a:r>
              <a:rPr lang="en-US" altLang="zh-CN" dirty="0"/>
              <a:t>json</a:t>
            </a:r>
            <a:r>
              <a:rPr lang="zh-CN" altLang="en-US" dirty="0"/>
              <a:t>库的基础使用</a:t>
            </a:r>
            <a:endParaRPr lang="en-US" altLang="zh-CN" dirty="0"/>
          </a:p>
          <a:p>
            <a:r>
              <a:rPr lang="zh-CN" altLang="en-US" dirty="0" smtClean="0"/>
              <a:t>编写</a:t>
            </a:r>
            <a:r>
              <a:rPr lang="en-US" altLang="zh-CN" dirty="0"/>
              <a:t>excel_to_json.py </a:t>
            </a:r>
            <a:r>
              <a:rPr lang="zh-CN" altLang="en-US" dirty="0"/>
              <a:t>，将上次</a:t>
            </a:r>
            <a:r>
              <a:rPr lang="en-US" altLang="zh-CN" dirty="0" err="1"/>
              <a:t>Table_merge</a:t>
            </a:r>
            <a:r>
              <a:rPr lang="en-US" altLang="zh-CN" dirty="0"/>
              <a:t> </a:t>
            </a:r>
            <a:r>
              <a:rPr lang="zh-CN" altLang="en-US" dirty="0"/>
              <a:t>合成的</a:t>
            </a:r>
            <a:r>
              <a:rPr lang="zh-CN" altLang="en-US" dirty="0" smtClean="0"/>
              <a:t>结果导出</a:t>
            </a:r>
            <a:r>
              <a:rPr lang="zh-CN" altLang="en-US" dirty="0"/>
              <a:t>为</a:t>
            </a:r>
            <a:r>
              <a:rPr lang="en-US" altLang="zh-CN" dirty="0">
                <a:solidFill>
                  <a:srgbClr val="FF0000"/>
                </a:solidFill>
              </a:rPr>
              <a:t>json</a:t>
            </a:r>
            <a:r>
              <a:rPr lang="zh-CN" altLang="en-US" dirty="0"/>
              <a:t>格式文本文件</a:t>
            </a:r>
            <a:r>
              <a:rPr lang="en-US" altLang="zh-CN" dirty="0" smtClean="0"/>
              <a:t>course.txt</a:t>
            </a:r>
          </a:p>
          <a:p>
            <a:r>
              <a:rPr lang="zh-CN" altLang="en-US" dirty="0" smtClean="0"/>
              <a:t>要求同一学生的多条数据合并为一条字典格式数据，形如：</a:t>
            </a:r>
            <a:endParaRPr lang="en-US" altLang="zh-CN" dirty="0" smtClean="0"/>
          </a:p>
          <a:p>
            <a:r>
              <a:rPr lang="en-US" altLang="zh-CN" dirty="0" smtClean="0"/>
              <a:t>[{“</a:t>
            </a:r>
            <a:r>
              <a:rPr lang="zh-CN" altLang="en-US" dirty="0" smtClean="0"/>
              <a:t>学号</a:t>
            </a:r>
            <a:r>
              <a:rPr lang="en-US" altLang="zh-CN" dirty="0" smtClean="0"/>
              <a:t>”: “2250889”, “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”: “</a:t>
            </a:r>
            <a:r>
              <a:rPr lang="zh-CN" altLang="en-US" dirty="0" smtClean="0"/>
              <a:t>廖玲艺</a:t>
            </a:r>
            <a:r>
              <a:rPr lang="en-US" altLang="zh-CN" dirty="0" smtClean="0"/>
              <a:t>”, “</a:t>
            </a:r>
            <a:r>
              <a:rPr lang="zh-CN" altLang="en-US" dirty="0" smtClean="0"/>
              <a:t>英文姓名</a:t>
            </a:r>
            <a:r>
              <a:rPr lang="en-US" altLang="zh-CN" dirty="0" smtClean="0"/>
              <a:t>”: “Liao </a:t>
            </a:r>
            <a:r>
              <a:rPr lang="en-US" altLang="zh-CN" dirty="0" err="1" smtClean="0"/>
              <a:t>Lingyi</a:t>
            </a:r>
            <a:r>
              <a:rPr lang="en-US" altLang="zh-CN" dirty="0" smtClean="0"/>
              <a:t>”, “</a:t>
            </a:r>
            <a:r>
              <a:rPr lang="zh-CN" altLang="en-US" dirty="0" smtClean="0"/>
              <a:t>性别</a:t>
            </a:r>
            <a:r>
              <a:rPr lang="en-US" altLang="zh-CN" dirty="0" smtClean="0"/>
              <a:t>”: “</a:t>
            </a:r>
            <a:r>
              <a:rPr lang="zh-CN" altLang="en-US" dirty="0" smtClean="0"/>
              <a:t>女</a:t>
            </a:r>
            <a:r>
              <a:rPr lang="en-US" altLang="zh-CN" dirty="0" smtClean="0"/>
              <a:t>”, “score”: [{“</a:t>
            </a:r>
            <a:r>
              <a:rPr lang="zh-CN" altLang="en-US" dirty="0" smtClean="0"/>
              <a:t>学期</a:t>
            </a:r>
            <a:r>
              <a:rPr lang="en-US" altLang="zh-CN" dirty="0" smtClean="0"/>
              <a:t>”: “2023</a:t>
            </a:r>
            <a:r>
              <a:rPr lang="zh-CN" altLang="en-US" dirty="0" smtClean="0"/>
              <a:t>上</a:t>
            </a:r>
            <a:r>
              <a:rPr lang="en-US" altLang="zh-CN" dirty="0" smtClean="0"/>
              <a:t>”, “</a:t>
            </a:r>
            <a:r>
              <a:rPr lang="zh-CN" altLang="en-US" dirty="0" smtClean="0"/>
              <a:t>英语</a:t>
            </a:r>
            <a:r>
              <a:rPr lang="en-US" altLang="zh-CN" dirty="0" smtClean="0"/>
              <a:t>”: </a:t>
            </a:r>
            <a:r>
              <a:rPr lang="en-US" altLang="zh-CN" dirty="0"/>
              <a:t>90.0, </a:t>
            </a:r>
            <a:r>
              <a:rPr lang="en-US" altLang="zh-CN" dirty="0" smtClean="0"/>
              <a:t>“</a:t>
            </a:r>
            <a:r>
              <a:rPr lang="zh-CN" altLang="en-US" dirty="0" smtClean="0"/>
              <a:t>高程</a:t>
            </a:r>
            <a:r>
              <a:rPr lang="en-US" altLang="zh-CN" dirty="0" smtClean="0"/>
              <a:t>”: </a:t>
            </a:r>
            <a:r>
              <a:rPr lang="en-US" altLang="zh-CN" dirty="0"/>
              <a:t>80.0}, </a:t>
            </a:r>
            <a:r>
              <a:rPr lang="en-US" altLang="zh-CN" dirty="0" smtClean="0"/>
              <a:t>{“</a:t>
            </a:r>
            <a:r>
              <a:rPr lang="zh-CN" altLang="en-US" dirty="0" smtClean="0"/>
              <a:t>学期</a:t>
            </a:r>
            <a:r>
              <a:rPr lang="en-US" altLang="zh-CN" dirty="0" smtClean="0"/>
              <a:t>”: “2023</a:t>
            </a:r>
            <a:r>
              <a:rPr lang="zh-CN" altLang="en-US" dirty="0" smtClean="0"/>
              <a:t>下</a:t>
            </a:r>
            <a:r>
              <a:rPr lang="en-US" altLang="zh-CN" dirty="0" smtClean="0"/>
              <a:t>”, “</a:t>
            </a:r>
            <a:r>
              <a:rPr lang="zh-CN" altLang="en-US" dirty="0" smtClean="0"/>
              <a:t>英语</a:t>
            </a:r>
            <a:r>
              <a:rPr lang="en-US" altLang="zh-CN" dirty="0" smtClean="0"/>
              <a:t>”: </a:t>
            </a:r>
            <a:r>
              <a:rPr lang="en-US" altLang="zh-CN" dirty="0"/>
              <a:t>93.0, </a:t>
            </a:r>
            <a:r>
              <a:rPr lang="en-US" altLang="zh-CN" dirty="0" smtClean="0"/>
              <a:t>“</a:t>
            </a:r>
            <a:r>
              <a:rPr lang="zh-CN" altLang="en-US" dirty="0" smtClean="0"/>
              <a:t>高程</a:t>
            </a:r>
            <a:r>
              <a:rPr lang="en-US" altLang="zh-CN" dirty="0" smtClean="0"/>
              <a:t>”: </a:t>
            </a:r>
            <a:r>
              <a:rPr lang="en-US" altLang="zh-CN" dirty="0"/>
              <a:t>93.0, </a:t>
            </a:r>
            <a:r>
              <a:rPr lang="en-US" altLang="zh-CN" dirty="0" smtClean="0"/>
              <a:t>“</a:t>
            </a:r>
            <a:r>
              <a:rPr lang="zh-CN" altLang="en-US" dirty="0" smtClean="0"/>
              <a:t>高数</a:t>
            </a:r>
            <a:r>
              <a:rPr lang="en-US" altLang="zh-CN" dirty="0" smtClean="0"/>
              <a:t>”: </a:t>
            </a:r>
            <a:r>
              <a:rPr lang="en-US" altLang="zh-CN" dirty="0"/>
              <a:t>99.0}]}, </a:t>
            </a:r>
            <a:r>
              <a:rPr lang="en-US" altLang="zh-CN" dirty="0" smtClean="0"/>
              <a:t>{“</a:t>
            </a:r>
            <a:r>
              <a:rPr lang="zh-CN" altLang="en-US" dirty="0" smtClean="0"/>
              <a:t>学号</a:t>
            </a:r>
            <a:r>
              <a:rPr lang="en-US" altLang="zh-CN" dirty="0" smtClean="0"/>
              <a:t>”: “2250951”, “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”: “</a:t>
            </a:r>
            <a:r>
              <a:rPr lang="zh-CN" altLang="en-US" dirty="0" smtClean="0"/>
              <a:t>陈麒安</a:t>
            </a:r>
            <a:r>
              <a:rPr lang="en-US" altLang="zh-CN" dirty="0" smtClean="0"/>
              <a:t>”, “</a:t>
            </a:r>
            <a:r>
              <a:rPr lang="zh-CN" altLang="en-US" dirty="0" smtClean="0"/>
              <a:t>英文姓名</a:t>
            </a:r>
            <a:r>
              <a:rPr lang="en-US" altLang="zh-CN" dirty="0" smtClean="0"/>
              <a:t>”: “Chen </a:t>
            </a:r>
            <a:r>
              <a:rPr lang="en-US" altLang="zh-CN" dirty="0" err="1" smtClean="0"/>
              <a:t>Qian</a:t>
            </a:r>
            <a:r>
              <a:rPr lang="en-US" altLang="zh-CN" dirty="0" smtClean="0"/>
              <a:t>”, “</a:t>
            </a:r>
            <a:r>
              <a:rPr lang="zh-CN" altLang="en-US" dirty="0" smtClean="0"/>
              <a:t>性别</a:t>
            </a:r>
            <a:r>
              <a:rPr lang="en-US" altLang="zh-CN" dirty="0" smtClean="0"/>
              <a:t>”: “</a:t>
            </a:r>
            <a:r>
              <a:rPr lang="zh-CN" altLang="en-US" dirty="0" smtClean="0"/>
              <a:t>男</a:t>
            </a:r>
            <a:r>
              <a:rPr lang="en-US" altLang="zh-CN" dirty="0" smtClean="0"/>
              <a:t>”, “score”: [{“</a:t>
            </a:r>
            <a:r>
              <a:rPr lang="zh-CN" altLang="en-US" dirty="0" smtClean="0"/>
              <a:t>学期</a:t>
            </a:r>
            <a:r>
              <a:rPr lang="en-US" altLang="zh-CN" dirty="0" smtClean="0"/>
              <a:t>”: “2023</a:t>
            </a:r>
            <a:r>
              <a:rPr lang="zh-CN" altLang="en-US" dirty="0" smtClean="0"/>
              <a:t>上</a:t>
            </a:r>
            <a:r>
              <a:rPr lang="en-US" altLang="zh-CN" dirty="0" smtClean="0"/>
              <a:t>”, “</a:t>
            </a:r>
            <a:r>
              <a:rPr lang="zh-CN" altLang="en-US" dirty="0" smtClean="0"/>
              <a:t>英语</a:t>
            </a:r>
            <a:r>
              <a:rPr lang="en-US" altLang="zh-CN" dirty="0" smtClean="0"/>
              <a:t>”: </a:t>
            </a:r>
            <a:r>
              <a:rPr lang="en-US" altLang="zh-CN" dirty="0"/>
              <a:t>88.0, </a:t>
            </a:r>
            <a:r>
              <a:rPr lang="en-US" altLang="zh-CN" dirty="0" smtClean="0"/>
              <a:t>“</a:t>
            </a:r>
            <a:r>
              <a:rPr lang="zh-CN" altLang="en-US" dirty="0" smtClean="0"/>
              <a:t>高程</a:t>
            </a:r>
            <a:r>
              <a:rPr lang="en-US" altLang="zh-CN" dirty="0" smtClean="0"/>
              <a:t>”: </a:t>
            </a:r>
            <a:r>
              <a:rPr lang="en-US" altLang="zh-CN" dirty="0"/>
              <a:t>99.0, </a:t>
            </a:r>
            <a:r>
              <a:rPr lang="en-US" altLang="zh-CN" dirty="0" smtClean="0"/>
              <a:t>“</a:t>
            </a:r>
            <a:r>
              <a:rPr lang="zh-CN" altLang="en-US" dirty="0" smtClean="0"/>
              <a:t>高数</a:t>
            </a:r>
            <a:r>
              <a:rPr lang="en-US" altLang="zh-CN" dirty="0" smtClean="0"/>
              <a:t>”: </a:t>
            </a:r>
            <a:r>
              <a:rPr lang="en-US" altLang="zh-CN" dirty="0"/>
              <a:t>98.0}, </a:t>
            </a:r>
            <a:r>
              <a:rPr lang="en-US" altLang="zh-CN" dirty="0" smtClean="0"/>
              <a:t>{“</a:t>
            </a:r>
            <a:r>
              <a:rPr lang="zh-CN" altLang="en-US" dirty="0" smtClean="0"/>
              <a:t>学期</a:t>
            </a:r>
            <a:r>
              <a:rPr lang="en-US" altLang="zh-CN" dirty="0" smtClean="0"/>
              <a:t>”: “2023</a:t>
            </a:r>
            <a:r>
              <a:rPr lang="zh-CN" altLang="en-US" dirty="0" smtClean="0"/>
              <a:t>下</a:t>
            </a:r>
            <a:r>
              <a:rPr lang="en-US" altLang="zh-CN" dirty="0" smtClean="0"/>
              <a:t>”, “</a:t>
            </a:r>
            <a:r>
              <a:rPr lang="zh-CN" altLang="en-US" dirty="0" smtClean="0"/>
              <a:t>英语</a:t>
            </a:r>
            <a:r>
              <a:rPr lang="en-US" altLang="zh-CN" dirty="0" smtClean="0"/>
              <a:t>”: </a:t>
            </a:r>
            <a:r>
              <a:rPr lang="en-US" altLang="zh-CN" dirty="0"/>
              <a:t>92.0, </a:t>
            </a:r>
            <a:r>
              <a:rPr lang="en-US" altLang="zh-CN" dirty="0" smtClean="0"/>
              <a:t>“</a:t>
            </a:r>
            <a:r>
              <a:rPr lang="zh-CN" altLang="en-US" dirty="0" smtClean="0"/>
              <a:t>高程</a:t>
            </a:r>
            <a:r>
              <a:rPr lang="en-US" altLang="zh-CN" dirty="0" smtClean="0"/>
              <a:t>”: </a:t>
            </a:r>
            <a:r>
              <a:rPr lang="en-US" altLang="zh-CN" dirty="0"/>
              <a:t>88.0</a:t>
            </a:r>
            <a:r>
              <a:rPr lang="en-US" altLang="zh-CN" dirty="0" smtClean="0"/>
              <a:t>}]}</a:t>
            </a:r>
            <a:r>
              <a:rPr lang="zh-CN" altLang="en-US" dirty="0" smtClean="0"/>
              <a:t>。。。。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zh-CN" altLang="en-US" dirty="0"/>
              <a:t>转为</a:t>
            </a:r>
            <a:r>
              <a:rPr lang="en-US" altLang="zh-CN" dirty="0"/>
              <a:t>json</a:t>
            </a:r>
            <a:r>
              <a:rPr lang="zh-CN" altLang="en-US" dirty="0"/>
              <a:t>时，最好没有</a:t>
            </a:r>
            <a:r>
              <a:rPr lang="en-US" altLang="zh-CN" b="1" dirty="0"/>
              <a:t>“</a:t>
            </a:r>
            <a:r>
              <a:rPr lang="zh-CN" altLang="en-US" b="1" dirty="0"/>
              <a:t>物理</a:t>
            </a:r>
            <a:r>
              <a:rPr lang="en-US" altLang="zh-CN" b="1" dirty="0"/>
              <a:t>”</a:t>
            </a:r>
            <a:r>
              <a:rPr lang="en-US" altLang="zh-CN" dirty="0"/>
              <a:t>:</a:t>
            </a:r>
            <a:r>
              <a:rPr lang="en-US" altLang="zh-CN" b="1" dirty="0"/>
              <a:t>“”</a:t>
            </a:r>
            <a:r>
              <a:rPr lang="en-US" altLang="zh-CN" dirty="0"/>
              <a:t>,</a:t>
            </a:r>
            <a:r>
              <a:rPr lang="en-US" altLang="zh-CN" b="1" dirty="0"/>
              <a:t>“</a:t>
            </a:r>
            <a:r>
              <a:rPr lang="zh-CN" altLang="en-US" b="1" dirty="0" smtClean="0"/>
              <a:t>高程</a:t>
            </a:r>
            <a:r>
              <a:rPr lang="en-US" altLang="zh-CN" b="1" dirty="0" smtClean="0"/>
              <a:t>”</a:t>
            </a:r>
            <a:r>
              <a:rPr lang="en-US" altLang="zh-CN" dirty="0" smtClean="0"/>
              <a:t>:</a:t>
            </a:r>
            <a:r>
              <a:rPr lang="en-US" altLang="zh-CN" b="1" dirty="0" smtClean="0"/>
              <a:t>“”</a:t>
            </a:r>
            <a:r>
              <a:rPr lang="en-US" altLang="zh-CN" dirty="0" smtClean="0"/>
              <a:t>,</a:t>
            </a:r>
            <a:r>
              <a:rPr lang="en-US" altLang="zh-CN" b="1" dirty="0" smtClean="0"/>
              <a:t>“</a:t>
            </a:r>
            <a:r>
              <a:rPr lang="zh-CN" altLang="en-US" b="1" dirty="0"/>
              <a:t>摄影</a:t>
            </a:r>
            <a:r>
              <a:rPr lang="en-US" altLang="zh-CN" b="1" dirty="0"/>
              <a:t>”</a:t>
            </a:r>
            <a:r>
              <a:rPr lang="en-US" altLang="zh-CN" dirty="0"/>
              <a:t>:</a:t>
            </a:r>
            <a:r>
              <a:rPr lang="en-US" altLang="zh-CN" b="1" dirty="0"/>
              <a:t>“”</a:t>
            </a:r>
            <a:r>
              <a:rPr lang="zh-CN" altLang="en-US" b="1" dirty="0"/>
              <a:t>类似的空数据</a:t>
            </a:r>
            <a:r>
              <a:rPr lang="zh-CN" altLang="en-US" b="1" dirty="0" smtClean="0"/>
              <a:t>。学号不要带小数点。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050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BB58282-63F2-53F1-8F7C-455FF41C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E82CAA8-C3CD-F9A0-30FC-AA1BC773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2799397"/>
            <a:ext cx="9144000" cy="2229803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掌握函数列表返回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752029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FE1F783-4985-494C-872B-AF5CC6F5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输出示例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1483BFD9-75DE-4CA6-8758-91145C6D20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7229" y="1799072"/>
            <a:ext cx="10253491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[{“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学号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“2250889”, 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姓名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廖玲艺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”, 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英文姓名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“Liao </a:t>
            </a:r>
            <a:r>
              <a:rPr lang="en-US" altLang="zh-CN" sz="1600" dirty="0" err="1" smtClean="0">
                <a:solidFill>
                  <a:srgbClr val="000000"/>
                </a:solidFill>
                <a:latin typeface="Arial Unicode MS"/>
                <a:ea typeface="JetBrains Mono"/>
              </a:rPr>
              <a:t>Lingyi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”, 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性别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女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”, “score”: [{“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学号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“2250889”, 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学期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“2023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上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”, 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英语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</a:t>
            </a:r>
            <a:r>
              <a:rPr lang="en-US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90.0, 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高程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</a:t>
            </a:r>
            <a:r>
              <a:rPr lang="en-US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80.0}, 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{“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学号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“2250889”, 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学期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“2023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下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”, 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英语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</a:t>
            </a:r>
            <a:r>
              <a:rPr lang="en-US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93.0, 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高程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</a:t>
            </a:r>
            <a:r>
              <a:rPr lang="en-US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93.0, 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高数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</a:t>
            </a:r>
            <a:r>
              <a:rPr lang="en-US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99.0}]}, 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{“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学号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“2250951”, 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姓名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陈麒安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”, 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英文姓名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“Chen </a:t>
            </a:r>
            <a:r>
              <a:rPr lang="en-US" altLang="zh-CN" sz="1600" dirty="0" err="1" smtClean="0">
                <a:solidFill>
                  <a:srgbClr val="000000"/>
                </a:solidFill>
                <a:latin typeface="Arial Unicode MS"/>
                <a:ea typeface="JetBrains Mono"/>
              </a:rPr>
              <a:t>Qian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”, 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性别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男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”, “score”: [{“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学号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“2250951”, 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学期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“2023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上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”, 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英语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</a:t>
            </a:r>
            <a:r>
              <a:rPr lang="en-US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88.0, 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高程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</a:t>
            </a:r>
            <a:r>
              <a:rPr lang="en-US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99.0, 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高数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</a:t>
            </a:r>
            <a:r>
              <a:rPr lang="en-US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98.0}, 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{“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学号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“2250951”, 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学期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“2023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下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”, 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英语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</a:t>
            </a:r>
            <a:r>
              <a:rPr lang="en-US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92.0, 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高程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</a:t>
            </a:r>
            <a:r>
              <a:rPr lang="en-US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88.0}]}, 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{“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学号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“2252036”, 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姓名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苏惠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”, 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英文姓名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“Su </a:t>
            </a:r>
            <a:r>
              <a:rPr lang="en-US" altLang="zh-CN" sz="1600" dirty="0" err="1" smtClean="0">
                <a:solidFill>
                  <a:srgbClr val="000000"/>
                </a:solidFill>
                <a:latin typeface="Arial Unicode MS"/>
                <a:ea typeface="JetBrains Mono"/>
              </a:rPr>
              <a:t>Hui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”, 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性别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女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”, “score”: [{“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学号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“2252036”, 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学期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“2023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上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”, 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英语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</a:t>
            </a:r>
            <a:r>
              <a:rPr lang="en-US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96.0, 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高程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</a:t>
            </a:r>
            <a:r>
              <a:rPr lang="en-US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88.0}, 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{“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学号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“2252036”, 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学期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“2023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下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”, 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英语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</a:t>
            </a:r>
            <a:r>
              <a:rPr lang="en-US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92.0, 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高程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</a:t>
            </a:r>
            <a:r>
              <a:rPr lang="en-US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89.5, 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高数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</a:t>
            </a:r>
            <a:r>
              <a:rPr lang="en-US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98.0}]}, 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{“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学号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“2253328”, 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姓名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许翰林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”, 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英文姓名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“</a:t>
            </a:r>
            <a:r>
              <a:rPr lang="en-US" altLang="zh-CN" sz="1600" dirty="0" err="1" smtClean="0">
                <a:solidFill>
                  <a:srgbClr val="000000"/>
                </a:solidFill>
                <a:latin typeface="Arial Unicode MS"/>
                <a:ea typeface="JetBrains Mono"/>
              </a:rPr>
              <a:t>Xu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latin typeface="Arial Unicode MS"/>
                <a:ea typeface="JetBrains Mono"/>
              </a:rPr>
              <a:t>Hanlin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”, 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性别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男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”, “score”: [{“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学号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“2253328”, 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学期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“2023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上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”, 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英语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</a:t>
            </a:r>
            <a:r>
              <a:rPr lang="en-US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88.0, 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高程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</a:t>
            </a:r>
            <a:r>
              <a:rPr lang="en-US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91.5}, 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{“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学号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“2253328”, 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学期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“2023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下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”, 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英语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</a:t>
            </a:r>
            <a:r>
              <a:rPr lang="en-US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92.0, 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高程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</a:t>
            </a:r>
            <a:r>
              <a:rPr lang="en-US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93.0, 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物理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”: </a:t>
            </a:r>
            <a:r>
              <a:rPr lang="en-US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88.0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}]},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 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JetBrains Mono"/>
              </a:rPr>
              <a:t>。。。。</a:t>
            </a:r>
            <a:endParaRPr lang="en-US" altLang="zh-CN" sz="1600" dirty="0" smtClean="0">
              <a:solidFill>
                <a:srgbClr val="000000"/>
              </a:solidFill>
              <a:latin typeface="Arial Unicode MS"/>
              <a:ea typeface="JetBrains Mon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]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980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803C761-EB0C-4DE7-9B7C-2FDABA628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上机练习</a:t>
            </a:r>
            <a:r>
              <a:rPr lang="zh-CN" altLang="en-US" dirty="0" smtClean="0"/>
              <a:t>二  </a:t>
            </a:r>
            <a:r>
              <a:rPr lang="en-US" altLang="zh-CN" dirty="0" smtClean="0"/>
              <a:t>lx3_2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8117D46-7310-4798-94EA-E7AD8129B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读入</a:t>
            </a:r>
            <a:r>
              <a:rPr lang="en-US" altLang="zh-CN" dirty="0" smtClean="0"/>
              <a:t>course.txt </a:t>
            </a:r>
            <a:r>
              <a:rPr lang="zh-CN" altLang="en-US" dirty="0"/>
              <a:t>的数据</a:t>
            </a:r>
            <a:endParaRPr lang="en-US" altLang="zh-CN" dirty="0"/>
          </a:p>
          <a:p>
            <a:r>
              <a:rPr lang="zh-CN" altLang="en-US" dirty="0" smtClean="0"/>
              <a:t>输入学号和课程</a:t>
            </a:r>
            <a:r>
              <a:rPr lang="zh-CN" altLang="en-US" dirty="0"/>
              <a:t>名，</a:t>
            </a:r>
            <a:r>
              <a:rPr lang="zh-CN" altLang="en-US" dirty="0" smtClean="0"/>
              <a:t>输出该学号对应课程的成绩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03233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828BEDA-9203-4514-B013-D00CCF810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4B8ABC4-E89C-4DBB-A23C-A28B22ECD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/>
              <a:t>请输入学号</a:t>
            </a:r>
            <a:r>
              <a:rPr lang="en-US" altLang="zh-CN" dirty="0"/>
              <a:t>:2250951</a:t>
            </a:r>
          </a:p>
          <a:p>
            <a:pPr marL="0" indent="0">
              <a:buNone/>
            </a:pPr>
            <a:r>
              <a:rPr lang="zh-CN" altLang="en-US" dirty="0"/>
              <a:t>请输入课程名称：高程</a:t>
            </a:r>
          </a:p>
          <a:p>
            <a:pPr marL="0" indent="0">
              <a:buNone/>
            </a:pPr>
            <a:r>
              <a:rPr lang="en-US" altLang="zh-CN" dirty="0"/>
              <a:t>{'</a:t>
            </a:r>
            <a:r>
              <a:rPr lang="zh-CN" altLang="en-US" dirty="0"/>
              <a:t>学号</a:t>
            </a:r>
            <a:r>
              <a:rPr lang="en-US" altLang="zh-CN" dirty="0"/>
              <a:t>': '2250951', '</a:t>
            </a:r>
            <a:r>
              <a:rPr lang="zh-CN" altLang="en-US" dirty="0"/>
              <a:t>姓名</a:t>
            </a:r>
            <a:r>
              <a:rPr lang="en-US" altLang="zh-CN" dirty="0"/>
              <a:t>': '</a:t>
            </a:r>
            <a:r>
              <a:rPr lang="zh-CN" altLang="en-US" dirty="0"/>
              <a:t>陈麒安</a:t>
            </a:r>
            <a:r>
              <a:rPr lang="en-US" altLang="zh-CN" dirty="0"/>
              <a:t>', '</a:t>
            </a:r>
            <a:r>
              <a:rPr lang="zh-CN" altLang="en-US" dirty="0"/>
              <a:t>英文姓名</a:t>
            </a:r>
            <a:r>
              <a:rPr lang="en-US" altLang="zh-CN" dirty="0"/>
              <a:t>': 'Chen </a:t>
            </a:r>
            <a:r>
              <a:rPr lang="en-US" altLang="zh-CN" dirty="0" err="1"/>
              <a:t>Qian</a:t>
            </a:r>
            <a:r>
              <a:rPr lang="en-US" altLang="zh-CN" dirty="0"/>
              <a:t>', '</a:t>
            </a:r>
            <a:r>
              <a:rPr lang="zh-CN" altLang="en-US" dirty="0"/>
              <a:t>性别</a:t>
            </a:r>
            <a:r>
              <a:rPr lang="en-US" altLang="zh-CN" dirty="0"/>
              <a:t>': '</a:t>
            </a:r>
            <a:r>
              <a:rPr lang="zh-CN" altLang="en-US" dirty="0"/>
              <a:t>男</a:t>
            </a:r>
            <a:r>
              <a:rPr lang="en-US" altLang="zh-CN" dirty="0"/>
              <a:t>', 'score': [{'</a:t>
            </a:r>
            <a:r>
              <a:rPr lang="zh-CN" altLang="en-US" dirty="0"/>
              <a:t>学期</a:t>
            </a:r>
            <a:r>
              <a:rPr lang="en-US" altLang="zh-CN" dirty="0"/>
              <a:t>': '2023</a:t>
            </a:r>
            <a:r>
              <a:rPr lang="zh-CN" altLang="en-US" dirty="0"/>
              <a:t>下</a:t>
            </a:r>
            <a:r>
              <a:rPr lang="en-US" altLang="zh-CN" dirty="0"/>
              <a:t>', '</a:t>
            </a:r>
            <a:r>
              <a:rPr lang="zh-CN" altLang="en-US" dirty="0"/>
              <a:t>高程</a:t>
            </a:r>
            <a:r>
              <a:rPr lang="en-US" altLang="zh-CN" dirty="0"/>
              <a:t>': 88.0}, {'</a:t>
            </a:r>
            <a:r>
              <a:rPr lang="zh-CN" altLang="en-US" dirty="0"/>
              <a:t>学期</a:t>
            </a:r>
            <a:r>
              <a:rPr lang="en-US" altLang="zh-CN" dirty="0"/>
              <a:t>': '2023</a:t>
            </a:r>
            <a:r>
              <a:rPr lang="zh-CN" altLang="en-US" dirty="0"/>
              <a:t>下</a:t>
            </a:r>
            <a:r>
              <a:rPr lang="en-US" altLang="zh-CN" dirty="0"/>
              <a:t>', '</a:t>
            </a:r>
            <a:r>
              <a:rPr lang="zh-CN" altLang="en-US" dirty="0"/>
              <a:t>高程</a:t>
            </a:r>
            <a:r>
              <a:rPr lang="en-US" altLang="zh-CN" dirty="0"/>
              <a:t>': 88.0</a:t>
            </a:r>
            <a:r>
              <a:rPr lang="en-US" altLang="zh-CN" dirty="0" smtClean="0"/>
              <a:t>}]}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请输入学号</a:t>
            </a:r>
            <a:r>
              <a:rPr lang="en-US" altLang="zh-CN" dirty="0"/>
              <a:t>:2250951</a:t>
            </a:r>
          </a:p>
          <a:p>
            <a:pPr marL="0" indent="0">
              <a:buNone/>
            </a:pPr>
            <a:r>
              <a:rPr lang="zh-CN" altLang="en-US" dirty="0"/>
              <a:t>请输入课程名称：摄影</a:t>
            </a:r>
          </a:p>
          <a:p>
            <a:pPr marL="0" indent="0">
              <a:buNone/>
            </a:pPr>
            <a:r>
              <a:rPr lang="zh-CN" altLang="en-US" dirty="0"/>
              <a:t>该学号对应的摄影成绩没找到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3065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803C761-EB0C-4DE7-9B7C-2FDABA628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</a:t>
            </a:r>
            <a:r>
              <a:rPr lang="zh-CN" altLang="en-US" dirty="0" smtClean="0"/>
              <a:t>练习</a:t>
            </a:r>
            <a:r>
              <a:rPr lang="zh-CN" altLang="en-US" dirty="0"/>
              <a:t>三</a:t>
            </a:r>
            <a:r>
              <a:rPr lang="zh-CN" altLang="en-US" dirty="0" smtClean="0"/>
              <a:t>  </a:t>
            </a:r>
            <a:r>
              <a:rPr lang="en-US" altLang="zh-CN" dirty="0" smtClean="0"/>
              <a:t>lx3_3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8117D46-7310-4798-94EA-E7AD8129B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读入</a:t>
            </a:r>
            <a:r>
              <a:rPr lang="en-US" altLang="zh-CN" dirty="0" smtClean="0"/>
              <a:t>course.txt </a:t>
            </a:r>
            <a:r>
              <a:rPr lang="zh-CN" altLang="en-US" dirty="0"/>
              <a:t>的数据</a:t>
            </a:r>
            <a:endParaRPr lang="en-US" altLang="zh-CN" dirty="0"/>
          </a:p>
          <a:p>
            <a:r>
              <a:rPr lang="zh-CN" altLang="en-US" dirty="0" smtClean="0"/>
              <a:t>输入关键字，显示包含该关键字所有数据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73064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584347" cy="943558"/>
          </a:xfrm>
        </p:spPr>
        <p:txBody>
          <a:bodyPr/>
          <a:lstStyle/>
          <a:p>
            <a:r>
              <a:rPr lang="zh-CN" altLang="en-US" dirty="0" smtClean="0"/>
              <a:t>输出示例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0785" y="1484851"/>
            <a:ext cx="10733015" cy="4692112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请输入要搜索的关键字：王</a:t>
            </a:r>
          </a:p>
          <a:p>
            <a:r>
              <a:rPr lang="zh-CN" altLang="en-US" dirty="0"/>
              <a:t>共找到</a:t>
            </a:r>
            <a:r>
              <a:rPr lang="en-US" altLang="zh-CN" dirty="0"/>
              <a:t>5</a:t>
            </a:r>
            <a:r>
              <a:rPr lang="zh-CN" altLang="en-US" dirty="0"/>
              <a:t>条数据：</a:t>
            </a:r>
          </a:p>
          <a:p>
            <a:r>
              <a:rPr lang="en-US" altLang="zh-CN" dirty="0"/>
              <a:t>{'</a:t>
            </a:r>
            <a:r>
              <a:rPr lang="zh-CN" altLang="en-US" dirty="0"/>
              <a:t>学号</a:t>
            </a:r>
            <a:r>
              <a:rPr lang="en-US" altLang="zh-CN" dirty="0"/>
              <a:t>': '2350489', '</a:t>
            </a:r>
            <a:r>
              <a:rPr lang="zh-CN" altLang="en-US" dirty="0"/>
              <a:t>姓名</a:t>
            </a:r>
            <a:r>
              <a:rPr lang="en-US" altLang="zh-CN" dirty="0"/>
              <a:t>': '</a:t>
            </a:r>
            <a:r>
              <a:rPr lang="zh-CN" altLang="en-US" dirty="0"/>
              <a:t>王奕杰</a:t>
            </a:r>
            <a:r>
              <a:rPr lang="en-US" altLang="zh-CN" dirty="0"/>
              <a:t>', '</a:t>
            </a:r>
            <a:r>
              <a:rPr lang="zh-CN" altLang="en-US" dirty="0"/>
              <a:t>英文姓名</a:t>
            </a:r>
            <a:r>
              <a:rPr lang="en-US" altLang="zh-CN" dirty="0"/>
              <a:t>': 'Wang </a:t>
            </a:r>
            <a:r>
              <a:rPr lang="en-US" altLang="zh-CN" dirty="0" err="1"/>
              <a:t>Yijie</a:t>
            </a:r>
            <a:r>
              <a:rPr lang="en-US" altLang="zh-CN" dirty="0"/>
              <a:t>', '</a:t>
            </a:r>
            <a:r>
              <a:rPr lang="zh-CN" altLang="en-US" dirty="0"/>
              <a:t>性别</a:t>
            </a:r>
            <a:r>
              <a:rPr lang="en-US" altLang="zh-CN" dirty="0"/>
              <a:t>': '</a:t>
            </a:r>
            <a:r>
              <a:rPr lang="zh-CN" altLang="en-US" dirty="0"/>
              <a:t>男</a:t>
            </a:r>
            <a:r>
              <a:rPr lang="en-US" altLang="zh-CN" dirty="0"/>
              <a:t>', 'score': [{'</a:t>
            </a:r>
            <a:r>
              <a:rPr lang="zh-CN" altLang="en-US" dirty="0"/>
              <a:t>学期</a:t>
            </a:r>
            <a:r>
              <a:rPr lang="en-US" altLang="zh-CN" dirty="0"/>
              <a:t>': '2023</a:t>
            </a:r>
            <a:r>
              <a:rPr lang="zh-CN" altLang="en-US" dirty="0"/>
              <a:t>上</a:t>
            </a:r>
            <a:r>
              <a:rPr lang="en-US" altLang="zh-CN" dirty="0"/>
              <a:t>', '</a:t>
            </a:r>
            <a:r>
              <a:rPr lang="zh-CN" altLang="en-US" dirty="0"/>
              <a:t>英语</a:t>
            </a:r>
            <a:r>
              <a:rPr lang="en-US" altLang="zh-CN" dirty="0"/>
              <a:t>': 88.0, '</a:t>
            </a:r>
            <a:r>
              <a:rPr lang="zh-CN" altLang="en-US" dirty="0"/>
              <a:t>高程</a:t>
            </a:r>
            <a:r>
              <a:rPr lang="en-US" altLang="zh-CN" dirty="0"/>
              <a:t>': 91.5}, {'</a:t>
            </a:r>
            <a:r>
              <a:rPr lang="zh-CN" altLang="en-US" dirty="0"/>
              <a:t>学期</a:t>
            </a:r>
            <a:r>
              <a:rPr lang="en-US" altLang="zh-CN" dirty="0"/>
              <a:t>': '2023</a:t>
            </a:r>
            <a:r>
              <a:rPr lang="zh-CN" altLang="en-US" dirty="0"/>
              <a:t>下</a:t>
            </a:r>
            <a:r>
              <a:rPr lang="en-US" altLang="zh-CN" dirty="0"/>
              <a:t>', '</a:t>
            </a:r>
            <a:r>
              <a:rPr lang="zh-CN" altLang="en-US" dirty="0"/>
              <a:t>英语</a:t>
            </a:r>
            <a:r>
              <a:rPr lang="en-US" altLang="zh-CN" dirty="0"/>
              <a:t>': 89.5, '</a:t>
            </a:r>
            <a:r>
              <a:rPr lang="zh-CN" altLang="en-US" dirty="0"/>
              <a:t>高程</a:t>
            </a:r>
            <a:r>
              <a:rPr lang="en-US" altLang="zh-CN" dirty="0"/>
              <a:t>': 90.5, '</a:t>
            </a:r>
            <a:r>
              <a:rPr lang="zh-CN" altLang="en-US" dirty="0"/>
              <a:t>摄影</a:t>
            </a:r>
            <a:r>
              <a:rPr lang="en-US" altLang="zh-CN" dirty="0"/>
              <a:t>': 88.0}]}</a:t>
            </a:r>
          </a:p>
          <a:p>
            <a:r>
              <a:rPr lang="en-US" altLang="zh-CN" dirty="0"/>
              <a:t>{'</a:t>
            </a:r>
            <a:r>
              <a:rPr lang="zh-CN" altLang="en-US" dirty="0"/>
              <a:t>学号</a:t>
            </a:r>
            <a:r>
              <a:rPr lang="en-US" altLang="zh-CN" dirty="0"/>
              <a:t>': '2351592', '</a:t>
            </a:r>
            <a:r>
              <a:rPr lang="zh-CN" altLang="en-US" dirty="0"/>
              <a:t>姓名</a:t>
            </a:r>
            <a:r>
              <a:rPr lang="en-US" altLang="zh-CN" dirty="0"/>
              <a:t>': '</a:t>
            </a:r>
            <a:r>
              <a:rPr lang="zh-CN" altLang="en-US" dirty="0"/>
              <a:t>王丽宁</a:t>
            </a:r>
            <a:r>
              <a:rPr lang="en-US" altLang="zh-CN" dirty="0"/>
              <a:t>', '</a:t>
            </a:r>
            <a:r>
              <a:rPr lang="zh-CN" altLang="en-US" dirty="0"/>
              <a:t>英文姓名</a:t>
            </a:r>
            <a:r>
              <a:rPr lang="en-US" altLang="zh-CN" dirty="0"/>
              <a:t>': 'Wang Lining', '</a:t>
            </a:r>
            <a:r>
              <a:rPr lang="zh-CN" altLang="en-US" dirty="0"/>
              <a:t>性别</a:t>
            </a:r>
            <a:r>
              <a:rPr lang="en-US" altLang="zh-CN" dirty="0"/>
              <a:t>': '</a:t>
            </a:r>
            <a:r>
              <a:rPr lang="zh-CN" altLang="en-US" dirty="0"/>
              <a:t>女</a:t>
            </a:r>
            <a:r>
              <a:rPr lang="en-US" altLang="zh-CN" dirty="0"/>
              <a:t>', 'score': [{'</a:t>
            </a:r>
            <a:r>
              <a:rPr lang="zh-CN" altLang="en-US" dirty="0"/>
              <a:t>学期</a:t>
            </a:r>
            <a:r>
              <a:rPr lang="en-US" altLang="zh-CN" dirty="0"/>
              <a:t>': '2023</a:t>
            </a:r>
            <a:r>
              <a:rPr lang="zh-CN" altLang="en-US" dirty="0"/>
              <a:t>上</a:t>
            </a:r>
            <a:r>
              <a:rPr lang="en-US" altLang="zh-CN" dirty="0"/>
              <a:t>', '</a:t>
            </a:r>
            <a:r>
              <a:rPr lang="zh-CN" altLang="en-US" dirty="0"/>
              <a:t>英语</a:t>
            </a:r>
            <a:r>
              <a:rPr lang="en-US" altLang="zh-CN" dirty="0"/>
              <a:t>': 88.0, '</a:t>
            </a:r>
            <a:r>
              <a:rPr lang="zh-CN" altLang="en-US" dirty="0"/>
              <a:t>高程</a:t>
            </a:r>
            <a:r>
              <a:rPr lang="en-US" altLang="zh-CN" dirty="0"/>
              <a:t>': 91.5, '</a:t>
            </a:r>
            <a:r>
              <a:rPr lang="zh-CN" altLang="en-US" dirty="0"/>
              <a:t>高数</a:t>
            </a:r>
            <a:r>
              <a:rPr lang="en-US" altLang="zh-CN" dirty="0"/>
              <a:t>': 88.5}, {'</a:t>
            </a:r>
            <a:r>
              <a:rPr lang="zh-CN" altLang="en-US" dirty="0"/>
              <a:t>学期</a:t>
            </a:r>
            <a:r>
              <a:rPr lang="en-US" altLang="zh-CN" dirty="0"/>
              <a:t>': '2023</a:t>
            </a:r>
            <a:r>
              <a:rPr lang="zh-CN" altLang="en-US" dirty="0"/>
              <a:t>下</a:t>
            </a:r>
            <a:r>
              <a:rPr lang="en-US" altLang="zh-CN" dirty="0"/>
              <a:t>', '</a:t>
            </a:r>
            <a:r>
              <a:rPr lang="zh-CN" altLang="en-US" dirty="0"/>
              <a:t>英语</a:t>
            </a:r>
            <a:r>
              <a:rPr lang="en-US" altLang="zh-CN" dirty="0"/>
              <a:t>': 90.5, '</a:t>
            </a:r>
            <a:r>
              <a:rPr lang="zh-CN" altLang="en-US" dirty="0"/>
              <a:t>高程</a:t>
            </a:r>
            <a:r>
              <a:rPr lang="en-US" altLang="zh-CN" dirty="0"/>
              <a:t>': 90.5, '</a:t>
            </a:r>
            <a:r>
              <a:rPr lang="zh-CN" altLang="en-US" dirty="0"/>
              <a:t>高数</a:t>
            </a:r>
            <a:r>
              <a:rPr lang="en-US" altLang="zh-CN" dirty="0"/>
              <a:t>': 88.5, '</a:t>
            </a:r>
            <a:r>
              <a:rPr lang="zh-CN" altLang="en-US" dirty="0"/>
              <a:t>摄影</a:t>
            </a:r>
            <a:r>
              <a:rPr lang="en-US" altLang="zh-CN" dirty="0"/>
              <a:t>': 88.0}]}</a:t>
            </a:r>
          </a:p>
          <a:p>
            <a:r>
              <a:rPr lang="en-US" altLang="zh-CN" dirty="0"/>
              <a:t>{'</a:t>
            </a:r>
            <a:r>
              <a:rPr lang="zh-CN" altLang="en-US" dirty="0"/>
              <a:t>学号</a:t>
            </a:r>
            <a:r>
              <a:rPr lang="en-US" altLang="zh-CN" dirty="0"/>
              <a:t>': '2351884', '</a:t>
            </a:r>
            <a:r>
              <a:rPr lang="zh-CN" altLang="en-US" dirty="0"/>
              <a:t>姓名</a:t>
            </a:r>
            <a:r>
              <a:rPr lang="en-US" altLang="zh-CN" dirty="0"/>
              <a:t>': '</a:t>
            </a:r>
            <a:r>
              <a:rPr lang="zh-CN" altLang="en-US" dirty="0"/>
              <a:t>王晓涵</a:t>
            </a:r>
            <a:r>
              <a:rPr lang="en-US" altLang="zh-CN" dirty="0"/>
              <a:t>', '</a:t>
            </a:r>
            <a:r>
              <a:rPr lang="zh-CN" altLang="en-US" dirty="0"/>
              <a:t>英文姓名</a:t>
            </a:r>
            <a:r>
              <a:rPr lang="en-US" altLang="zh-CN" dirty="0"/>
              <a:t>': '</a:t>
            </a:r>
            <a:r>
              <a:rPr lang="en-US" altLang="zh-CN" dirty="0" err="1"/>
              <a:t>wang</a:t>
            </a:r>
            <a:r>
              <a:rPr lang="en-US" altLang="zh-CN" dirty="0"/>
              <a:t> </a:t>
            </a:r>
            <a:r>
              <a:rPr lang="en-US" altLang="zh-CN" dirty="0" err="1"/>
              <a:t>xiao</a:t>
            </a:r>
            <a:r>
              <a:rPr lang="en-US" altLang="zh-CN" dirty="0"/>
              <a:t> </a:t>
            </a:r>
            <a:r>
              <a:rPr lang="en-US" altLang="zh-CN" dirty="0" err="1"/>
              <a:t>han</a:t>
            </a:r>
            <a:r>
              <a:rPr lang="en-US" altLang="zh-CN" dirty="0"/>
              <a:t>', '</a:t>
            </a:r>
            <a:r>
              <a:rPr lang="zh-CN" altLang="en-US" dirty="0"/>
              <a:t>性别</a:t>
            </a:r>
            <a:r>
              <a:rPr lang="en-US" altLang="zh-CN" dirty="0"/>
              <a:t>': '</a:t>
            </a:r>
            <a:r>
              <a:rPr lang="zh-CN" altLang="en-US" dirty="0"/>
              <a:t>女</a:t>
            </a:r>
            <a:r>
              <a:rPr lang="en-US" altLang="zh-CN" dirty="0"/>
              <a:t>', 'score': [{'</a:t>
            </a:r>
            <a:r>
              <a:rPr lang="zh-CN" altLang="en-US" dirty="0"/>
              <a:t>学期</a:t>
            </a:r>
            <a:r>
              <a:rPr lang="en-US" altLang="zh-CN" dirty="0"/>
              <a:t>': '2023</a:t>
            </a:r>
            <a:r>
              <a:rPr lang="zh-CN" altLang="en-US" dirty="0"/>
              <a:t>上</a:t>
            </a:r>
            <a:r>
              <a:rPr lang="en-US" altLang="zh-CN" dirty="0"/>
              <a:t>', '</a:t>
            </a:r>
            <a:r>
              <a:rPr lang="zh-CN" altLang="en-US" dirty="0"/>
              <a:t>英语</a:t>
            </a:r>
            <a:r>
              <a:rPr lang="en-US" altLang="zh-CN" dirty="0"/>
              <a:t>': 93.0, '</a:t>
            </a:r>
            <a:r>
              <a:rPr lang="zh-CN" altLang="en-US" dirty="0"/>
              <a:t>高程</a:t>
            </a:r>
            <a:r>
              <a:rPr lang="en-US" altLang="zh-CN" dirty="0"/>
              <a:t>': 86.0}, {'</a:t>
            </a:r>
            <a:r>
              <a:rPr lang="zh-CN" altLang="en-US" dirty="0"/>
              <a:t>学期</a:t>
            </a:r>
            <a:r>
              <a:rPr lang="en-US" altLang="zh-CN" dirty="0"/>
              <a:t>': '2023</a:t>
            </a:r>
            <a:r>
              <a:rPr lang="zh-CN" altLang="en-US" dirty="0"/>
              <a:t>下</a:t>
            </a:r>
            <a:r>
              <a:rPr lang="en-US" altLang="zh-CN" dirty="0"/>
              <a:t>', '</a:t>
            </a:r>
            <a:r>
              <a:rPr lang="zh-CN" altLang="en-US" dirty="0"/>
              <a:t>英语</a:t>
            </a:r>
            <a:r>
              <a:rPr lang="en-US" altLang="zh-CN" dirty="0"/>
              <a:t>': 90.0, '</a:t>
            </a:r>
            <a:r>
              <a:rPr lang="zh-CN" altLang="en-US" dirty="0"/>
              <a:t>高程</a:t>
            </a:r>
            <a:r>
              <a:rPr lang="en-US" altLang="zh-CN" dirty="0"/>
              <a:t>': 88.0}]}</a:t>
            </a:r>
          </a:p>
          <a:p>
            <a:r>
              <a:rPr lang="en-US" altLang="zh-CN" dirty="0"/>
              <a:t>{'</a:t>
            </a:r>
            <a:r>
              <a:rPr lang="zh-CN" altLang="en-US" dirty="0"/>
              <a:t>学号</a:t>
            </a:r>
            <a:r>
              <a:rPr lang="en-US" altLang="zh-CN" dirty="0"/>
              <a:t>': '2352837', '</a:t>
            </a:r>
            <a:r>
              <a:rPr lang="zh-CN" altLang="en-US" dirty="0"/>
              <a:t>姓名</a:t>
            </a:r>
            <a:r>
              <a:rPr lang="en-US" altLang="zh-CN" dirty="0"/>
              <a:t>': '</a:t>
            </a:r>
            <a:r>
              <a:rPr lang="zh-CN" altLang="en-US" dirty="0"/>
              <a:t>王采毅</a:t>
            </a:r>
            <a:r>
              <a:rPr lang="en-US" altLang="zh-CN" dirty="0"/>
              <a:t>', '</a:t>
            </a:r>
            <a:r>
              <a:rPr lang="zh-CN" altLang="en-US" dirty="0"/>
              <a:t>英文姓名</a:t>
            </a:r>
            <a:r>
              <a:rPr lang="en-US" altLang="zh-CN" dirty="0"/>
              <a:t>': '</a:t>
            </a:r>
            <a:r>
              <a:rPr lang="en-US" altLang="zh-CN" dirty="0" err="1"/>
              <a:t>CaiYi</a:t>
            </a:r>
            <a:r>
              <a:rPr lang="en-US" altLang="zh-CN" dirty="0"/>
              <a:t> Wang', '</a:t>
            </a:r>
            <a:r>
              <a:rPr lang="zh-CN" altLang="en-US" dirty="0"/>
              <a:t>性别</a:t>
            </a:r>
            <a:r>
              <a:rPr lang="en-US" altLang="zh-CN" dirty="0"/>
              <a:t>': '</a:t>
            </a:r>
            <a:r>
              <a:rPr lang="zh-CN" altLang="en-US" dirty="0"/>
              <a:t>女</a:t>
            </a:r>
            <a:r>
              <a:rPr lang="en-US" altLang="zh-CN" dirty="0"/>
              <a:t>', 'score': [{'</a:t>
            </a:r>
            <a:r>
              <a:rPr lang="zh-CN" altLang="en-US" dirty="0"/>
              <a:t>学期</a:t>
            </a:r>
            <a:r>
              <a:rPr lang="en-US" altLang="zh-CN" dirty="0"/>
              <a:t>': '2023</a:t>
            </a:r>
            <a:r>
              <a:rPr lang="zh-CN" altLang="en-US" dirty="0"/>
              <a:t>上</a:t>
            </a:r>
            <a:r>
              <a:rPr lang="en-US" altLang="zh-CN" dirty="0"/>
              <a:t>', '</a:t>
            </a:r>
            <a:r>
              <a:rPr lang="zh-CN" altLang="en-US" dirty="0"/>
              <a:t>英语</a:t>
            </a:r>
            <a:r>
              <a:rPr lang="en-US" altLang="zh-CN" dirty="0"/>
              <a:t>': 87.0, '</a:t>
            </a:r>
            <a:r>
              <a:rPr lang="zh-CN" altLang="en-US" dirty="0"/>
              <a:t>高程</a:t>
            </a:r>
            <a:r>
              <a:rPr lang="en-US" altLang="zh-CN" dirty="0"/>
              <a:t>': 88.0, '</a:t>
            </a:r>
            <a:r>
              <a:rPr lang="zh-CN" altLang="en-US" dirty="0"/>
              <a:t>高数</a:t>
            </a:r>
            <a:r>
              <a:rPr lang="en-US" altLang="zh-CN" dirty="0"/>
              <a:t>': 99.0}, {'</a:t>
            </a:r>
            <a:r>
              <a:rPr lang="zh-CN" altLang="en-US" dirty="0"/>
              <a:t>学期</a:t>
            </a:r>
            <a:r>
              <a:rPr lang="en-US" altLang="zh-CN" dirty="0"/>
              <a:t>': '2023</a:t>
            </a:r>
            <a:r>
              <a:rPr lang="zh-CN" altLang="en-US" dirty="0"/>
              <a:t>下</a:t>
            </a:r>
            <a:r>
              <a:rPr lang="en-US" altLang="zh-CN" dirty="0"/>
              <a:t>', '</a:t>
            </a:r>
            <a:r>
              <a:rPr lang="zh-CN" altLang="en-US" dirty="0"/>
              <a:t>英语</a:t>
            </a:r>
            <a:r>
              <a:rPr lang="en-US" altLang="zh-CN" dirty="0"/>
              <a:t>': 86.0, '</a:t>
            </a:r>
            <a:r>
              <a:rPr lang="zh-CN" altLang="en-US" dirty="0"/>
              <a:t>高程</a:t>
            </a:r>
            <a:r>
              <a:rPr lang="en-US" altLang="zh-CN" dirty="0"/>
              <a:t>': 88.0}]}</a:t>
            </a:r>
          </a:p>
          <a:p>
            <a:r>
              <a:rPr lang="en-US" altLang="zh-CN" dirty="0"/>
              <a:t>{'</a:t>
            </a:r>
            <a:r>
              <a:rPr lang="zh-CN" altLang="en-US" dirty="0"/>
              <a:t>学号</a:t>
            </a:r>
            <a:r>
              <a:rPr lang="en-US" altLang="zh-CN" dirty="0"/>
              <a:t>': '2353606', '</a:t>
            </a:r>
            <a:r>
              <a:rPr lang="zh-CN" altLang="en-US" dirty="0"/>
              <a:t>姓名</a:t>
            </a:r>
            <a:r>
              <a:rPr lang="en-US" altLang="zh-CN" dirty="0"/>
              <a:t>': '</a:t>
            </a:r>
            <a:r>
              <a:rPr lang="zh-CN" altLang="en-US" dirty="0"/>
              <a:t>王瀚威</a:t>
            </a:r>
            <a:r>
              <a:rPr lang="en-US" altLang="zh-CN" dirty="0"/>
              <a:t>', '</a:t>
            </a:r>
            <a:r>
              <a:rPr lang="zh-CN" altLang="en-US" dirty="0"/>
              <a:t>英文姓名</a:t>
            </a:r>
            <a:r>
              <a:rPr lang="en-US" altLang="zh-CN" dirty="0"/>
              <a:t>': 'Wang </a:t>
            </a:r>
            <a:r>
              <a:rPr lang="en-US" altLang="zh-CN" dirty="0" err="1"/>
              <a:t>Hanwei</a:t>
            </a:r>
            <a:r>
              <a:rPr lang="en-US" altLang="zh-CN" dirty="0"/>
              <a:t>', '</a:t>
            </a:r>
            <a:r>
              <a:rPr lang="zh-CN" altLang="en-US" dirty="0"/>
              <a:t>性别</a:t>
            </a:r>
            <a:r>
              <a:rPr lang="en-US" altLang="zh-CN" dirty="0"/>
              <a:t>': '</a:t>
            </a:r>
            <a:r>
              <a:rPr lang="zh-CN" altLang="en-US" dirty="0"/>
              <a:t>男</a:t>
            </a:r>
            <a:r>
              <a:rPr lang="en-US" altLang="zh-CN" dirty="0"/>
              <a:t>', 'score': [{'</a:t>
            </a:r>
            <a:r>
              <a:rPr lang="zh-CN" altLang="en-US" dirty="0"/>
              <a:t>学期</a:t>
            </a:r>
            <a:r>
              <a:rPr lang="en-US" altLang="zh-CN" dirty="0"/>
              <a:t>': '2023</a:t>
            </a:r>
            <a:r>
              <a:rPr lang="zh-CN" altLang="en-US" dirty="0"/>
              <a:t>下</a:t>
            </a:r>
            <a:r>
              <a:rPr lang="en-US" altLang="zh-CN" dirty="0"/>
              <a:t>', '</a:t>
            </a:r>
            <a:r>
              <a:rPr lang="zh-CN" altLang="en-US" dirty="0"/>
              <a:t>英语</a:t>
            </a:r>
            <a:r>
              <a:rPr lang="en-US" altLang="zh-CN" dirty="0"/>
              <a:t>': 99.0, '</a:t>
            </a:r>
            <a:r>
              <a:rPr lang="zh-CN" altLang="en-US" dirty="0"/>
              <a:t>高程</a:t>
            </a:r>
            <a:r>
              <a:rPr lang="en-US" altLang="zh-CN" dirty="0"/>
              <a:t>': 92.0, '</a:t>
            </a:r>
            <a:r>
              <a:rPr lang="zh-CN" altLang="en-US" dirty="0"/>
              <a:t>高数</a:t>
            </a:r>
            <a:r>
              <a:rPr lang="en-US" altLang="zh-CN" dirty="0"/>
              <a:t>': 97.0}, {'</a:t>
            </a:r>
            <a:r>
              <a:rPr lang="zh-CN" altLang="en-US" dirty="0"/>
              <a:t>学期</a:t>
            </a:r>
            <a:r>
              <a:rPr lang="en-US" altLang="zh-CN" dirty="0"/>
              <a:t>': '2023</a:t>
            </a:r>
            <a:r>
              <a:rPr lang="zh-CN" altLang="en-US" dirty="0"/>
              <a:t>下</a:t>
            </a:r>
            <a:r>
              <a:rPr lang="en-US" altLang="zh-CN" dirty="0"/>
              <a:t>', '</a:t>
            </a:r>
            <a:r>
              <a:rPr lang="zh-CN" altLang="en-US" dirty="0"/>
              <a:t>英语</a:t>
            </a:r>
            <a:r>
              <a:rPr lang="en-US" altLang="zh-CN" dirty="0"/>
              <a:t>': 88.0, '</a:t>
            </a:r>
            <a:r>
              <a:rPr lang="zh-CN" altLang="en-US" dirty="0"/>
              <a:t>高程</a:t>
            </a:r>
            <a:r>
              <a:rPr lang="en-US" altLang="zh-CN" dirty="0"/>
              <a:t>': 99.0, '</a:t>
            </a:r>
            <a:r>
              <a:rPr lang="zh-CN" altLang="en-US" dirty="0"/>
              <a:t>高数</a:t>
            </a:r>
            <a:r>
              <a:rPr lang="en-US" altLang="zh-CN" dirty="0"/>
              <a:t>': 98.0</a:t>
            </a:r>
            <a:r>
              <a:rPr lang="en-US" altLang="zh-CN" dirty="0" smtClean="0"/>
              <a:t>}]}</a:t>
            </a:r>
          </a:p>
          <a:p>
            <a:endParaRPr lang="en-US" altLang="zh-CN" dirty="0"/>
          </a:p>
          <a:p>
            <a:r>
              <a:rPr lang="en-US" altLang="zh-CN" dirty="0" smtClean="0"/>
              <a:t>-------------------</a:t>
            </a:r>
            <a:endParaRPr lang="en-US" altLang="zh-CN" dirty="0"/>
          </a:p>
          <a:p>
            <a:r>
              <a:rPr lang="zh-CN" altLang="en-US" dirty="0"/>
              <a:t>请输入要搜索的关键字：海</a:t>
            </a:r>
          </a:p>
          <a:p>
            <a:r>
              <a:rPr lang="zh-CN" altLang="en-US" dirty="0"/>
              <a:t>没找到相关数据</a:t>
            </a:r>
          </a:p>
        </p:txBody>
      </p:sp>
    </p:spTree>
    <p:extLst>
      <p:ext uri="{BB962C8B-B14F-4D97-AF65-F5344CB8AC3E}">
        <p14:creationId xmlns:p14="http://schemas.microsoft.com/office/powerpoint/2010/main" val="340811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4E799BE-77DD-40CE-9589-5D78AEC3F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033" y="-1091681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函数的定义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3574F98-64B2-4024-80CE-D6D18095D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480" y="1558977"/>
            <a:ext cx="9318875" cy="3213060"/>
          </a:xfrm>
          <a:prstGeom prst="rect">
            <a:avLst/>
          </a:prstGeom>
        </p:spPr>
      </p:pic>
      <p:sp>
        <p:nvSpPr>
          <p:cNvPr id="6" name="箭头: 上 5">
            <a:extLst>
              <a:ext uri="{FF2B5EF4-FFF2-40B4-BE49-F238E27FC236}">
                <a16:creationId xmlns:a16="http://schemas.microsoft.com/office/drawing/2014/main" xmlns="" id="{81252D98-4B12-43CA-81A0-581C6B67144C}"/>
              </a:ext>
            </a:extLst>
          </p:cNvPr>
          <p:cNvSpPr/>
          <p:nvPr/>
        </p:nvSpPr>
        <p:spPr>
          <a:xfrm rot="19164715">
            <a:off x="5657461" y="4085223"/>
            <a:ext cx="877077" cy="1236153"/>
          </a:xfrm>
          <a:prstGeom prst="upArrow">
            <a:avLst>
              <a:gd name="adj1" fmla="val 50000"/>
              <a:gd name="adj2" fmla="val 3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417322DF-9356-4453-A6D6-7A8D15CFC65A}"/>
              </a:ext>
            </a:extLst>
          </p:cNvPr>
          <p:cNvSpPr txBox="1"/>
          <p:nvPr/>
        </p:nvSpPr>
        <p:spPr>
          <a:xfrm>
            <a:off x="6831160" y="502500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允许列表形式多值返回</a:t>
            </a:r>
          </a:p>
        </p:txBody>
      </p:sp>
    </p:spTree>
    <p:extLst>
      <p:ext uri="{BB962C8B-B14F-4D97-AF65-F5344CB8AC3E}">
        <p14:creationId xmlns:p14="http://schemas.microsoft.com/office/powerpoint/2010/main" val="49617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BB58282-63F2-53F1-8F7C-455FF41C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E82CAA8-C3CD-F9A0-30FC-AA1BC773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2799397"/>
            <a:ext cx="9144000" cy="2229803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掌握函数位置参数和默认参数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6472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 </a:t>
            </a:r>
            <a:r>
              <a:rPr lang="zh-CN" altLang="en-US" b="1" dirty="0" smtClean="0"/>
              <a:t>位置参数调用时所有</a:t>
            </a:r>
            <a:r>
              <a:rPr lang="zh-CN" altLang="en-US" b="1" dirty="0"/>
              <a:t>参数都遵循</a:t>
            </a:r>
            <a:r>
              <a:rPr lang="zh-CN" altLang="en-US" b="1" dirty="0">
                <a:solidFill>
                  <a:srgbClr val="FF0000"/>
                </a:solidFill>
              </a:rPr>
              <a:t>按位置一一对应</a:t>
            </a:r>
            <a:r>
              <a:rPr lang="zh-CN" altLang="en-US" b="1" dirty="0"/>
              <a:t>的原则 </a:t>
            </a:r>
            <a:r>
              <a:rPr lang="zh-CN" altLang="en-US" b="1" dirty="0" smtClean="0"/>
              <a:t>。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如果调用时引用了参数名字</a:t>
            </a:r>
            <a:r>
              <a:rPr lang="zh-CN" altLang="en-US" b="1" dirty="0" smtClean="0">
                <a:solidFill>
                  <a:srgbClr val="FF0000"/>
                </a:solidFill>
              </a:rPr>
              <a:t>可不对应</a:t>
            </a:r>
            <a:r>
              <a:rPr lang="zh-CN" altLang="en-US" b="1" dirty="0" smtClean="0"/>
              <a:t>位置。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 latinLnBrk="1">
              <a:buNone/>
            </a:pPr>
            <a:r>
              <a:rPr lang="en-US" altLang="zh-CN" dirty="0" err="1"/>
              <a:t>def</a:t>
            </a:r>
            <a:r>
              <a:rPr lang="en-US" altLang="zh-CN" dirty="0"/>
              <a:t> power(</a:t>
            </a:r>
            <a:r>
              <a:rPr lang="en-US" altLang="zh-CN" dirty="0" err="1"/>
              <a:t>x,n</a:t>
            </a:r>
            <a:r>
              <a:rPr lang="en-US" altLang="zh-CN" dirty="0"/>
              <a:t>):</a:t>
            </a:r>
          </a:p>
          <a:p>
            <a:pPr marL="0" indent="0" fontAlgn="base" latinLnBrk="1">
              <a:buNone/>
            </a:pPr>
            <a:r>
              <a:rPr lang="en-US" altLang="zh-CN" dirty="0"/>
              <a:t>    s = 1</a:t>
            </a:r>
          </a:p>
          <a:p>
            <a:pPr marL="0" indent="0" fontAlgn="base" latinLnBrk="1">
              <a:buNone/>
            </a:pPr>
            <a:r>
              <a:rPr lang="en-US" altLang="zh-CN" dirty="0"/>
              <a:t>    while n &gt; 0:</a:t>
            </a:r>
          </a:p>
          <a:p>
            <a:pPr marL="0" indent="0" fontAlgn="base" latinLnBrk="1">
              <a:buNone/>
            </a:pPr>
            <a:r>
              <a:rPr lang="en-US" altLang="zh-CN" dirty="0"/>
              <a:t>        s = s*x</a:t>
            </a:r>
          </a:p>
          <a:p>
            <a:pPr marL="0" indent="0" fontAlgn="base" latinLnBrk="1">
              <a:buNone/>
            </a:pPr>
            <a:r>
              <a:rPr lang="en-US" altLang="zh-CN" dirty="0"/>
              <a:t>        n = n-1</a:t>
            </a:r>
          </a:p>
          <a:p>
            <a:pPr marL="0" indent="0" fontAlgn="base" latinLnBrk="1">
              <a:buNone/>
            </a:pPr>
            <a:r>
              <a:rPr lang="en-US" altLang="zh-CN" dirty="0"/>
              <a:t>    return s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调用：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print(power(2,10))</a:t>
            </a:r>
          </a:p>
          <a:p>
            <a:pPr marL="0" indent="0">
              <a:buNone/>
            </a:pPr>
            <a:r>
              <a:rPr lang="en-US" altLang="zh-CN" dirty="0" smtClean="0"/>
              <a:t>Print(power(n=10,x=2)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652" y="206099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 默认参数可以简化函数的</a:t>
            </a:r>
            <a:r>
              <a:rPr lang="zh-CN" altLang="en-US" b="1" dirty="0" smtClean="0"/>
              <a:t>调用。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dirty="0">
                <a:solidFill>
                  <a:srgbClr val="FF0000"/>
                </a:solidFill>
              </a:rPr>
              <a:t>必选参数（位置参数）在前，默认参数在</a:t>
            </a:r>
            <a:r>
              <a:rPr lang="zh-CN" altLang="en-US" dirty="0" smtClean="0">
                <a:solidFill>
                  <a:srgbClr val="FF0000"/>
                </a:solidFill>
              </a:rPr>
              <a:t>后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zh-CN" altLang="en-US" b="1" dirty="0"/>
              <a:t>默认</a:t>
            </a:r>
            <a:r>
              <a:rPr lang="zh-CN" altLang="en-US" b="1" dirty="0" smtClean="0"/>
              <a:t>参数请使用</a:t>
            </a:r>
            <a:r>
              <a:rPr lang="zh-CN" altLang="en-US" b="1" dirty="0">
                <a:solidFill>
                  <a:srgbClr val="FF0000"/>
                </a:solidFill>
              </a:rPr>
              <a:t>不可变对象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zh-CN" altLang="en-US" dirty="0"/>
              <a:t>、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dirty="0" err="1"/>
              <a:t>str</a:t>
            </a:r>
            <a:r>
              <a:rPr lang="zh-CN" altLang="en-US" dirty="0"/>
              <a:t>、</a:t>
            </a:r>
            <a:r>
              <a:rPr lang="en-US" altLang="zh-CN" dirty="0" smtClean="0"/>
              <a:t>tuple</a:t>
            </a:r>
            <a:r>
              <a:rPr lang="zh-CN" altLang="en-US" dirty="0" smtClean="0"/>
              <a:t>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9662" y="217349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 fontAlgn="base" latinLnBrk="1">
              <a:buNone/>
            </a:pPr>
            <a:r>
              <a:rPr lang="en-US" altLang="zh-CN" dirty="0" err="1"/>
              <a:t>def</a:t>
            </a:r>
            <a:r>
              <a:rPr lang="en-US" altLang="zh-CN" dirty="0"/>
              <a:t> power(</a:t>
            </a:r>
            <a:r>
              <a:rPr lang="en-US" altLang="zh-CN" dirty="0" err="1"/>
              <a:t>x,n</a:t>
            </a:r>
            <a:r>
              <a:rPr lang="en-US" altLang="zh-CN" dirty="0"/>
              <a:t>=2):</a:t>
            </a:r>
          </a:p>
          <a:p>
            <a:pPr marL="0" indent="0" fontAlgn="base" latinLnBrk="1">
              <a:buNone/>
            </a:pPr>
            <a:r>
              <a:rPr lang="en-US" altLang="zh-CN" dirty="0" smtClean="0"/>
              <a:t>    s </a:t>
            </a:r>
            <a:r>
              <a:rPr lang="en-US" altLang="zh-CN" dirty="0"/>
              <a:t>= 1</a:t>
            </a:r>
          </a:p>
          <a:p>
            <a:pPr marL="0" indent="0" fontAlgn="base" latinLnBrk="1">
              <a:buNone/>
            </a:pPr>
            <a:r>
              <a:rPr lang="en-US" altLang="zh-CN" dirty="0" smtClean="0"/>
              <a:t>    while </a:t>
            </a:r>
            <a:r>
              <a:rPr lang="en-US" altLang="zh-CN" dirty="0"/>
              <a:t>n &gt; 0:</a:t>
            </a:r>
          </a:p>
          <a:p>
            <a:pPr marL="0" indent="0" fontAlgn="base" latinLnBrk="1">
              <a:buNone/>
            </a:pPr>
            <a:r>
              <a:rPr lang="en-US" altLang="zh-CN" dirty="0" smtClean="0"/>
              <a:t>          s </a:t>
            </a:r>
            <a:r>
              <a:rPr lang="en-US" altLang="zh-CN" dirty="0"/>
              <a:t>= s*x</a:t>
            </a:r>
          </a:p>
          <a:p>
            <a:pPr marL="0" indent="0" fontAlgn="base" latinLnBrk="1">
              <a:buNone/>
            </a:pPr>
            <a:r>
              <a:rPr lang="en-US" altLang="zh-CN" dirty="0" smtClean="0"/>
              <a:t>          n </a:t>
            </a:r>
            <a:r>
              <a:rPr lang="en-US" altLang="zh-CN" dirty="0"/>
              <a:t>= n-1</a:t>
            </a:r>
          </a:p>
          <a:p>
            <a:pPr marL="0" indent="0" fontAlgn="base" latinLnBrk="1">
              <a:buNone/>
            </a:pPr>
            <a:r>
              <a:rPr lang="en-US" altLang="zh-CN" dirty="0"/>
              <a:t>return s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 fontAlgn="base" latinLnBrk="1">
              <a:buNone/>
            </a:pPr>
            <a:r>
              <a:rPr lang="zh-CN" altLang="en-US" dirty="0" smtClean="0"/>
              <a:t>调用：</a:t>
            </a:r>
            <a:endParaRPr lang="en-US" altLang="zh-CN" dirty="0" smtClean="0"/>
          </a:p>
          <a:p>
            <a:pPr marL="0" indent="0" fontAlgn="base" latinLnBrk="1">
              <a:buNone/>
            </a:pPr>
            <a:r>
              <a:rPr lang="en-US" altLang="zh-CN" dirty="0" smtClean="0"/>
              <a:t>print(power(4</a:t>
            </a:r>
            <a:r>
              <a:rPr lang="en-US" altLang="zh-CN" dirty="0"/>
              <a:t>))</a:t>
            </a:r>
          </a:p>
          <a:p>
            <a:pPr marL="0" indent="0" fontAlgn="base" latinLnBrk="1">
              <a:buNone/>
            </a:pPr>
            <a:r>
              <a:rPr lang="en-US" altLang="zh-CN" dirty="0"/>
              <a:t>print(power(3,n=3))</a:t>
            </a:r>
          </a:p>
          <a:p>
            <a:pPr marL="0" indent="0" fontAlgn="base" latinLnBrk="1">
              <a:buNone/>
            </a:pPr>
            <a:r>
              <a:rPr lang="en-US" altLang="zh-CN" dirty="0"/>
              <a:t>print(power(2,4))</a:t>
            </a:r>
          </a:p>
        </p:txBody>
      </p:sp>
    </p:spTree>
    <p:extLst>
      <p:ext uri="{BB962C8B-B14F-4D97-AF65-F5344CB8AC3E}">
        <p14:creationId xmlns:p14="http://schemas.microsoft.com/office/powerpoint/2010/main" val="804429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BB58282-63F2-53F1-8F7C-455FF41C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四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E82CAA8-C3CD-F9A0-30FC-AA1BC773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2799397"/>
            <a:ext cx="9144000" cy="2229803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掌握函数可变参数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0950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652" y="206099"/>
            <a:ext cx="11353800" cy="13255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 </a:t>
            </a:r>
            <a:r>
              <a:rPr lang="zh-CN" altLang="en-US" b="1" dirty="0" smtClean="0"/>
              <a:t>可变参数用于</a:t>
            </a:r>
            <a:r>
              <a:rPr lang="zh-CN" altLang="en-US" dirty="0" smtClean="0"/>
              <a:t>参数</a:t>
            </a:r>
            <a:r>
              <a:rPr lang="zh-CN" altLang="en-US" dirty="0"/>
              <a:t>个数未知时的调用。可变</a:t>
            </a:r>
            <a:r>
              <a:rPr lang="zh-CN" altLang="en-US" dirty="0" smtClean="0"/>
              <a:t>参数以</a:t>
            </a:r>
            <a:r>
              <a:rPr lang="en-US" altLang="zh-CN" dirty="0">
                <a:solidFill>
                  <a:srgbClr val="FF0000"/>
                </a:solidFill>
              </a:rPr>
              <a:t>tuple</a:t>
            </a:r>
            <a:r>
              <a:rPr lang="zh-CN" altLang="en-US" dirty="0"/>
              <a:t>形式传递。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966" y="1855443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fontAlgn="base" latinLnBrk="1">
              <a:buNone/>
            </a:pPr>
            <a:r>
              <a:rPr lang="pt-BR" altLang="zh-CN" dirty="0"/>
              <a:t>def getsum(</a:t>
            </a:r>
            <a:r>
              <a:rPr lang="pt-BR" altLang="zh-CN" sz="5800" dirty="0">
                <a:solidFill>
                  <a:srgbClr val="FF0000"/>
                </a:solidFill>
              </a:rPr>
              <a:t>*</a:t>
            </a:r>
            <a:r>
              <a:rPr lang="pt-BR" altLang="zh-CN" dirty="0"/>
              <a:t>num):</a:t>
            </a:r>
          </a:p>
          <a:p>
            <a:pPr marL="0" indent="0" fontAlgn="base" latinLnBrk="1">
              <a:buNone/>
            </a:pPr>
            <a:r>
              <a:rPr lang="pt-BR" altLang="zh-CN" dirty="0"/>
              <a:t>    sum = 0</a:t>
            </a:r>
          </a:p>
          <a:p>
            <a:pPr marL="0" indent="0" fontAlgn="base" latinLnBrk="1">
              <a:buNone/>
            </a:pPr>
            <a:r>
              <a:rPr lang="pt-BR" altLang="zh-CN" dirty="0"/>
              <a:t>    for n in num:</a:t>
            </a:r>
          </a:p>
          <a:p>
            <a:pPr marL="0" indent="0" fontAlgn="base" latinLnBrk="1">
              <a:buNone/>
            </a:pPr>
            <a:r>
              <a:rPr lang="pt-BR" altLang="zh-CN" dirty="0"/>
              <a:t>        sum += n</a:t>
            </a:r>
          </a:p>
          <a:p>
            <a:pPr marL="0" indent="0" fontAlgn="base" latinLnBrk="1">
              <a:buNone/>
            </a:pPr>
            <a:r>
              <a:rPr lang="pt-BR" altLang="zh-CN" dirty="0"/>
              <a:t>    return sum</a:t>
            </a:r>
          </a:p>
          <a:p>
            <a:pPr marL="0" indent="0" fontAlgn="base" latinLnBrk="1">
              <a:buNone/>
            </a:pPr>
            <a:endParaRPr lang="pt-BR" altLang="zh-CN" dirty="0"/>
          </a:p>
          <a:p>
            <a:pPr marL="0" indent="0" fontAlgn="base" latinLnBrk="1">
              <a:buNone/>
            </a:pPr>
            <a:r>
              <a:rPr lang="zh-CN" altLang="en-US" dirty="0" smtClean="0"/>
              <a:t>调用：</a:t>
            </a:r>
            <a:endParaRPr lang="en-US" altLang="zh-CN" dirty="0" smtClean="0"/>
          </a:p>
          <a:p>
            <a:pPr marL="0" indent="0" fontAlgn="base" latinLnBrk="1">
              <a:buNone/>
            </a:pPr>
            <a:r>
              <a:rPr lang="pt-BR" altLang="zh-CN" dirty="0"/>
              <a:t>list = [2, 3, 4]</a:t>
            </a:r>
          </a:p>
          <a:p>
            <a:pPr marL="0" indent="0" fontAlgn="base" latinLnBrk="1">
              <a:buNone/>
            </a:pPr>
            <a:r>
              <a:rPr lang="pt-BR" altLang="zh-CN" dirty="0" smtClean="0"/>
              <a:t>print(getsum(1</a:t>
            </a:r>
            <a:r>
              <a:rPr lang="pt-BR" altLang="zh-CN" dirty="0"/>
              <a:t>, 2, 3))</a:t>
            </a:r>
          </a:p>
          <a:p>
            <a:pPr marL="0" indent="0" fontAlgn="base" latinLnBrk="1">
              <a:buNone/>
            </a:pPr>
            <a:r>
              <a:rPr lang="pt-BR" altLang="zh-CN" dirty="0"/>
              <a:t>print(getsum(*list))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343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2741</TotalTime>
  <Words>1939</Words>
  <Application>Microsoft Office PowerPoint</Application>
  <PresentationFormat>自定义</PresentationFormat>
  <Paragraphs>213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主题​​</vt:lpstr>
      <vt:lpstr>目标 一</vt:lpstr>
      <vt:lpstr>PowerPoint 演示文稿</vt:lpstr>
      <vt:lpstr>目标 二</vt:lpstr>
      <vt:lpstr>函数的定义</vt:lpstr>
      <vt:lpstr>目标 三</vt:lpstr>
      <vt:lpstr> 位置参数调用时所有参数都遵循按位置一一对应的原则 。 如果调用时引用了参数名字可不对应位置。</vt:lpstr>
      <vt:lpstr> 默认参数可以简化函数的调用。 必选参数（位置参数）在前，默认参数在后 默认参数请使用不可变对象(int、float、str、tuple）</vt:lpstr>
      <vt:lpstr>目标 四</vt:lpstr>
      <vt:lpstr> 可变参数用于参数个数未知时的调用。可变参数以tuple形式传递。</vt:lpstr>
      <vt:lpstr>目标 五</vt:lpstr>
      <vt:lpstr> 可变参数是以tuple形式传递，关键字参数则是以字典形式传递。</vt:lpstr>
      <vt:lpstr>目标 六</vt:lpstr>
      <vt:lpstr> 在关键字参数前增加一个*即为命名关键字参数 关键字参数和命名关键字参数的区别在于，前者可以传递任何名字的参数，而后者只能传递*后面名字的参数。</vt:lpstr>
      <vt:lpstr>目标 七</vt:lpstr>
      <vt:lpstr>通过实例掌握函数传参和返回</vt:lpstr>
      <vt:lpstr>示例一：通过return 将两个结果值传出</vt:lpstr>
      <vt:lpstr>示例2：通过全局变量方式</vt:lpstr>
      <vt:lpstr>示例3：通过列表参数传出</vt:lpstr>
      <vt:lpstr>示例4：通过组合类型列表默认具有全局的特性传出</vt:lpstr>
      <vt:lpstr>示例5：通过函数返回一个列表传出</vt:lpstr>
      <vt:lpstr>同示例4，用字典类型传出</vt:lpstr>
      <vt:lpstr>目标 八</vt:lpstr>
      <vt:lpstr>变量作用域</vt:lpstr>
      <vt:lpstr>符号小结</vt:lpstr>
      <vt:lpstr>目标 九</vt:lpstr>
      <vt:lpstr>Json和字典区别</vt:lpstr>
      <vt:lpstr>Json和字典相互转换</vt:lpstr>
      <vt:lpstr>目标 十</vt:lpstr>
      <vt:lpstr>上机练习一 lx3_1</vt:lpstr>
      <vt:lpstr>输出示例</vt:lpstr>
      <vt:lpstr>上机练习二  lx3_2</vt:lpstr>
      <vt:lpstr>输出示例</vt:lpstr>
      <vt:lpstr>上机练习三  lx3_3</vt:lpstr>
      <vt:lpstr>输出示例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上次上机作业</dc:title>
  <dc:creator>793515979@qq.com</dc:creator>
  <cp:lastModifiedBy>tomato</cp:lastModifiedBy>
  <cp:revision>53</cp:revision>
  <dcterms:created xsi:type="dcterms:W3CDTF">2018-09-28T15:31:55Z</dcterms:created>
  <dcterms:modified xsi:type="dcterms:W3CDTF">2024-08-01T17:54:21Z</dcterms:modified>
</cp:coreProperties>
</file>