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275" r:id="rId3"/>
    <p:sldId id="276" r:id="rId4"/>
    <p:sldId id="277" r:id="rId5"/>
    <p:sldId id="291" r:id="rId6"/>
    <p:sldId id="278" r:id="rId7"/>
    <p:sldId id="279" r:id="rId8"/>
    <p:sldId id="292" r:id="rId9"/>
    <p:sldId id="284" r:id="rId10"/>
    <p:sldId id="293" r:id="rId11"/>
    <p:sldId id="301" r:id="rId12"/>
    <p:sldId id="285" r:id="rId13"/>
    <p:sldId id="294" r:id="rId14"/>
    <p:sldId id="280" r:id="rId15"/>
    <p:sldId id="295" r:id="rId16"/>
    <p:sldId id="281" r:id="rId17"/>
    <p:sldId id="282" r:id="rId18"/>
    <p:sldId id="296" r:id="rId19"/>
    <p:sldId id="297" r:id="rId20"/>
    <p:sldId id="283" r:id="rId21"/>
    <p:sldId id="298" r:id="rId22"/>
    <p:sldId id="299" r:id="rId23"/>
    <p:sldId id="302" r:id="rId24"/>
    <p:sldId id="300" r:id="rId25"/>
    <p:sldId id="271" r:id="rId26"/>
    <p:sldId id="287" r:id="rId27"/>
    <p:sldId id="273" r:id="rId28"/>
    <p:sldId id="289" r:id="rId29"/>
    <p:sldId id="30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27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219BA-D4DB-434C-9DC8-C66B25566122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0738C-BD2A-4C2D-B0A6-D0552FCAC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0738C-BD2A-4C2D-B0A6-D0552FCAC4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1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D30D9E-B190-47DC-B743-EF573482C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0B1AF06-9068-48F1-85D8-B64D231D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B5DE51-559D-433F-9CB2-F0B4A4B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C966900-5096-4A41-B292-FF1B0154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950B72A-5049-4140-B613-74F17576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4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2CCD07-EB8C-4855-BDF0-4C249EDA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F40FE16-20AA-475A-8526-4FAD1C95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430063-8E3F-44EA-80AB-CA5A586C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8FCCD01-4347-45A4-8FBC-5EEDB0F5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1E5E62-563A-4976-8B3A-24B9EFB4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C702B1F-38BD-4AF0-BE1B-7C6D82CAA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194D9D6-FAEA-47AF-AC40-6765E1322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545F69-AAB2-4D0D-B42F-7BEF064F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A77A17-E934-442E-8CEC-EF331A0F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949566B-5201-4605-9663-5D0F1939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0306C1-11C5-4BD4-9152-98CBF26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18E947-A843-48EE-BFF0-A5549DBF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189019-7E4D-4622-BAA0-F0C99EC6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63C916-76EC-4D88-8A0C-21731889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89033E-4FDF-4809-A40D-B24F7023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B2D031-0259-44BC-AF1C-A097C7CE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A4454E1-C151-43DE-BF49-DA52988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DB96E5-6C86-425C-8585-6C9E70B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CF2560-E178-4112-ABC5-5740BBA9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C13250-48E9-43CF-8020-30E0FFF7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D06BA5-EBE0-41D8-93E7-CBC230B2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E7BEC-DC9A-4439-B2D8-BF7AD891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FEF5E80-DA96-4967-A504-6EF56E9D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2F8C819-04B6-4EF7-9039-E7AEDE3A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9600974-03A4-4B2D-A75D-B5E98AB8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F403110-646D-46A9-9631-8616DB9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23A5EB-93F2-4399-B050-116A71D3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2E8A54D-5346-4275-B737-D4085BEA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D57CF1-91CA-43E4-9C1F-B3387556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A4B4B36-A17A-4667-9B70-FFA78B3F4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8E1379D-1C22-42BF-8964-980CD3DB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37DA339-452E-4374-9ABF-60AD7D5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D505929-A0DF-4BB7-889C-3C282DFE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5F64EB-6DA4-4CDA-B6C1-E720FD6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CBE22E-A044-4406-97B6-339C8034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5CC40BD-6652-4FAE-8117-35B6C3EF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5784988-4400-4493-ACDB-52449EFC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DD81E9-9F11-4E7D-B7E0-0DC38A64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1AC8495-0CD3-4FAA-91B7-10490F40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F88080A-81D8-45FB-9237-5717C66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EBD4759-0728-48CE-8814-8BD626E2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7BA53F-C543-437F-8D34-93C0B85C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C301F0-F497-4C90-A441-23DEBD2D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B296744-3E90-45E3-A0DD-B3165DE7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72C79D4-F58E-4402-8928-8C8DB2F6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D75B44F-8CF1-4541-80A3-EB5E4959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DC6BF76-F269-4E72-A330-FDFE2A5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FDC1F5-0D59-495B-B3D5-D9F7784C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DDE95D6-762B-40F0-A92B-47A99B2F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3AAAEE2-4553-4924-BD2B-41E459E4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F8E2EB-B45D-4C1B-9EA4-04FDBC02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03208F-F118-4E8C-A01D-C63BBDD0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EBED845-20B9-46F6-9B7D-6C8AFFCD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00343B7-BAEA-4B2B-A4D8-A5A7AEC1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F4FE6D2-3BCE-4893-8628-C24B5159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9C902A-1CFE-42A2-8E9A-36257BBB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264F-6B33-4829-A70E-57BF1236798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411FA6-7E37-4011-B377-BE9A68194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CCEC77-961E-409D-B87B-39FB59B5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掌握组合类型的三大分类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8835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掌握列表类型基础操作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969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367" y="96678"/>
            <a:ext cx="10515600" cy="80933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 smtClean="0">
                <a:solidFill>
                  <a:srgbClr val="FF0000"/>
                </a:solidFill>
              </a:rPr>
              <a:t>i=[]   </a:t>
            </a:r>
            <a:r>
              <a:rPr lang="zh-CN" altLang="en-US" dirty="0" smtClean="0">
                <a:solidFill>
                  <a:srgbClr val="FF0000"/>
                </a:solidFill>
              </a:rPr>
              <a:t>等价  </a:t>
            </a:r>
            <a:r>
              <a:rPr lang="en-US" altLang="zh-CN" dirty="0" smtClean="0">
                <a:solidFill>
                  <a:srgbClr val="FF0000"/>
                </a:solidFill>
              </a:rPr>
              <a:t>li=list()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255" y="1011892"/>
            <a:ext cx="10515600" cy="50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元组</a:t>
            </a:r>
            <a:r>
              <a:rPr lang="zh-CN" altLang="en-US" dirty="0" smtClean="0"/>
              <a:t>转换为列表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tup</a:t>
            </a:r>
            <a:r>
              <a:rPr lang="en-US" altLang="zh-CN" dirty="0" smtClean="0"/>
              <a:t>=(1,3,5)</a:t>
            </a:r>
          </a:p>
          <a:p>
            <a:pPr marL="0" indent="0">
              <a:buNone/>
            </a:pPr>
            <a:r>
              <a:rPr lang="en-US" altLang="zh-CN" dirty="0" smtClean="0"/>
              <a:t>li=list(</a:t>
            </a:r>
            <a:r>
              <a:rPr lang="en-US" altLang="zh-CN" dirty="0" err="1" smtClean="0"/>
              <a:t>tup</a:t>
            </a:r>
            <a:r>
              <a:rPr lang="en-US" altLang="zh-CN" dirty="0" smtClean="0"/>
              <a:t>)          #</a:t>
            </a:r>
            <a:r>
              <a:rPr lang="zh-CN" altLang="en-US" dirty="0" smtClean="0"/>
              <a:t>结果：</a:t>
            </a:r>
            <a:r>
              <a:rPr lang="en-US" altLang="zh-CN" dirty="0"/>
              <a:t>[1, 3, 5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字典</a:t>
            </a:r>
            <a:r>
              <a:rPr lang="zh-CN" altLang="en-US" dirty="0" smtClean="0"/>
              <a:t>转换</a:t>
            </a:r>
            <a:r>
              <a:rPr lang="zh-CN" altLang="en-US" dirty="0"/>
              <a:t>为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di=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(name</a:t>
            </a:r>
            <a:r>
              <a:rPr lang="en-US" altLang="zh-CN" dirty="0"/>
              <a:t>='</a:t>
            </a:r>
            <a:r>
              <a:rPr lang="en-US" altLang="zh-CN" dirty="0" err="1"/>
              <a:t>jack',sex</a:t>
            </a:r>
            <a:r>
              <a:rPr lang="en-US" altLang="zh-CN" dirty="0"/>
              <a:t>=</a:t>
            </a:r>
            <a:r>
              <a:rPr lang="en-US" altLang="zh-CN" dirty="0" err="1"/>
              <a:t>False,age</a:t>
            </a:r>
            <a:r>
              <a:rPr lang="en-US" altLang="zh-CN" dirty="0"/>
              <a:t>=18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li=list(di)         #</a:t>
            </a:r>
            <a:r>
              <a:rPr lang="zh-CN" altLang="en-US" dirty="0" smtClean="0"/>
              <a:t>结果  </a:t>
            </a:r>
            <a:r>
              <a:rPr lang="en-US" altLang="zh-CN" dirty="0"/>
              <a:t>['name', 'sex', 'age</a:t>
            </a:r>
            <a:r>
              <a:rPr lang="en-US" altLang="zh-CN" dirty="0" smtClean="0"/>
              <a:t>']</a:t>
            </a:r>
          </a:p>
          <a:p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 smtClean="0"/>
              <a:t>转换为列表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s=‘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</a:t>
            </a:r>
          </a:p>
          <a:p>
            <a:pPr marL="0" indent="0">
              <a:buNone/>
            </a:pPr>
            <a:r>
              <a:rPr lang="en-US" altLang="zh-CN" dirty="0"/>
              <a:t>l</a:t>
            </a:r>
            <a:r>
              <a:rPr lang="en-US" altLang="zh-CN" dirty="0" smtClean="0"/>
              <a:t>i=list(s) </a:t>
            </a:r>
            <a:r>
              <a:rPr lang="en-US" altLang="zh-CN" dirty="0"/>
              <a:t>#</a:t>
            </a:r>
            <a:r>
              <a:rPr lang="zh-CN" altLang="en-US" dirty="0" smtClean="0"/>
              <a:t>结果 </a:t>
            </a:r>
            <a:r>
              <a:rPr lang="en-US" altLang="zh-CN" dirty="0" smtClean="0"/>
              <a:t>[‘</a:t>
            </a:r>
            <a:r>
              <a:rPr lang="en-US" altLang="zh-CN" dirty="0" err="1" smtClean="0"/>
              <a:t>a’,’b’,’c</a:t>
            </a:r>
            <a:r>
              <a:rPr lang="en-US" altLang="zh-CN" dirty="0" smtClean="0"/>
              <a:t>’]    </a:t>
            </a:r>
          </a:p>
          <a:p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迭代器</a:t>
            </a:r>
            <a:r>
              <a:rPr lang="zh-CN" altLang="en-US" dirty="0" smtClean="0"/>
              <a:t>转换为列表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li=range(5) </a:t>
            </a:r>
            <a:r>
              <a:rPr lang="en-US" altLang="zh-CN" dirty="0"/>
              <a:t>#</a:t>
            </a:r>
            <a:r>
              <a:rPr lang="zh-CN" altLang="en-US" dirty="0"/>
              <a:t>结果 </a:t>
            </a:r>
            <a:r>
              <a:rPr lang="en-US" altLang="zh-CN" dirty="0" smtClean="0"/>
              <a:t>[0,1,2,3,4]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73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36D8CF-1A26-4207-99BA-8B2117B2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752E6356-0F0D-4D44-8F99-444858FFB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6" y="298579"/>
            <a:ext cx="9179124" cy="5561143"/>
          </a:xfrm>
        </p:spPr>
      </p:pic>
    </p:spTree>
    <p:extLst>
      <p:ext uri="{BB962C8B-B14F-4D97-AF65-F5344CB8AC3E}">
        <p14:creationId xmlns:p14="http://schemas.microsoft.com/office/powerpoint/2010/main" val="255334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掌握元组类型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857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B287E0-D38C-49FD-923B-EC93B352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0" y="3880112"/>
            <a:ext cx="10515600" cy="16985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=tuple()  </a:t>
            </a:r>
            <a:r>
              <a:rPr lang="zh-CN" altLang="en-US" dirty="0" smtClean="0"/>
              <a:t>等价   </a:t>
            </a:r>
            <a:r>
              <a:rPr lang="en-US" altLang="zh-CN" dirty="0" smtClean="0"/>
              <a:t>t=()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可将列表转为元组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可将迭代器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转为元组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B67DE82D-873B-4C46-B1A0-3C69BBC65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2" y="369884"/>
            <a:ext cx="11068525" cy="3021580"/>
          </a:xfrm>
        </p:spPr>
      </p:pic>
    </p:spTree>
    <p:extLst>
      <p:ext uri="{BB962C8B-B14F-4D97-AF65-F5344CB8AC3E}">
        <p14:creationId xmlns:p14="http://schemas.microsoft.com/office/powerpoint/2010/main" val="36729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掌握集合类型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3600" dirty="0">
                <a:solidFill>
                  <a:srgbClr val="FF0000"/>
                </a:solidFill>
              </a:rPr>
              <a:t>（</a:t>
            </a:r>
            <a:r>
              <a:rPr lang="zh-CN" altLang="en-US" sz="3600" dirty="0" smtClean="0">
                <a:solidFill>
                  <a:srgbClr val="FF0000"/>
                </a:solidFill>
              </a:rPr>
              <a:t>集合</a:t>
            </a:r>
            <a:r>
              <a:rPr lang="zh-CN" altLang="en-US" sz="3600" dirty="0">
                <a:solidFill>
                  <a:srgbClr val="FF0000"/>
                </a:solidFill>
              </a:rPr>
              <a:t>无序，无</a:t>
            </a:r>
            <a:r>
              <a:rPr lang="zh-CN" altLang="en-US" sz="3600" dirty="0" smtClean="0">
                <a:solidFill>
                  <a:srgbClr val="FF0000"/>
                </a:solidFill>
              </a:rPr>
              <a:t>重复）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(</a:t>
            </a:r>
            <a:r>
              <a:rPr lang="zh-CN" altLang="en-US" sz="4000" dirty="0">
                <a:solidFill>
                  <a:srgbClr val="FF0000"/>
                </a:solidFill>
              </a:rPr>
              <a:t>元素不能为组合类型</a:t>
            </a:r>
            <a:r>
              <a:rPr lang="en-US" altLang="zh-CN" sz="3600" dirty="0" smtClean="0">
                <a:solidFill>
                  <a:srgbClr val="FF0000"/>
                </a:solidFill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142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1624C7-B1FE-4D61-B8C1-F367AA6A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B9E9138B-A671-43C0-A8EB-A4DA8B61B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5" y="365125"/>
            <a:ext cx="11492785" cy="4440140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0B287E0-D38C-49FD-923B-EC93B352A536}"/>
              </a:ext>
            </a:extLst>
          </p:cNvPr>
          <p:cNvSpPr txBox="1">
            <a:spLocks/>
          </p:cNvSpPr>
          <p:nvPr/>
        </p:nvSpPr>
        <p:spPr>
          <a:xfrm>
            <a:off x="536196" y="5159433"/>
            <a:ext cx="10515600" cy="1698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因</a:t>
            </a:r>
            <a:r>
              <a:rPr lang="en-US" altLang="zh-CN" dirty="0" smtClean="0"/>
              <a:t>{}</a:t>
            </a:r>
            <a:r>
              <a:rPr lang="zh-CN" altLang="en-US" dirty="0" smtClean="0"/>
              <a:t>用于创建空字典，空集合</a:t>
            </a:r>
            <a:r>
              <a:rPr lang="zh-CN" altLang="en-US" dirty="0" smtClean="0">
                <a:solidFill>
                  <a:srgbClr val="FF0000"/>
                </a:solidFill>
              </a:rPr>
              <a:t>只有通过</a:t>
            </a:r>
            <a:r>
              <a:rPr lang="en-US" altLang="zh-CN" dirty="0" smtClean="0">
                <a:solidFill>
                  <a:srgbClr val="FF0000"/>
                </a:solidFill>
              </a:rPr>
              <a:t>set()</a:t>
            </a:r>
            <a:r>
              <a:rPr lang="zh-CN" altLang="en-US" dirty="0" smtClean="0">
                <a:solidFill>
                  <a:srgbClr val="FF0000"/>
                </a:solidFill>
              </a:rPr>
              <a:t>构建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可将列表转为集合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可将迭代器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转为集合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34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288CE729-86C6-4306-BA9D-1F585A252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98" y="203495"/>
            <a:ext cx="8024555" cy="173751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832381C-6778-42D3-B400-AD1B5EAEB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66" y="3490731"/>
            <a:ext cx="8024555" cy="19204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FAC899B-E455-A56C-C03A-EF272F20041D}"/>
              </a:ext>
            </a:extLst>
          </p:cNvPr>
          <p:cNvSpPr txBox="1"/>
          <p:nvPr/>
        </p:nvSpPr>
        <p:spPr>
          <a:xfrm>
            <a:off x="2980888" y="214213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Setvar.add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(element</a:t>
            </a: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)      #</a:t>
            </a:r>
            <a:r>
              <a:rPr lang="zh-CN" altLang="en-US" sz="2400" b="0" i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集合添加元素</a:t>
            </a:r>
            <a:endParaRPr lang="en-US" altLang="zh-CN" sz="2400" b="0" i="0" dirty="0" smtClean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0" i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Setvar</a:t>
            </a:r>
            <a:r>
              <a:rPr lang="en-US" altLang="zh-CN" sz="2400" b="0" i="0" dirty="0" err="1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.remove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(element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#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xmlns="" id="{2FAC899B-E455-A56C-C03A-EF272F20041D}"/>
              </a:ext>
            </a:extLst>
          </p:cNvPr>
          <p:cNvSpPr txBox="1"/>
          <p:nvPr/>
        </p:nvSpPr>
        <p:spPr>
          <a:xfrm>
            <a:off x="1811166" y="5796491"/>
            <a:ext cx="8485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d=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等价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d={}         s=set()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不等价于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s={}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97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D8653CC4-4D4F-361B-4359-E7F513E78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83" y="1827310"/>
            <a:ext cx="7799337" cy="48492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A03DF53-92DB-03B9-0B28-2361D5FBA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88" y="0"/>
            <a:ext cx="4407126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2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掌握字典类型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5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B51B1-6F68-462B-9E60-68165075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组合数据类型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9C7C04D9-481B-4F10-9166-C0EA214B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00" y="2022955"/>
            <a:ext cx="9596200" cy="2876172"/>
          </a:xfrm>
        </p:spPr>
      </p:pic>
    </p:spTree>
    <p:extLst>
      <p:ext uri="{BB962C8B-B14F-4D97-AF65-F5344CB8AC3E}">
        <p14:creationId xmlns:p14="http://schemas.microsoft.com/office/powerpoint/2010/main" val="60274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51FD19-5DF4-430F-9A4E-9AC64C6C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0E76F843-3A98-41C1-9C7E-D6296B9E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3" y="468669"/>
            <a:ext cx="10536770" cy="296033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4112D72-7AFC-4098-BE68-2EC6E1099C39}"/>
              </a:ext>
            </a:extLst>
          </p:cNvPr>
          <p:cNvSpPr txBox="1"/>
          <p:nvPr/>
        </p:nvSpPr>
        <p:spPr>
          <a:xfrm>
            <a:off x="2202024" y="3862873"/>
            <a:ext cx="89402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sz="3600" b="1" dirty="0">
                <a:solidFill>
                  <a:srgbClr val="C00000"/>
                </a:solidFill>
              </a:rPr>
              <a:t>x={‘name’:’jack’,’age’:18}</a:t>
            </a:r>
          </a:p>
          <a:p>
            <a:r>
              <a:rPr lang="en-US" altLang="zh-CN" sz="3600" b="1" dirty="0">
                <a:solidFill>
                  <a:srgbClr val="C00000"/>
                </a:solidFill>
              </a:rPr>
              <a:t>x[‘sex’]=‘male’    #</a:t>
            </a:r>
            <a:r>
              <a:rPr lang="zh-CN" altLang="en-US" sz="3600" b="1" dirty="0">
                <a:solidFill>
                  <a:srgbClr val="C00000"/>
                </a:solidFill>
              </a:rPr>
              <a:t>增加一个键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r>
              <a:rPr lang="en-US" altLang="zh-CN" sz="3600" b="1" dirty="0">
                <a:solidFill>
                  <a:srgbClr val="C00000"/>
                </a:solidFill>
              </a:rPr>
              <a:t>y=[</a:t>
            </a:r>
            <a:r>
              <a:rPr lang="en-US" altLang="zh-CN" sz="3600" b="1" dirty="0" err="1">
                <a:solidFill>
                  <a:srgbClr val="C00000"/>
                </a:solidFill>
              </a:rPr>
              <a:t>x,x,x</a:t>
            </a:r>
            <a:r>
              <a:rPr lang="en-US" altLang="zh-CN" sz="3600" b="1" dirty="0">
                <a:solidFill>
                  <a:srgbClr val="C00000"/>
                </a:solidFill>
              </a:rPr>
              <a:t>]</a:t>
            </a:r>
          </a:p>
          <a:p>
            <a:r>
              <a:rPr lang="en-US" altLang="zh-CN" sz="3600" b="1" dirty="0">
                <a:solidFill>
                  <a:srgbClr val="C00000"/>
                </a:solidFill>
              </a:rPr>
              <a:t>Z={‘data1’:x,’data2’:y}  #</a:t>
            </a:r>
            <a:r>
              <a:rPr lang="zh-CN" altLang="en-US" sz="3600" b="1" dirty="0">
                <a:solidFill>
                  <a:srgbClr val="C00000"/>
                </a:solidFill>
              </a:rPr>
              <a:t>字典列表嵌套组合</a:t>
            </a:r>
          </a:p>
        </p:txBody>
      </p:sp>
    </p:spTree>
    <p:extLst>
      <p:ext uri="{BB962C8B-B14F-4D97-AF65-F5344CB8AC3E}">
        <p14:creationId xmlns:p14="http://schemas.microsoft.com/office/powerpoint/2010/main" val="187532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B50A5B-51D0-449A-6F23-4AED6797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5B7955-5962-7E33-2F3F-6AE24F99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访问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添加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删除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。  </a:t>
            </a: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#del 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或</a:t>
            </a: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pop()</a:t>
            </a:r>
            <a:endParaRPr lang="zh-CN" altLang="en-US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修改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判断指定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对是否存在。</a:t>
            </a:r>
          </a:p>
          <a:p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6575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B50A5B-51D0-449A-6F23-4AED6797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字典基本方法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5B7955-5962-7E33-2F3F-6AE24F9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1551305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clear()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用于清空字典中所有的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get()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方法其实就是根据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来获取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value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，它相当于方括号语法的增强版，当使用方括号语法访问并不存在的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时，字典会引发 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Helvetica Neue"/>
              </a:rPr>
              <a:t>KeyError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错误；但如果使用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get()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方法访问不存在的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，该方法会简单地返回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None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，不会导致错误。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update()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方法可使用一个字典所包含的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对来更新己有的字典。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items()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获取字典中的所有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keys()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获取字典中的所有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values()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获取字典中的所有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value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3597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698" y="483386"/>
            <a:ext cx="10361102" cy="5305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字典</a:t>
            </a:r>
            <a:r>
              <a:rPr lang="en-US" altLang="zh-CN" b="1" dirty="0" smtClean="0"/>
              <a:t>update</a:t>
            </a:r>
            <a:r>
              <a:rPr lang="zh-CN" altLang="en-US" b="1" dirty="0" smtClean="0"/>
              <a:t>举例：</a:t>
            </a:r>
            <a:endParaRPr lang="en-US" altLang="zh-CN" b="1" dirty="0" smtClean="0"/>
          </a:p>
          <a:p>
            <a:r>
              <a:rPr lang="en-US" altLang="zh-CN" dirty="0" smtClean="0"/>
              <a:t>dict1 </a:t>
            </a:r>
            <a:r>
              <a:rPr lang="en-US" altLang="zh-CN" dirty="0"/>
              <a:t>= {'a': 1, 'b': 2}  </a:t>
            </a:r>
            <a:endParaRPr lang="en-US" altLang="zh-CN" dirty="0" smtClean="0"/>
          </a:p>
          <a:p>
            <a:r>
              <a:rPr lang="en-US" altLang="zh-CN" dirty="0" smtClean="0"/>
              <a:t>dict2 </a:t>
            </a:r>
            <a:r>
              <a:rPr lang="en-US" altLang="zh-CN" dirty="0"/>
              <a:t>= {'b': 3, 'c': 4} 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dict1.update(dict2) </a:t>
            </a:r>
            <a:endParaRPr lang="en-US" altLang="zh-CN" dirty="0" smtClean="0"/>
          </a:p>
          <a:p>
            <a:r>
              <a:rPr lang="en-US" altLang="zh-CN" dirty="0"/>
              <a:t>print(dict1)  </a:t>
            </a:r>
            <a:r>
              <a:rPr lang="en-US" altLang="zh-CN" dirty="0" smtClean="0"/>
              <a:t># </a:t>
            </a:r>
            <a:r>
              <a:rPr lang="zh-CN" altLang="en-US" dirty="0"/>
              <a:t>输出</a:t>
            </a:r>
            <a:r>
              <a:rPr lang="en-US" altLang="zh-CN" dirty="0"/>
              <a:t>: {'a': 1, 'b': 3, 'c': 4}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'b' </a:t>
            </a:r>
            <a:r>
              <a:rPr lang="zh-CN" altLang="en-US" dirty="0"/>
              <a:t>的值从 </a:t>
            </a:r>
            <a:r>
              <a:rPr lang="en-US" altLang="zh-CN" dirty="0"/>
              <a:t>2 </a:t>
            </a:r>
            <a:r>
              <a:rPr lang="zh-CN" altLang="en-US" dirty="0"/>
              <a:t>更新为 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'c' </a:t>
            </a:r>
            <a:r>
              <a:rPr lang="zh-CN" altLang="en-US" dirty="0"/>
              <a:t>被添加到 </a:t>
            </a:r>
            <a:r>
              <a:rPr lang="en-US" altLang="zh-CN" dirty="0"/>
              <a:t>dict1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字典构建对比：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d</a:t>
            </a:r>
            <a:r>
              <a:rPr lang="en-US" altLang="zh-CN" b="1" dirty="0" smtClean="0"/>
              <a:t>i={“name”:”jack”,”sex”:True,”age”:18}</a:t>
            </a:r>
          </a:p>
          <a:p>
            <a:pPr marL="0" indent="0">
              <a:buNone/>
            </a:pPr>
            <a:r>
              <a:rPr lang="en-US" altLang="zh-CN" b="1" dirty="0" smtClean="0"/>
              <a:t>di2=</a:t>
            </a:r>
            <a:r>
              <a:rPr lang="en-US" altLang="zh-CN" b="1" dirty="0" err="1" smtClean="0"/>
              <a:t>dict</a:t>
            </a:r>
            <a:r>
              <a:rPr lang="en-US" altLang="zh-CN" b="1" dirty="0" smtClean="0"/>
              <a:t>(name=“jack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,sex=</a:t>
            </a:r>
            <a:r>
              <a:rPr lang="en-US" altLang="zh-CN" b="1" dirty="0" err="1" smtClean="0"/>
              <a:t>True,age</a:t>
            </a:r>
            <a:r>
              <a:rPr lang="en-US" altLang="zh-CN" b="1" dirty="0" smtClean="0"/>
              <a:t>=18</a:t>
            </a:r>
            <a:r>
              <a:rPr lang="en-US" altLang="zh-CN" b="1" dirty="0"/>
              <a:t>)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23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完成上机练习一、二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3600" dirty="0">
                <a:solidFill>
                  <a:srgbClr val="FF0000"/>
                </a:solidFill>
              </a:rPr>
              <a:t>掌握</a:t>
            </a:r>
            <a:r>
              <a:rPr lang="en-US" altLang="zh-CN" sz="3600" dirty="0" err="1">
                <a:solidFill>
                  <a:srgbClr val="FF0000"/>
                </a:solidFill>
              </a:rPr>
              <a:t>xlrd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zh-CN" altLang="en-US" sz="3600" dirty="0">
                <a:solidFill>
                  <a:srgbClr val="FF0000"/>
                </a:solidFill>
              </a:rPr>
              <a:t>的使用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3600" dirty="0">
                <a:solidFill>
                  <a:srgbClr val="FF0000"/>
                </a:solidFill>
              </a:rPr>
              <a:t>掌握循环</a:t>
            </a:r>
            <a:r>
              <a:rPr lang="zh-CN" altLang="en-US" sz="3600" dirty="0" smtClean="0">
                <a:solidFill>
                  <a:srgbClr val="FF0000"/>
                </a:solidFill>
              </a:rPr>
              <a:t>语句遍历</a:t>
            </a:r>
            <a:r>
              <a:rPr lang="zh-CN" altLang="en-US" sz="3600" dirty="0">
                <a:solidFill>
                  <a:srgbClr val="FF0000"/>
                </a:solidFill>
              </a:rPr>
              <a:t>列表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9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37B906-2FD7-49AD-8E0B-DF0199B4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</a:t>
            </a:r>
            <a:r>
              <a:rPr lang="zh-CN" altLang="en-US" dirty="0" smtClean="0"/>
              <a:t>一 </a:t>
            </a:r>
            <a:r>
              <a:rPr lang="en-US" altLang="zh-CN" dirty="0" smtClean="0"/>
              <a:t>lx2_1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821D0F-128C-49D1-804E-CB30552E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score.xls   </a:t>
            </a:r>
            <a:r>
              <a:rPr lang="zh-CN" altLang="en-US" dirty="0"/>
              <a:t>编写一个</a:t>
            </a:r>
            <a:r>
              <a:rPr lang="en-US" altLang="zh-CN" dirty="0" err="1"/>
              <a:t>read_xls</a:t>
            </a:r>
            <a:r>
              <a:rPr lang="en-US" altLang="zh-CN" dirty="0"/>
              <a:t>(</a:t>
            </a:r>
            <a:r>
              <a:rPr lang="en-US" altLang="zh-CN" dirty="0" err="1"/>
              <a:t>sh</a:t>
            </a:r>
            <a:r>
              <a:rPr lang="en-US" altLang="zh-CN" dirty="0"/>
              <a:t>)</a:t>
            </a:r>
            <a:r>
              <a:rPr lang="zh-CN" altLang="en-US" dirty="0"/>
              <a:t>函数，该函数以</a:t>
            </a:r>
            <a:r>
              <a:rPr lang="en-US" altLang="zh-CN" dirty="0"/>
              <a:t>list of list </a:t>
            </a:r>
            <a:r>
              <a:rPr lang="zh-CN" altLang="en-US" dirty="0"/>
              <a:t>形式返回对应工作簿的数据内容，另外还以</a:t>
            </a:r>
            <a:r>
              <a:rPr lang="en-US" altLang="zh-CN" dirty="0"/>
              <a:t>list</a:t>
            </a:r>
            <a:r>
              <a:rPr lang="zh-CN" altLang="en-US" dirty="0"/>
              <a:t>形式返回第一行标题。</a:t>
            </a:r>
            <a:endParaRPr lang="en-US" altLang="zh-CN" dirty="0"/>
          </a:p>
          <a:p>
            <a:r>
              <a:rPr lang="zh-CN" altLang="en-US" dirty="0"/>
              <a:t>约定：第一行为标题，第一列为学号</a:t>
            </a:r>
            <a:endParaRPr lang="en-US" altLang="zh-CN" dirty="0"/>
          </a:p>
          <a:p>
            <a:r>
              <a:rPr lang="en-US" altLang="zh-CN" dirty="0" err="1"/>
              <a:t>Sh</a:t>
            </a:r>
            <a:r>
              <a:rPr lang="en-US" altLang="zh-CN" dirty="0"/>
              <a:t>=0 </a:t>
            </a:r>
            <a:r>
              <a:rPr lang="zh-CN" altLang="en-US" dirty="0"/>
              <a:t>读取第一个</a:t>
            </a:r>
            <a:r>
              <a:rPr lang="en-US" altLang="zh-CN" dirty="0" err="1"/>
              <a:t>sheet,sh</a:t>
            </a:r>
            <a:r>
              <a:rPr lang="en-US" altLang="zh-CN" dirty="0"/>
              <a:t>=1</a:t>
            </a:r>
            <a:r>
              <a:rPr lang="zh-CN" altLang="en-US" dirty="0"/>
              <a:t>时，读取第二个</a:t>
            </a:r>
            <a:r>
              <a:rPr lang="en-US" altLang="zh-CN" dirty="0"/>
              <a:t>sheet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文件的第三方库</a:t>
            </a:r>
            <a:r>
              <a:rPr lang="en-US" altLang="zh-CN" dirty="0"/>
              <a:t> </a:t>
            </a:r>
            <a:r>
              <a:rPr lang="en-US" altLang="zh-CN" dirty="0" err="1"/>
              <a:t>Xlrd</a:t>
            </a:r>
            <a:r>
              <a:rPr lang="en-US" altLang="zh-CN" dirty="0"/>
              <a:t> </a:t>
            </a:r>
            <a:r>
              <a:rPr lang="zh-CN" altLang="en-US" dirty="0"/>
              <a:t>使用简介参考</a:t>
            </a:r>
            <a:endParaRPr lang="en-US" altLang="zh-CN" dirty="0"/>
          </a:p>
          <a:p>
            <a:r>
              <a:rPr lang="en-US" altLang="zh-CN" dirty="0"/>
              <a:t>https://www.cnblogs.com/insane-Mr-Li/p/9092619.html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72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ABA576-1E38-452F-1345-C0036C2E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练习一 输出示例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FE256D-EF3E-0B24-9C69-527CE66A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8" y="1649456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['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英语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马哲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物理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高数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摄影</a:t>
            </a:r>
            <a:r>
              <a:rPr lang="en-US" altLang="zh-CN" dirty="0" smtClean="0"/>
              <a:t>']</a:t>
            </a:r>
          </a:p>
          <a:p>
            <a:r>
              <a:rPr lang="en-US" altLang="zh-CN" dirty="0" smtClean="0"/>
              <a:t>[['2251935', '2023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', 90.0, 80.0, '', '', ''], ['2151188', '2023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', 88.0, 99.0, '', 98.0, ''], ['2151773', '2023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', 96.0, 88.0, '', '', ''], ['2152036',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88.0, 91.5, '', '', ''], ['2153538',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99.0, '', '', '', ''], ['2154270', '2023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', 86.0, '', 98.0, '', ''], ['2251498',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88.0, 88.0, '', '', ''], ['2251541',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99.0, '', '', '', 99.0], ['2251543',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90.0, 86.0, '', '', ''], ['2251737', '2023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', 90.0, '', '', 100.0, ''], ['2251739', '2023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', '', '', 100.0, 88.0, ''], ['2251764',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'', 89.0, '', 93.0, ''], ['2251804',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'', '', 86.0, 91.0, ''], ['2251928',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92.0, '', '', 92.0, ''], ['2156020',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'', '', 90.5, 88.5, ''], ['2250281',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'', 93.0, '', 97.0, ''], ['2250750', '2023</a:t>
            </a:r>
            <a:r>
              <a:rPr lang="zh-CN" altLang="en-US" dirty="0" smtClean="0"/>
              <a:t>下</a:t>
            </a:r>
            <a:r>
              <a:rPr lang="en-US" altLang="zh-CN" dirty="0" smtClean="0"/>
              <a:t>', '', '', 99.0, '', 100.0], ……</a:t>
            </a:r>
          </a:p>
          <a:p>
            <a:r>
              <a:rPr lang="en-US" altLang="zh-CN" dirty="0"/>
              <a:t>['</a:t>
            </a:r>
            <a:r>
              <a:rPr lang="zh-CN" altLang="en-US" dirty="0"/>
              <a:t>学号</a:t>
            </a:r>
            <a:r>
              <a:rPr lang="en-US" altLang="zh-CN" dirty="0"/>
              <a:t>', '</a:t>
            </a:r>
            <a:r>
              <a:rPr lang="zh-CN" altLang="en-US" dirty="0"/>
              <a:t>姓名</a:t>
            </a:r>
            <a:r>
              <a:rPr lang="en-US" altLang="zh-CN" dirty="0"/>
              <a:t>', '</a:t>
            </a:r>
            <a:r>
              <a:rPr lang="zh-CN" altLang="en-US" dirty="0"/>
              <a:t>英文姓名</a:t>
            </a:r>
            <a:r>
              <a:rPr lang="en-US" altLang="zh-CN" dirty="0"/>
              <a:t>', '</a:t>
            </a:r>
            <a:r>
              <a:rPr lang="zh-CN" altLang="en-US" dirty="0"/>
              <a:t>性别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[['2250889', '</a:t>
            </a:r>
            <a:r>
              <a:rPr lang="zh-CN" altLang="en-US" dirty="0"/>
              <a:t>廖玲艺</a:t>
            </a:r>
            <a:r>
              <a:rPr lang="en-US" altLang="zh-CN" dirty="0"/>
              <a:t>', 'Liao </a:t>
            </a:r>
            <a:r>
              <a:rPr lang="en-US" altLang="zh-CN" dirty="0" err="1"/>
              <a:t>Lingyi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'], ['2250951', '</a:t>
            </a:r>
            <a:r>
              <a:rPr lang="zh-CN" altLang="en-US" dirty="0"/>
              <a:t>陈麒安</a:t>
            </a:r>
            <a:r>
              <a:rPr lang="en-US" altLang="zh-CN" dirty="0"/>
              <a:t>', 'Chen </a:t>
            </a:r>
            <a:r>
              <a:rPr lang="en-US" altLang="zh-CN" dirty="0" err="1"/>
              <a:t>Qian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'], ['2252036', '</a:t>
            </a:r>
            <a:r>
              <a:rPr lang="zh-CN" altLang="en-US" dirty="0"/>
              <a:t>苏惠</a:t>
            </a:r>
            <a:r>
              <a:rPr lang="en-US" altLang="zh-CN" dirty="0"/>
              <a:t>', 'Su </a:t>
            </a:r>
            <a:r>
              <a:rPr lang="en-US" altLang="zh-CN" dirty="0" err="1"/>
              <a:t>Hui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'], ['2253328', '</a:t>
            </a:r>
            <a:r>
              <a:rPr lang="zh-CN" altLang="en-US" dirty="0"/>
              <a:t>许翰林</a:t>
            </a:r>
            <a:r>
              <a:rPr lang="en-US" altLang="zh-CN" dirty="0"/>
              <a:t>', '</a:t>
            </a:r>
            <a:r>
              <a:rPr lang="en-US" altLang="zh-CN" dirty="0" err="1"/>
              <a:t>Xu</a:t>
            </a:r>
            <a:r>
              <a:rPr lang="en-US" altLang="zh-CN" dirty="0"/>
              <a:t> </a:t>
            </a:r>
            <a:r>
              <a:rPr lang="en-US" altLang="zh-CN" dirty="0" err="1"/>
              <a:t>Hanlin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'], ['2253874', '</a:t>
            </a:r>
            <a:r>
              <a:rPr lang="zh-CN" altLang="en-US" dirty="0"/>
              <a:t>邝家琪</a:t>
            </a:r>
            <a:r>
              <a:rPr lang="en-US" altLang="zh-CN" dirty="0"/>
              <a:t>', '</a:t>
            </a:r>
            <a:r>
              <a:rPr lang="en-US" altLang="zh-CN" dirty="0" err="1"/>
              <a:t>Kuang</a:t>
            </a:r>
            <a:r>
              <a:rPr lang="en-US" altLang="zh-CN" dirty="0"/>
              <a:t> </a:t>
            </a:r>
            <a:r>
              <a:rPr lang="en-US" altLang="zh-CN" dirty="0" err="1"/>
              <a:t>Jiaqi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'], ['2350488', '</a:t>
            </a:r>
            <a:r>
              <a:rPr lang="zh-CN" altLang="en-US" dirty="0"/>
              <a:t>邱恺煜</a:t>
            </a:r>
            <a:r>
              <a:rPr lang="en-US" altLang="zh-CN" dirty="0"/>
              <a:t>', '</a:t>
            </a:r>
            <a:r>
              <a:rPr lang="en-US" altLang="zh-CN" dirty="0" err="1"/>
              <a:t>qiukaiyv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'], ['2350489', '</a:t>
            </a:r>
            <a:r>
              <a:rPr lang="zh-CN" altLang="en-US" dirty="0"/>
              <a:t>王奕杰</a:t>
            </a:r>
            <a:r>
              <a:rPr lang="en-US" altLang="zh-CN" dirty="0"/>
              <a:t>', 'Wang </a:t>
            </a:r>
            <a:r>
              <a:rPr lang="en-US" altLang="zh-CN" dirty="0" err="1"/>
              <a:t>Yijie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'], ['2351043', '</a:t>
            </a:r>
            <a:r>
              <a:rPr lang="zh-CN" altLang="en-US" dirty="0"/>
              <a:t>国芳铭</a:t>
            </a:r>
            <a:r>
              <a:rPr lang="en-US" altLang="zh-CN" dirty="0"/>
              <a:t>', '</a:t>
            </a:r>
            <a:r>
              <a:rPr lang="en-US" altLang="zh-CN" dirty="0" err="1"/>
              <a:t>Guo</a:t>
            </a:r>
            <a:r>
              <a:rPr lang="en-US" altLang="zh-CN" dirty="0"/>
              <a:t> </a:t>
            </a:r>
            <a:r>
              <a:rPr lang="en-US" altLang="zh-CN" dirty="0" err="1"/>
              <a:t>Fangming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'], ['2351044', '</a:t>
            </a:r>
            <a:r>
              <a:rPr lang="zh-CN" altLang="en-US" dirty="0"/>
              <a:t>崔艺洋</a:t>
            </a:r>
            <a:r>
              <a:rPr lang="en-US" altLang="zh-CN" dirty="0"/>
              <a:t>', 'Cui </a:t>
            </a:r>
            <a:r>
              <a:rPr lang="en-US" altLang="zh-CN" dirty="0" err="1"/>
              <a:t>Yiyang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'], ['2351107', '</a:t>
            </a:r>
            <a:r>
              <a:rPr lang="zh-CN" altLang="en-US" dirty="0"/>
              <a:t>杨丰毓</a:t>
            </a:r>
            <a:r>
              <a:rPr lang="en-US" altLang="zh-CN" dirty="0"/>
              <a:t>', '</a:t>
            </a:r>
            <a:r>
              <a:rPr lang="en-US" altLang="zh-CN" dirty="0" err="1"/>
              <a:t>yangfengyu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'], ['2351114', '</a:t>
            </a:r>
            <a:r>
              <a:rPr lang="zh-CN" altLang="en-US" dirty="0"/>
              <a:t>朱俊泽</a:t>
            </a:r>
            <a:r>
              <a:rPr lang="en-US" altLang="zh-CN" dirty="0"/>
              <a:t>', 'Zhu </a:t>
            </a:r>
            <a:r>
              <a:rPr lang="en-US" altLang="zh-CN" dirty="0" err="1"/>
              <a:t>Junze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'], ['2351136', '</a:t>
            </a:r>
            <a:r>
              <a:rPr lang="zh-CN" altLang="en-US" dirty="0"/>
              <a:t>李盛鹏</a:t>
            </a:r>
            <a:r>
              <a:rPr lang="en-US" altLang="zh-CN" dirty="0"/>
              <a:t>', 'li sheng </a:t>
            </a:r>
            <a:r>
              <a:rPr lang="en-US" altLang="zh-CN" dirty="0" err="1"/>
              <a:t>peng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'], ['2351259', '</a:t>
            </a:r>
            <a:r>
              <a:rPr lang="zh-CN" altLang="en-US" dirty="0"/>
              <a:t>危睿健</a:t>
            </a:r>
            <a:r>
              <a:rPr lang="en-US" altLang="zh-CN" dirty="0"/>
              <a:t>', 'Wei </a:t>
            </a:r>
            <a:r>
              <a:rPr lang="en-US" altLang="zh-CN" dirty="0" err="1"/>
              <a:t>Ruijian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'], </a:t>
            </a:r>
            <a:r>
              <a:rPr lang="en-US" altLang="zh-CN" dirty="0" smtClean="0"/>
              <a:t>….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151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FDD245-852B-483C-9017-98052DDF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二  </a:t>
            </a:r>
            <a:r>
              <a:rPr lang="en-US" altLang="zh-CN" dirty="0" smtClean="0"/>
              <a:t>lx2_2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27F577-7CCB-4F29-8F14-9D22C5B3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3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在练习一基础上，实现 </a:t>
            </a:r>
            <a:r>
              <a:rPr lang="en-US" altLang="zh-CN" dirty="0" err="1"/>
              <a:t>table_merge</a:t>
            </a:r>
            <a:r>
              <a:rPr lang="en-US" altLang="zh-CN" dirty="0" smtClean="0"/>
              <a:t>(),</a:t>
            </a:r>
            <a:r>
              <a:rPr lang="zh-CN" altLang="en-US" dirty="0"/>
              <a:t>函数返回为合并</a:t>
            </a:r>
            <a:r>
              <a:rPr lang="zh-CN" altLang="en-US" dirty="0" smtClean="0"/>
              <a:t>后数据，合并</a:t>
            </a:r>
            <a:r>
              <a:rPr lang="zh-CN" altLang="en-US" dirty="0"/>
              <a:t>后的</a:t>
            </a:r>
            <a:r>
              <a:rPr lang="zh-CN" altLang="en-US" dirty="0" smtClean="0"/>
              <a:t>结果要求</a:t>
            </a:r>
            <a:r>
              <a:rPr lang="zh-CN" altLang="en-US" dirty="0"/>
              <a:t>只有一列‘学号’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26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EA3435-71CD-AD9C-F21F-5E105189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 输出示例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883564-25A3-86AC-F14F-5EADE996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[[‘2250889’, ‘</a:t>
            </a:r>
            <a:r>
              <a:rPr lang="zh-CN" altLang="en-US" dirty="0" smtClean="0"/>
              <a:t>廖玲艺</a:t>
            </a:r>
            <a:r>
              <a:rPr lang="en-US" altLang="zh-CN" dirty="0" smtClean="0"/>
              <a:t>’, ‘Liao </a:t>
            </a:r>
            <a:r>
              <a:rPr lang="en-US" altLang="zh-CN" dirty="0" err="1" smtClean="0"/>
              <a:t>Lingyi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’, ‘2023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’, </a:t>
            </a:r>
            <a:r>
              <a:rPr lang="en-US" altLang="zh-CN" dirty="0"/>
              <a:t>90.0, 80.0, </a:t>
            </a:r>
            <a:r>
              <a:rPr lang="en-US" altLang="zh-CN" dirty="0" smtClean="0"/>
              <a:t>‘’, ‘’, ‘’], [‘2250951’, ‘</a:t>
            </a:r>
            <a:r>
              <a:rPr lang="zh-CN" altLang="en-US" dirty="0" smtClean="0"/>
              <a:t>陈麒安</a:t>
            </a:r>
            <a:r>
              <a:rPr lang="en-US" altLang="zh-CN" dirty="0" smtClean="0"/>
              <a:t>’, ‘Chen </a:t>
            </a:r>
            <a:r>
              <a:rPr lang="en-US" altLang="zh-CN" dirty="0" err="1" smtClean="0"/>
              <a:t>Qian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男</a:t>
            </a:r>
            <a:r>
              <a:rPr lang="en-US" altLang="zh-CN" dirty="0" smtClean="0"/>
              <a:t>’, ‘2023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’, </a:t>
            </a:r>
            <a:r>
              <a:rPr lang="en-US" altLang="zh-CN" dirty="0"/>
              <a:t>88.0, 99.0, </a:t>
            </a:r>
            <a:r>
              <a:rPr lang="en-US" altLang="zh-CN" dirty="0" smtClean="0"/>
              <a:t>‘’, </a:t>
            </a:r>
            <a:r>
              <a:rPr lang="en-US" altLang="zh-CN" dirty="0"/>
              <a:t>98.0, </a:t>
            </a:r>
            <a:r>
              <a:rPr lang="en-US" altLang="zh-CN" dirty="0" smtClean="0"/>
              <a:t>‘’], [‘2252036’, ‘</a:t>
            </a:r>
            <a:r>
              <a:rPr lang="zh-CN" altLang="en-US" dirty="0" smtClean="0"/>
              <a:t>苏惠</a:t>
            </a:r>
            <a:r>
              <a:rPr lang="en-US" altLang="zh-CN" dirty="0" smtClean="0"/>
              <a:t>’, ‘Su </a:t>
            </a:r>
            <a:r>
              <a:rPr lang="en-US" altLang="zh-CN" dirty="0" err="1" smtClean="0"/>
              <a:t>Hui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’, ‘2023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’, </a:t>
            </a:r>
            <a:r>
              <a:rPr lang="en-US" altLang="zh-CN" dirty="0"/>
              <a:t>96.0, 88.0, </a:t>
            </a:r>
            <a:r>
              <a:rPr lang="en-US" altLang="zh-CN" dirty="0" smtClean="0"/>
              <a:t>‘’, ‘’, ‘’], [‘2253328’, ‘</a:t>
            </a:r>
            <a:r>
              <a:rPr lang="zh-CN" altLang="en-US" dirty="0" smtClean="0"/>
              <a:t>许翰林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Hanlin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男</a:t>
            </a:r>
            <a:r>
              <a:rPr lang="en-US" altLang="zh-CN" dirty="0" smtClean="0"/>
              <a:t>’, ‘2023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’, </a:t>
            </a:r>
            <a:r>
              <a:rPr lang="en-US" altLang="zh-CN" dirty="0"/>
              <a:t>88.0, 91.5, </a:t>
            </a:r>
            <a:r>
              <a:rPr lang="en-US" altLang="zh-CN" dirty="0" smtClean="0"/>
              <a:t>‘’, ‘’, ‘’], [‘2253874’, ‘</a:t>
            </a:r>
            <a:r>
              <a:rPr lang="zh-CN" altLang="en-US" dirty="0" smtClean="0"/>
              <a:t>邝家琪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Kuang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Jiaqi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’, ‘2023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’, </a:t>
            </a:r>
            <a:r>
              <a:rPr lang="en-US" altLang="zh-CN" dirty="0"/>
              <a:t>99.0, 99.0, </a:t>
            </a:r>
            <a:r>
              <a:rPr lang="en-US" altLang="zh-CN" dirty="0" smtClean="0"/>
              <a:t>‘’, ‘’, ‘’], [‘2350488’, ‘</a:t>
            </a:r>
            <a:r>
              <a:rPr lang="zh-CN" altLang="en-US" dirty="0" smtClean="0"/>
              <a:t>邱恺煜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qiukaiyv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男</a:t>
            </a:r>
            <a:r>
              <a:rPr lang="en-US" altLang="zh-CN" dirty="0" smtClean="0"/>
              <a:t>’, ‘2023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’, </a:t>
            </a:r>
            <a:r>
              <a:rPr lang="en-US" altLang="zh-CN" dirty="0"/>
              <a:t>86.0, 88.0, 98.0, </a:t>
            </a:r>
            <a:r>
              <a:rPr lang="en-US" altLang="zh-CN" dirty="0" smtClean="0"/>
              <a:t>‘’, ‘’], [‘2350489’, ‘</a:t>
            </a:r>
            <a:r>
              <a:rPr lang="zh-CN" altLang="en-US" dirty="0" smtClean="0"/>
              <a:t>王奕杰</a:t>
            </a:r>
            <a:r>
              <a:rPr lang="en-US" altLang="zh-CN" dirty="0" smtClean="0"/>
              <a:t>’, ‘Wang </a:t>
            </a:r>
            <a:r>
              <a:rPr lang="en-US" altLang="zh-CN" dirty="0" err="1" smtClean="0"/>
              <a:t>Yijie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男</a:t>
            </a:r>
            <a:r>
              <a:rPr lang="en-US" altLang="zh-CN" dirty="0" smtClean="0"/>
              <a:t>’, ‘2023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’, </a:t>
            </a:r>
            <a:r>
              <a:rPr lang="en-US" altLang="zh-CN" dirty="0"/>
              <a:t>88.0, 91.5, </a:t>
            </a:r>
            <a:r>
              <a:rPr lang="en-US" altLang="zh-CN" dirty="0" smtClean="0"/>
              <a:t>‘’, ‘’, ‘’], [‘2351043’, ‘</a:t>
            </a:r>
            <a:r>
              <a:rPr lang="zh-CN" altLang="en-US" dirty="0" smtClean="0"/>
              <a:t>国</a:t>
            </a:r>
            <a:r>
              <a:rPr lang="zh-CN" altLang="en-US" dirty="0"/>
              <a:t>芳</a:t>
            </a:r>
            <a:r>
              <a:rPr lang="zh-CN" altLang="en-US" dirty="0" smtClean="0"/>
              <a:t>铭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Fangming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’, ‘2023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’, </a:t>
            </a:r>
            <a:r>
              <a:rPr lang="en-US" altLang="zh-CN" dirty="0"/>
              <a:t>99.0, 99.0, </a:t>
            </a:r>
            <a:r>
              <a:rPr lang="en-US" altLang="zh-CN" dirty="0" smtClean="0"/>
              <a:t>‘’, ‘’, </a:t>
            </a:r>
            <a:r>
              <a:rPr lang="en-US" altLang="zh-CN" dirty="0"/>
              <a:t>99.0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26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5FDD245-852B-483C-9017-98052DD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练习三  </a:t>
            </a:r>
            <a:r>
              <a:rPr lang="en-US" altLang="zh-CN" dirty="0" smtClean="0"/>
              <a:t>lx2_3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6627F577-7CCB-4F29-8F14-9D22C5B3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3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练习二基础</a:t>
            </a:r>
            <a:r>
              <a:rPr lang="zh-CN" altLang="en-US" dirty="0"/>
              <a:t>上，实现 </a:t>
            </a:r>
            <a:r>
              <a:rPr lang="en-US" altLang="zh-CN" dirty="0" err="1" smtClean="0"/>
              <a:t>query_by_no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studenet_no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要求使用自己的学号，返回结果要求构造为字典格式。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（有两条数据，只取其中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条即可）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mtClean="0"/>
              <a:t>输出示例：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{'</a:t>
            </a:r>
            <a:r>
              <a:rPr lang="zh-CN" altLang="en-US" dirty="0"/>
              <a:t>学号</a:t>
            </a:r>
            <a:r>
              <a:rPr lang="en-US" altLang="zh-CN" dirty="0"/>
              <a:t>': '2352045', '</a:t>
            </a:r>
            <a:r>
              <a:rPr lang="zh-CN" altLang="en-US" dirty="0"/>
              <a:t>姓名</a:t>
            </a:r>
            <a:r>
              <a:rPr lang="en-US" altLang="zh-CN" dirty="0"/>
              <a:t>': '</a:t>
            </a:r>
            <a:r>
              <a:rPr lang="zh-CN" altLang="en-US" dirty="0"/>
              <a:t>闫童童</a:t>
            </a:r>
            <a:r>
              <a:rPr lang="en-US" altLang="zh-CN" dirty="0"/>
              <a:t>', '</a:t>
            </a:r>
            <a:r>
              <a:rPr lang="zh-CN" altLang="en-US" dirty="0"/>
              <a:t>英文姓名</a:t>
            </a:r>
            <a:r>
              <a:rPr lang="en-US" altLang="zh-CN" dirty="0"/>
              <a:t>': 'Yan </a:t>
            </a:r>
            <a:r>
              <a:rPr lang="en-US" altLang="zh-CN" dirty="0" err="1"/>
              <a:t>Tongtong</a:t>
            </a:r>
            <a:r>
              <a:rPr lang="en-US" altLang="zh-CN" dirty="0"/>
              <a:t>', '</a:t>
            </a:r>
            <a:r>
              <a:rPr lang="zh-CN" altLang="en-US" dirty="0"/>
              <a:t>性别</a:t>
            </a:r>
            <a:r>
              <a:rPr lang="en-US" altLang="zh-CN" dirty="0"/>
              <a:t>':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学期</a:t>
            </a:r>
            <a:r>
              <a:rPr lang="en-US" altLang="zh-CN" dirty="0"/>
              <a:t>': '2023</a:t>
            </a:r>
            <a:r>
              <a:rPr lang="zh-CN" altLang="en-US" dirty="0"/>
              <a:t>上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': 92.0, '</a:t>
            </a:r>
            <a:r>
              <a:rPr lang="zh-CN" altLang="en-US" dirty="0"/>
              <a:t>高程</a:t>
            </a:r>
            <a:r>
              <a:rPr lang="en-US" altLang="zh-CN" dirty="0"/>
              <a:t>': 92.0, '</a:t>
            </a:r>
            <a:r>
              <a:rPr lang="zh-CN" altLang="en-US" dirty="0"/>
              <a:t>物理</a:t>
            </a:r>
            <a:r>
              <a:rPr lang="en-US" altLang="zh-CN" dirty="0"/>
              <a:t>': 88.5, '</a:t>
            </a:r>
            <a:r>
              <a:rPr lang="zh-CN" altLang="en-US" dirty="0"/>
              <a:t>高数</a:t>
            </a:r>
            <a:r>
              <a:rPr lang="en-US" altLang="zh-CN" dirty="0"/>
              <a:t>': '', '</a:t>
            </a:r>
            <a:r>
              <a:rPr lang="zh-CN" altLang="en-US" dirty="0"/>
              <a:t>摄影</a:t>
            </a:r>
            <a:r>
              <a:rPr lang="en-US" altLang="zh-CN" dirty="0"/>
              <a:t>': ''}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91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65C91B-1552-4372-AA5C-BD509A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xmlns="" id="{5A5687D9-581C-47BD-80B7-AEB0161E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7" y="365125"/>
            <a:ext cx="11652525" cy="5167928"/>
          </a:xfrm>
        </p:spPr>
      </p:pic>
    </p:spTree>
    <p:extLst>
      <p:ext uri="{BB962C8B-B14F-4D97-AF65-F5344CB8AC3E}">
        <p14:creationId xmlns:p14="http://schemas.microsoft.com/office/powerpoint/2010/main" val="42764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BF5CEF-2DE8-4A6C-9990-3D513B07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6830DE4F-1C09-430C-ACB8-EE9017165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4920"/>
            <a:ext cx="10834838" cy="469348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8903951-109D-4BA4-8912-8FD476B2BA1D}"/>
              </a:ext>
            </a:extLst>
          </p:cNvPr>
          <p:cNvSpPr txBox="1"/>
          <p:nvPr/>
        </p:nvSpPr>
        <p:spPr>
          <a:xfrm>
            <a:off x="2174240" y="5364480"/>
            <a:ext cx="10231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字符串可理解为</a:t>
            </a:r>
            <a:r>
              <a:rPr lang="zh-CN" altLang="en-US" sz="2800" dirty="0">
                <a:solidFill>
                  <a:srgbClr val="FF0000"/>
                </a:solidFill>
              </a:rPr>
              <a:t>不可组合</a:t>
            </a:r>
            <a:r>
              <a:rPr lang="zh-CN" altLang="en-US" sz="2800" dirty="0"/>
              <a:t>简单变量列表，不支持</a:t>
            </a:r>
            <a:r>
              <a:rPr lang="en-US" altLang="zh-CN" sz="2800" dirty="0">
                <a:solidFill>
                  <a:srgbClr val="FF0000"/>
                </a:solidFill>
              </a:rPr>
              <a:t>append</a:t>
            </a:r>
          </a:p>
          <a:p>
            <a:endParaRPr lang="en-US" altLang="zh-CN" sz="2800" dirty="0"/>
          </a:p>
          <a:p>
            <a:r>
              <a:rPr lang="zh-CN" altLang="en-US" sz="2800" dirty="0"/>
              <a:t>元组可理解为</a:t>
            </a:r>
            <a:r>
              <a:rPr lang="zh-CN" altLang="en-US" sz="2800" dirty="0">
                <a:solidFill>
                  <a:srgbClr val="FF0000"/>
                </a:solidFill>
              </a:rPr>
              <a:t>只读静态</a:t>
            </a:r>
            <a:r>
              <a:rPr lang="zh-CN" altLang="en-US" sz="2800" dirty="0"/>
              <a:t>列表，不支持</a:t>
            </a:r>
            <a:r>
              <a:rPr lang="en-US" altLang="zh-CN" sz="2800" dirty="0">
                <a:solidFill>
                  <a:srgbClr val="FF0000"/>
                </a:solidFill>
              </a:rPr>
              <a:t>append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436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掌握序列类型</a:t>
            </a:r>
            <a:r>
              <a:rPr lang="en-US" altLang="zh-CN" sz="3600" dirty="0">
                <a:solidFill>
                  <a:srgbClr val="FF0000"/>
                </a:solidFill>
              </a:rPr>
              <a:t>12</a:t>
            </a:r>
            <a:r>
              <a:rPr lang="zh-CN" altLang="en-US" sz="3600" dirty="0">
                <a:solidFill>
                  <a:srgbClr val="FF0000"/>
                </a:solidFill>
              </a:rPr>
              <a:t>个基本操作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1767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F3C7FB-A6C8-47CC-A04A-A4BBB1D4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CB8A7780-89B6-4247-A561-E42D8F456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" y="365125"/>
            <a:ext cx="11407172" cy="5868430"/>
          </a:xfrm>
        </p:spPr>
      </p:pic>
    </p:spTree>
    <p:extLst>
      <p:ext uri="{BB962C8B-B14F-4D97-AF65-F5344CB8AC3E}">
        <p14:creationId xmlns:p14="http://schemas.microsoft.com/office/powerpoint/2010/main" val="355462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CE5C69-4F8F-4ECF-889B-AA0DCE96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8379BC87-8723-42CA-8C62-475DF059B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84" y="195497"/>
            <a:ext cx="9528773" cy="646700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8ACD5EBA-2F2F-476D-BBF6-8BE4E8DE3D3D}"/>
              </a:ext>
            </a:extLst>
          </p:cNvPr>
          <p:cNvCxnSpPr>
            <a:cxnSpLocks/>
          </p:cNvCxnSpPr>
          <p:nvPr/>
        </p:nvCxnSpPr>
        <p:spPr>
          <a:xfrm flipH="1" flipV="1">
            <a:off x="2835071" y="4236098"/>
            <a:ext cx="4545443" cy="39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EF4442B-3329-4E04-AC11-E775855F72BA}"/>
              </a:ext>
            </a:extLst>
          </p:cNvPr>
          <p:cNvSpPr txBox="1"/>
          <p:nvPr/>
        </p:nvSpPr>
        <p:spPr>
          <a:xfrm>
            <a:off x="7445828" y="4446037"/>
            <a:ext cx="464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注意对比</a:t>
            </a:r>
            <a:r>
              <a:rPr lang="en-US" altLang="zh-CN" sz="2400" dirty="0">
                <a:solidFill>
                  <a:schemeClr val="accent1"/>
                </a:solidFill>
              </a:rPr>
              <a:t>range</a:t>
            </a:r>
            <a:r>
              <a:rPr lang="zh-CN" altLang="en-US" sz="2400" dirty="0">
                <a:solidFill>
                  <a:schemeClr val="accent1"/>
                </a:solidFill>
              </a:rPr>
              <a:t>是函数，采用括号</a:t>
            </a:r>
          </a:p>
        </p:txBody>
      </p:sp>
    </p:spTree>
    <p:extLst>
      <p:ext uri="{BB962C8B-B14F-4D97-AF65-F5344CB8AC3E}">
        <p14:creationId xmlns:p14="http://schemas.microsoft.com/office/powerpoint/2010/main" val="13989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掌握组合类型赋值时构造与传指针的区别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47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787700DD-272D-4B3C-A0C2-8519E7F1C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13" y="0"/>
            <a:ext cx="7841660" cy="183657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F58D56F-3B84-4166-B561-0C8F2B0EA778}"/>
              </a:ext>
            </a:extLst>
          </p:cNvPr>
          <p:cNvSpPr txBox="1"/>
          <p:nvPr/>
        </p:nvSpPr>
        <p:spPr>
          <a:xfrm>
            <a:off x="1316446" y="1904528"/>
            <a:ext cx="9209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注：这一特性同样适用于其他组合类型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可理解为</a:t>
            </a:r>
            <a:r>
              <a:rPr lang="zh-CN" altLang="en-US" sz="2400" b="1" dirty="0">
                <a:solidFill>
                  <a:srgbClr val="C00000"/>
                </a:solidFill>
              </a:rPr>
              <a:t>必须构造才是全新的，否则为指针赋值</a:t>
            </a:r>
            <a:r>
              <a:rPr lang="zh-CN" altLang="en-US" sz="2400" dirty="0">
                <a:solidFill>
                  <a:srgbClr val="C00000"/>
                </a:solidFill>
              </a:rPr>
              <a:t>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S1=‘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S2=s1</a:t>
            </a:r>
          </a:p>
          <a:p>
            <a:r>
              <a:rPr lang="en-US" altLang="zh-CN" sz="2800" dirty="0"/>
              <a:t>S1+=‘d’</a:t>
            </a:r>
          </a:p>
          <a:p>
            <a:r>
              <a:rPr lang="en-US" altLang="zh-CN" sz="2800" dirty="0"/>
              <a:t>Print (s2)      #</a:t>
            </a:r>
            <a:r>
              <a:rPr lang="zh-CN" altLang="en-US" sz="2800" dirty="0"/>
              <a:t>结果为</a:t>
            </a:r>
            <a:r>
              <a:rPr lang="en-US" altLang="zh-CN" sz="2800" dirty="0"/>
              <a:t>’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Li_1=[‘</a:t>
            </a:r>
            <a:r>
              <a:rPr lang="en-US" altLang="zh-CN" sz="2800" dirty="0" err="1"/>
              <a:t>a’,’b’,’c</a:t>
            </a:r>
            <a:r>
              <a:rPr lang="en-US" altLang="zh-CN" sz="2800" dirty="0"/>
              <a:t>’]</a:t>
            </a:r>
          </a:p>
          <a:p>
            <a:r>
              <a:rPr lang="en-US" altLang="zh-CN" sz="2800" dirty="0"/>
              <a:t>Li_2=li_1</a:t>
            </a:r>
          </a:p>
          <a:p>
            <a:r>
              <a:rPr lang="en-US" altLang="zh-CN" sz="2800" dirty="0"/>
              <a:t>Li_1.append(‘d’)</a:t>
            </a:r>
          </a:p>
          <a:p>
            <a:r>
              <a:rPr lang="en-US" altLang="zh-CN" sz="2800" dirty="0"/>
              <a:t>Print(li_2)    #</a:t>
            </a:r>
            <a:r>
              <a:rPr lang="zh-CN" altLang="en-US" sz="2800" dirty="0"/>
              <a:t>结果为 </a:t>
            </a:r>
            <a:r>
              <a:rPr lang="en-US" altLang="zh-CN" sz="2800" dirty="0"/>
              <a:t>[‘</a:t>
            </a:r>
            <a:r>
              <a:rPr lang="en-US" altLang="zh-CN" sz="2800" dirty="0" err="1"/>
              <a:t>a’,’b’,’c’,’d</a:t>
            </a:r>
            <a:r>
              <a:rPr lang="en-US" altLang="zh-CN" sz="2800" dirty="0" smtClean="0"/>
              <a:t>’]</a:t>
            </a:r>
          </a:p>
          <a:p>
            <a:r>
              <a:rPr lang="zh-CN" altLang="en-US" sz="2800" dirty="0" smtClean="0"/>
              <a:t>演示 </a:t>
            </a:r>
            <a:r>
              <a:rPr lang="en-US" altLang="zh-CN" sz="2800" dirty="0" smtClean="0"/>
              <a:t>func_demo.py</a:t>
            </a:r>
            <a:endParaRPr lang="en-US" altLang="zh-CN" sz="2800" dirty="0"/>
          </a:p>
          <a:p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6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1435</Words>
  <Application>Microsoft Office PowerPoint</Application>
  <PresentationFormat>自定义</PresentationFormat>
  <Paragraphs>113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目标 一</vt:lpstr>
      <vt:lpstr>组合数据类型</vt:lpstr>
      <vt:lpstr>PowerPoint 演示文稿</vt:lpstr>
      <vt:lpstr>PowerPoint 演示文稿</vt:lpstr>
      <vt:lpstr>目标 二</vt:lpstr>
      <vt:lpstr>PowerPoint 演示文稿</vt:lpstr>
      <vt:lpstr>PowerPoint 演示文稿</vt:lpstr>
      <vt:lpstr>目标 三</vt:lpstr>
      <vt:lpstr>PowerPoint 演示文稿</vt:lpstr>
      <vt:lpstr>目标 四</vt:lpstr>
      <vt:lpstr>li=[]   等价  li=list()</vt:lpstr>
      <vt:lpstr>PowerPoint 演示文稿</vt:lpstr>
      <vt:lpstr>目标 五</vt:lpstr>
      <vt:lpstr>t=tuple()  等价   t=()  可将列表转为元组 可将迭代器range转为元组 </vt:lpstr>
      <vt:lpstr>目标 六</vt:lpstr>
      <vt:lpstr>PowerPoint 演示文稿</vt:lpstr>
      <vt:lpstr>PowerPoint 演示文稿</vt:lpstr>
      <vt:lpstr>PowerPoint 演示文稿</vt:lpstr>
      <vt:lpstr>目标 七</vt:lpstr>
      <vt:lpstr>:</vt:lpstr>
      <vt:lpstr>字典基本操作</vt:lpstr>
      <vt:lpstr>字典基本方法</vt:lpstr>
      <vt:lpstr>PowerPoint 演示文稿</vt:lpstr>
      <vt:lpstr>目标 八</vt:lpstr>
      <vt:lpstr>上机练习一 lx2_1</vt:lpstr>
      <vt:lpstr>练习一 输出示例</vt:lpstr>
      <vt:lpstr>练习二  lx2_2 </vt:lpstr>
      <vt:lpstr>练习二 输出示例</vt:lpstr>
      <vt:lpstr>练习三  lx2_3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掌握Pycharm下如何断点调试 </dc:title>
  <dc:creator>793515979@qq.com</dc:creator>
  <cp:lastModifiedBy>tomato</cp:lastModifiedBy>
  <cp:revision>68</cp:revision>
  <dcterms:created xsi:type="dcterms:W3CDTF">2018-09-19T19:24:28Z</dcterms:created>
  <dcterms:modified xsi:type="dcterms:W3CDTF">2024-07-30T16:40:02Z</dcterms:modified>
</cp:coreProperties>
</file>