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893" r:id="rId2"/>
    <p:sldId id="445" r:id="rId3"/>
    <p:sldId id="848" r:id="rId4"/>
    <p:sldId id="849" r:id="rId5"/>
    <p:sldId id="850" r:id="rId6"/>
    <p:sldId id="858" r:id="rId7"/>
    <p:sldId id="859" r:id="rId8"/>
    <p:sldId id="860" r:id="rId9"/>
    <p:sldId id="861" r:id="rId10"/>
    <p:sldId id="862" r:id="rId11"/>
    <p:sldId id="863" r:id="rId12"/>
    <p:sldId id="851" r:id="rId13"/>
    <p:sldId id="852" r:id="rId14"/>
    <p:sldId id="853" r:id="rId15"/>
    <p:sldId id="854" r:id="rId16"/>
    <p:sldId id="855" r:id="rId17"/>
    <p:sldId id="856" r:id="rId18"/>
    <p:sldId id="857" r:id="rId19"/>
    <p:sldId id="864" r:id="rId20"/>
    <p:sldId id="915" r:id="rId21"/>
    <p:sldId id="911" r:id="rId22"/>
    <p:sldId id="912" r:id="rId23"/>
    <p:sldId id="913" r:id="rId24"/>
    <p:sldId id="865" r:id="rId25"/>
    <p:sldId id="866" r:id="rId26"/>
    <p:sldId id="867" r:id="rId27"/>
    <p:sldId id="868" r:id="rId28"/>
    <p:sldId id="885" r:id="rId29"/>
    <p:sldId id="886" r:id="rId30"/>
    <p:sldId id="869" r:id="rId31"/>
    <p:sldId id="887" r:id="rId32"/>
    <p:sldId id="888" r:id="rId33"/>
    <p:sldId id="870" r:id="rId34"/>
    <p:sldId id="889" r:id="rId35"/>
    <p:sldId id="890" r:id="rId36"/>
    <p:sldId id="891" r:id="rId37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120">
          <p15:clr>
            <a:srgbClr val="A4A3A4"/>
          </p15:clr>
        </p15:guide>
        <p15:guide id="3" orient="horz" pos="3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DDE1EB"/>
    <a:srgbClr val="CC99FF"/>
    <a:srgbClr val="CCCCFF"/>
    <a:srgbClr val="CC66FF"/>
    <a:srgbClr val="CCFFFF"/>
    <a:srgbClr val="000099"/>
    <a:srgbClr val="BBC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6083" autoAdjust="0"/>
  </p:normalViewPr>
  <p:slideViewPr>
    <p:cSldViewPr>
      <p:cViewPr varScale="1">
        <p:scale>
          <a:sx n="111" d="100"/>
          <a:sy n="111" d="100"/>
        </p:scale>
        <p:origin x="-1656" y="-96"/>
      </p:cViewPr>
      <p:guideLst>
        <p:guide orient="horz" pos="3612"/>
        <p:guide pos="3120"/>
      </p:guideLst>
    </p:cSldViewPr>
  </p:slideViewPr>
  <p:outlineViewPr>
    <p:cViewPr>
      <p:scale>
        <a:sx n="33" d="100"/>
        <a:sy n="33" d="100"/>
      </p:scale>
      <p:origin x="0" y="3585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908"/>
    </p:cViewPr>
  </p:sorterViewPr>
  <p:notesViewPr>
    <p:cSldViewPr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페이지</a:t>
            </a:r>
            <a:fld id="{990C8AF0-E587-4C74-842F-A5409B5C163A}" type="slidenum">
              <a:rPr lang="ko-KR" altLang="en-US" sz="1200">
                <a:latin typeface="맑은 고딕" pitchFamily="50" charset="-127"/>
                <a:ea typeface="맑은 고딕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2895600" cy="6858000"/>
            <a:chOff x="0" y="0"/>
            <a:chExt cx="1824" cy="4320"/>
          </a:xfrm>
        </p:grpSpPr>
        <p:sp>
          <p:nvSpPr>
            <p:cNvPr id="410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026" cy="4320"/>
            </a:xfrm>
            <a:prstGeom prst="rect">
              <a:avLst/>
            </a:prstGeom>
            <a:solidFill>
              <a:srgbClr val="6F98B7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03" name="Rectangle 4"/>
            <p:cNvSpPr>
              <a:spLocks noChangeArrowheads="1"/>
            </p:cNvSpPr>
            <p:nvPr/>
          </p:nvSpPr>
          <p:spPr bwMode="auto">
            <a:xfrm>
              <a:off x="1026" y="0"/>
              <a:ext cx="497" cy="4320"/>
            </a:xfrm>
            <a:prstGeom prst="rect">
              <a:avLst/>
            </a:prstGeom>
            <a:solidFill>
              <a:srgbClr val="B2C8D8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1523" y="0"/>
              <a:ext cx="301" cy="4320"/>
            </a:xfrm>
            <a:prstGeom prst="rect">
              <a:avLst/>
            </a:prstGeom>
            <a:solidFill>
              <a:srgbClr val="E8EFF4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05" name="Picture 6" descr="C:\Program Files\Common Files\Microsoft Shared\Clipart\cagcat50\MP00640_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" y="2036"/>
              <a:ext cx="1603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202055" y="893763"/>
            <a:ext cx="75565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데이터 시각화 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with </a:t>
            </a:r>
            <a:r>
              <a:rPr kumimoji="1" lang="ko-KR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파이썬</a:t>
            </a:r>
            <a:endParaRPr kumimoji="1" lang="en-US" altLang="ko-KR" sz="4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080792" y="2674144"/>
            <a:ext cx="5978525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12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Chapter 01</a:t>
            </a:r>
          </a:p>
          <a:p>
            <a:pPr algn="l">
              <a:lnSpc>
                <a:spcPct val="120000"/>
              </a:lnSpc>
            </a:pP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프로그래밍 개요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20" y="681788"/>
            <a:ext cx="1656184" cy="20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1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b="1" dirty="0"/>
              <a:t>홈페이지를 이용한 </a:t>
            </a:r>
            <a:r>
              <a:rPr lang="en-US" altLang="ko-KR" sz="3200" b="1" dirty="0"/>
              <a:t>Python </a:t>
            </a:r>
            <a:r>
              <a:rPr lang="ko-KR" altLang="en-US" sz="3200" b="1" dirty="0"/>
              <a:t>설치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1471172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윈도우 운영 체제에 대한 프로그램 설치를 시작하겠습니다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https://www.python.org</a:t>
            </a:r>
            <a:r>
              <a:rPr lang="ko-KR" altLang="en-US" sz="1600" dirty="0"/>
              <a:t>에서 </a:t>
            </a:r>
            <a:r>
              <a:rPr lang="en-US" altLang="ko-KR" sz="1600" dirty="0"/>
              <a:t>python </a:t>
            </a:r>
            <a:r>
              <a:rPr lang="ko-KR" altLang="en-US" sz="1600" dirty="0"/>
              <a:t>설치 파일을 다운 받습니다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만약 최신 버전 보다 하위의 버전의 </a:t>
            </a:r>
            <a:r>
              <a:rPr lang="en-US" altLang="ko-KR" sz="1600" dirty="0"/>
              <a:t>Python</a:t>
            </a:r>
            <a:r>
              <a:rPr lang="ko-KR" altLang="en-US" sz="1600" dirty="0"/>
              <a:t>을 설치하고 싶다면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 메뉴에서 </a:t>
            </a:r>
            <a:r>
              <a:rPr lang="en-US" altLang="ko-KR" sz="1600" dirty="0"/>
              <a:t>All releases</a:t>
            </a:r>
            <a:r>
              <a:rPr lang="ko-KR" altLang="en-US" sz="1600" dirty="0"/>
              <a:t>를 클릭하여 원하는 버전을 다운 받으면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책의 실습을 위하여 윈도우 </a:t>
            </a:r>
            <a:r>
              <a:rPr lang="en-US" altLang="ko-KR" sz="1600" dirty="0"/>
              <a:t>64bit</a:t>
            </a:r>
            <a:r>
              <a:rPr lang="ko-KR" altLang="en-US" sz="1600" dirty="0"/>
              <a:t>용 </a:t>
            </a:r>
            <a:r>
              <a:rPr lang="en-US" altLang="ko-KR" sz="1600" dirty="0"/>
              <a:t>Python 3.8.5</a:t>
            </a:r>
            <a:r>
              <a:rPr lang="ko-KR" altLang="en-US" sz="1600" dirty="0"/>
              <a:t>를 다운 받아 실습하도록 하겠습니다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78" y="2649740"/>
            <a:ext cx="4241239" cy="1698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78" y="4581128"/>
            <a:ext cx="4872332" cy="1728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0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b="1" dirty="0"/>
              <a:t>홈페이지를 이용한 </a:t>
            </a:r>
            <a:r>
              <a:rPr lang="en-US" altLang="ko-KR" sz="3200" b="1" dirty="0"/>
              <a:t>Python </a:t>
            </a:r>
            <a:r>
              <a:rPr lang="ko-KR" altLang="en-US" sz="3200" b="1" dirty="0"/>
              <a:t>설치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1421928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python-3.8.5.exe</a:t>
            </a:r>
            <a:r>
              <a:rPr lang="ko-KR" altLang="en-US" sz="1600" dirty="0"/>
              <a:t>를 다운 받았으면 해당 파일을 실행해 설치 순서를 따라 설치하면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설치 폴더는 </a:t>
            </a:r>
            <a:r>
              <a:rPr lang="en-US" altLang="ko-KR" sz="1600" dirty="0"/>
              <a:t>Python </a:t>
            </a:r>
            <a:r>
              <a:rPr lang="ko-KR" altLang="en-US" sz="1600" dirty="0"/>
              <a:t>설치 과정에서 제공하는 기본 폴더를 사용할 수도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경우에 따라서는 자신이 원하는 폴더에 설치할 수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여기서는 설치 폴더를 개발자가 임의로 지정하기 위하여 그림과 같이 </a:t>
            </a:r>
            <a:r>
              <a:rPr lang="en-US" altLang="ko-KR" sz="1600" dirty="0"/>
              <a:t>"Customize installation"</a:t>
            </a:r>
            <a:r>
              <a:rPr lang="ko-KR" altLang="en-US" sz="1600" dirty="0"/>
              <a:t>를 선택해 주고 자신이 원하는 폴더를 지정해 주면 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3" y="2870866"/>
            <a:ext cx="3581490" cy="22278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870866"/>
            <a:ext cx="3532139" cy="2213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1"/>
          <p:cNvSpPr/>
          <p:nvPr/>
        </p:nvSpPr>
        <p:spPr>
          <a:xfrm>
            <a:off x="605626" y="5222872"/>
            <a:ext cx="33345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개발자가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임의의 지정 경로에 설치를 하기 위하여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Customize installation]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클릭합니다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41033" y="5222872"/>
            <a:ext cx="41232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문서 및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pip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등에 대한 체크 박스를 모두 기본 값으로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둔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상태에서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[Next]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클릭하여 다음 단계로 이동합니다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/>
              <a:t>홈페이지를 이용한 </a:t>
            </a:r>
            <a:r>
              <a:rPr lang="en-US" altLang="ko-KR" sz="3200" dirty="0"/>
              <a:t>Python </a:t>
            </a:r>
            <a:r>
              <a:rPr lang="ko-KR" altLang="en-US" sz="3200" dirty="0"/>
              <a:t>설치</a:t>
            </a:r>
            <a:endParaRPr lang="ko-KR" altLang="en-US" sz="3200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홈페이지를 이용한 </a:t>
            </a:r>
            <a:r>
              <a:rPr lang="en-US" altLang="ko-KR" sz="1600" dirty="0"/>
              <a:t>Python </a:t>
            </a:r>
            <a:r>
              <a:rPr lang="ko-KR" altLang="en-US" sz="1600" dirty="0" smtClean="0"/>
              <a:t>설치를 계속 진행합니다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2" y="1484784"/>
            <a:ext cx="3804227" cy="2402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48" y="1505213"/>
            <a:ext cx="3755417" cy="2382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725570" y="4167963"/>
            <a:ext cx="401140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설치할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폴더를 지정하는 화면입니다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한글 폴더 또는 띄워 쓰기가 된 폴더에 설치해도 된다고 하나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필자의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경험으로는 패키지나 외부 모듈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설치시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문제가 발생할 수 있습니다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다음과 같이 지정된 경로에 설치하도록 하겠습니다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02848" y="4167963"/>
            <a:ext cx="27318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설치가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진행 되고 있으면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다음과 같이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진행바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(Progress Bar)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 보일 것입니다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4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b="1" dirty="0"/>
              <a:t>홈페이지를 이용한 </a:t>
            </a:r>
            <a:r>
              <a:rPr lang="en-US" altLang="ko-KR" sz="3200" b="1" dirty="0"/>
              <a:t>Python </a:t>
            </a:r>
            <a:r>
              <a:rPr lang="ko-KR" altLang="en-US" sz="3200" b="1" dirty="0"/>
              <a:t>설치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ko-KR" altLang="en-US" sz="1600"/>
              <a:t>홈페이지를 이용한 </a:t>
            </a:r>
            <a:r>
              <a:rPr lang="en-US" altLang="ko-KR" sz="1600"/>
              <a:t>Python </a:t>
            </a:r>
            <a:r>
              <a:rPr lang="ko-KR" altLang="en-US" sz="1600"/>
              <a:t>설치를 계속 진행합니다</a:t>
            </a:r>
            <a:r>
              <a:rPr lang="en-US" altLang="ko-KR" sz="1600"/>
              <a:t>.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84784"/>
            <a:ext cx="3788076" cy="2376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/>
          <p:cNvSpPr/>
          <p:nvPr/>
        </p:nvSpPr>
        <p:spPr>
          <a:xfrm>
            <a:off x="553089" y="3996099"/>
            <a:ext cx="38459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성공적으로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Setup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 끝났음을 알려 주고 있습니다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[Close]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클릭하여 프로그램 설치를 마무리 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0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Python</a:t>
            </a:r>
            <a:r>
              <a:rPr lang="ko-KR" altLang="ko-KR" b="1" dirty="0"/>
              <a:t>을 위한 환경 변수 설정하기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440942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Python </a:t>
            </a:r>
            <a:r>
              <a:rPr lang="ko-KR" altLang="en-US" sz="1600" dirty="0"/>
              <a:t>설치가 끝났으니 환경 변수 설정을 하도록 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차후에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외부</a:t>
            </a:r>
            <a:r>
              <a:rPr lang="en-US" altLang="ko-KR" sz="1600" dirty="0"/>
              <a:t>(Third Party) </a:t>
            </a:r>
            <a:r>
              <a:rPr lang="ko-KR" altLang="en-US" sz="1600" dirty="0"/>
              <a:t>패키지를 사용하려면 </a:t>
            </a:r>
            <a:r>
              <a:rPr lang="en-US" altLang="ko-KR" sz="1600" dirty="0"/>
              <a:t>pip</a:t>
            </a:r>
            <a:r>
              <a:rPr lang="ko-KR" altLang="en-US" sz="1600" dirty="0"/>
              <a:t>라는 프로그램으로 주로 설치를 하게 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pip </a:t>
            </a:r>
            <a:r>
              <a:rPr lang="ko-KR" altLang="en-US" sz="1600" dirty="0"/>
              <a:t>명령어는 주로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 </a:t>
            </a:r>
            <a:r>
              <a:rPr lang="ko-KR" altLang="en-US" sz="1600" dirty="0"/>
              <a:t>창에서 많이 실행하게 되는 데</a:t>
            </a:r>
            <a:r>
              <a:rPr lang="en-US" altLang="ko-KR" sz="1600" dirty="0"/>
              <a:t>, </a:t>
            </a:r>
            <a:r>
              <a:rPr lang="ko-KR" altLang="en-US" sz="1600" dirty="0"/>
              <a:t>운영 체제에게 </a:t>
            </a:r>
            <a:r>
              <a:rPr lang="en-US" altLang="ko-KR" sz="1600" dirty="0"/>
              <a:t>Python</a:t>
            </a:r>
            <a:r>
              <a:rPr lang="ko-KR" altLang="en-US" sz="1600" dirty="0"/>
              <a:t>의 일부 폴더에 대해 경로</a:t>
            </a:r>
            <a:r>
              <a:rPr lang="en-US" altLang="ko-KR" sz="1600" dirty="0"/>
              <a:t>(path) </a:t>
            </a:r>
            <a:r>
              <a:rPr lang="ko-KR" altLang="en-US" sz="1600" dirty="0"/>
              <a:t>설정을 지정해 주어야 설치하는 데 문제 사항이 없습니다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이러한 경로 설정은 경로에 대한 정보를 저장하고 있는 </a:t>
            </a:r>
            <a:r>
              <a:rPr lang="en-US" altLang="ko-KR" sz="1600" dirty="0"/>
              <a:t>'</a:t>
            </a:r>
            <a:r>
              <a:rPr lang="ko-KR" altLang="en-US" sz="1600" dirty="0"/>
              <a:t>환경 변수</a:t>
            </a:r>
            <a:r>
              <a:rPr lang="en-US" altLang="ko-KR" sz="1600" dirty="0"/>
              <a:t>'</a:t>
            </a:r>
            <a:r>
              <a:rPr lang="ko-KR" altLang="en-US" sz="1600" dirty="0"/>
              <a:t>에 설정해 주면 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그럼 지금부터 </a:t>
            </a:r>
            <a:r>
              <a:rPr lang="en-US" altLang="ko-KR" sz="1600" dirty="0"/>
              <a:t>'</a:t>
            </a:r>
            <a:r>
              <a:rPr lang="ko-KR" altLang="en-US" sz="1600" dirty="0"/>
              <a:t>환경 설정</a:t>
            </a:r>
            <a:r>
              <a:rPr lang="en-US" altLang="ko-KR" sz="1600" dirty="0"/>
              <a:t>'</a:t>
            </a:r>
            <a:r>
              <a:rPr lang="ko-KR" altLang="en-US" sz="1600" dirty="0"/>
              <a:t>을 위한 </a:t>
            </a:r>
            <a:r>
              <a:rPr lang="ko-KR" altLang="en-US" sz="1600" dirty="0" err="1"/>
              <a:t>셋팅을</a:t>
            </a:r>
            <a:r>
              <a:rPr lang="ko-KR" altLang="en-US" sz="1600" dirty="0"/>
              <a:t> 해보도록 하겠습니다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우리는 </a:t>
            </a:r>
            <a:r>
              <a:rPr lang="en-US" altLang="ko-KR" sz="1600" dirty="0"/>
              <a:t>Python</a:t>
            </a:r>
            <a:r>
              <a:rPr lang="ko-KR" altLang="en-US" sz="1600" dirty="0"/>
              <a:t>을 </a:t>
            </a:r>
            <a:r>
              <a:rPr lang="en-US" altLang="ko-KR" sz="1600" dirty="0"/>
              <a:t>C:\Python385</a:t>
            </a:r>
            <a:r>
              <a:rPr lang="ko-KR" altLang="en-US" sz="1600" dirty="0"/>
              <a:t>이라는 폴더에 설치했습니다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환경 변수 영역에 </a:t>
            </a:r>
            <a:r>
              <a:rPr lang="en-US" altLang="ko-KR" sz="1600" dirty="0"/>
              <a:t>'C:\Python385'</a:t>
            </a:r>
            <a:r>
              <a:rPr lang="ko-KR" altLang="en-US" sz="1600" dirty="0"/>
              <a:t>과 </a:t>
            </a:r>
            <a:r>
              <a:rPr lang="en-US" altLang="ko-KR" sz="1600" dirty="0"/>
              <a:t>'C:\Python385\Scripts'</a:t>
            </a:r>
            <a:r>
              <a:rPr lang="ko-KR" altLang="en-US" sz="1600" dirty="0"/>
              <a:t>라는 두 개의 폴더를 시스템 </a:t>
            </a:r>
            <a:r>
              <a:rPr lang="en-US" altLang="ko-KR" sz="1600" dirty="0"/>
              <a:t>Path </a:t>
            </a:r>
            <a:r>
              <a:rPr lang="ko-KR" altLang="en-US" sz="1600" dirty="0"/>
              <a:t>변수에 경로를 추가해 주면 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75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Python</a:t>
            </a:r>
            <a:r>
              <a:rPr lang="ko-KR" altLang="ko-KR" sz="3200" b="1" dirty="0"/>
              <a:t>을 위한 환경 변수 설정하기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다음과 같은 순서대로 진행하시면 됩니다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7" y="1674786"/>
            <a:ext cx="2954378" cy="3423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93" y="1674786"/>
            <a:ext cx="3533931" cy="3168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858090" y="5230361"/>
            <a:ext cx="36583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실행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입력창에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윈도우의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시스템 속성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창을 호출하는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명령어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sysdm.cpl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입력합니다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97825" y="5230361"/>
            <a:ext cx="37224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고급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탭으로 이동하여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환경 변수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클릭합니다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4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Python</a:t>
            </a:r>
            <a:r>
              <a:rPr lang="ko-KR" altLang="ko-KR" sz="3200" b="1" dirty="0"/>
              <a:t>을 위한 환경 변수 설정하기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ko-KR" altLang="ko-KR" sz="1600" dirty="0"/>
              <a:t>환경 변수 </a:t>
            </a:r>
            <a:r>
              <a:rPr lang="ko-KR" altLang="ko-KR" sz="1600" dirty="0" smtClean="0"/>
              <a:t>설정</a:t>
            </a:r>
            <a:r>
              <a:rPr lang="ko-KR" altLang="en-US" sz="1600" dirty="0" smtClean="0"/>
              <a:t>을 계속 진행합니다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7071" y="4753654"/>
            <a:ext cx="36535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시스템 변수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편집 창이 뜨면 변수 이름이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Path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곳을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클릭하고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누릅니다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4409" y="4753654"/>
            <a:ext cx="36375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'C:\Python385;C:\Python385\Scripts;'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와 같이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경로를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추가해 줍니다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575010"/>
            <a:ext cx="2924893" cy="2599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3" y="1575010"/>
            <a:ext cx="3261824" cy="3096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56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Python</a:t>
            </a:r>
            <a:r>
              <a:rPr lang="ko-KR" altLang="ko-KR" sz="3200" b="1" dirty="0"/>
              <a:t>을 위한 환경 변수 설정하기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1717393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윈도우 시스템 속성에 경로 지정이 완료되면 </a:t>
            </a:r>
            <a:r>
              <a:rPr lang="en-US" altLang="ko-KR" sz="1600" dirty="0"/>
              <a:t>Python </a:t>
            </a:r>
            <a:r>
              <a:rPr lang="ko-KR" altLang="en-US" sz="1600" dirty="0"/>
              <a:t>실습을 할 수 있는 기본적인 준비 과정은 모두 끝나게 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정상적으로 설정이 </a:t>
            </a:r>
            <a:r>
              <a:rPr lang="ko-KR" altLang="en-US" sz="1600" dirty="0" err="1"/>
              <a:t>되었는</a:t>
            </a:r>
            <a:r>
              <a:rPr lang="ko-KR" altLang="en-US" sz="1600" dirty="0"/>
              <a:t> 지 확인하려면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 </a:t>
            </a:r>
            <a:r>
              <a:rPr lang="ko-KR" altLang="en-US" sz="1600" dirty="0"/>
              <a:t>창을 이용하면 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cmd</a:t>
            </a:r>
            <a:r>
              <a:rPr lang="en-US" altLang="ko-KR" sz="1600" dirty="0"/>
              <a:t> </a:t>
            </a:r>
            <a:r>
              <a:rPr lang="ko-KR" altLang="en-US" sz="1600" dirty="0"/>
              <a:t>창에서 </a:t>
            </a:r>
            <a:r>
              <a:rPr lang="en-US" altLang="ko-KR" sz="1600" dirty="0"/>
              <a:t>path </a:t>
            </a:r>
            <a:r>
              <a:rPr lang="ko-KR" altLang="en-US" sz="1600" dirty="0"/>
              <a:t>라는 키워드를 입력하면 다음 화면과 같이 </a:t>
            </a:r>
            <a:r>
              <a:rPr lang="en-US" altLang="ko-KR" sz="1600" dirty="0"/>
              <a:t>Path</a:t>
            </a:r>
            <a:r>
              <a:rPr lang="ko-KR" altLang="en-US" sz="1600" dirty="0"/>
              <a:t>의 가장 맨 앞에 </a:t>
            </a:r>
            <a:r>
              <a:rPr lang="en-US" altLang="ko-KR" sz="1600" dirty="0"/>
              <a:t>'C:\Python385;C:\Python385\Scripts;…'</a:t>
            </a:r>
            <a:r>
              <a:rPr lang="ko-KR" altLang="en-US" sz="1600" dirty="0"/>
              <a:t>으로 설정되어 있는 지 확인하면 됩니다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832126"/>
            <a:ext cx="5537404" cy="2246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내용 개체 틀 8"/>
          <p:cNvSpPr txBox="1">
            <a:spLocks/>
          </p:cNvSpPr>
          <p:nvPr/>
        </p:nvSpPr>
        <p:spPr bwMode="auto">
          <a:xfrm>
            <a:off x="105605" y="5219908"/>
            <a:ext cx="9643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여기까지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성공적으로 진행하였다면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실습 가능한 상태가 됩니다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6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b="1" dirty="0" err="1"/>
              <a:t>파이썬의</a:t>
            </a:r>
            <a:r>
              <a:rPr lang="ko-KR" altLang="en-US" sz="3200" b="1" dirty="0"/>
              <a:t> 코딩 구조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2308324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파이썬과</a:t>
            </a:r>
            <a:r>
              <a:rPr lang="ko-KR" altLang="en-US" sz="1600" dirty="0"/>
              <a:t> 다른 언어의 차이점은 코딩 구조입니다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for </a:t>
            </a:r>
            <a:r>
              <a:rPr lang="ko-KR" altLang="en-US" sz="1600" dirty="0"/>
              <a:t>구문을 예로 들면</a:t>
            </a:r>
            <a:r>
              <a:rPr lang="en-US" altLang="ko-KR" sz="1600" dirty="0"/>
              <a:t>, </a:t>
            </a:r>
            <a:r>
              <a:rPr lang="ko-KR" altLang="en-US" sz="1600" dirty="0"/>
              <a:t>기존의 구조적 프로그래밍 언어에서는 중괄호를 이용하여 시작과 끝을 알려 주어야 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이런 엄격한 구조는 개발자로 하여금 코딩을 많이 해야 하는 부담이 있었습니다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파이썬에서는</a:t>
            </a:r>
            <a:r>
              <a:rPr lang="ko-KR" altLang="en-US" sz="1600" dirty="0"/>
              <a:t> 코드의 구조를 정의하기 위해 기호 대신에 들여 쓰기를 사용합니다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자바나 </a:t>
            </a:r>
            <a:r>
              <a:rPr lang="en-US" altLang="ko-KR" sz="1600" dirty="0"/>
              <a:t>C</a:t>
            </a:r>
            <a:r>
              <a:rPr lang="ko-KR" altLang="en-US" sz="1600" dirty="0"/>
              <a:t>와 같은 언어에서 코드 블록을 열거나 닫기 위하여 사용하는 중괄호 대신 </a:t>
            </a:r>
            <a:r>
              <a:rPr lang="ko-KR" altLang="en-US" sz="1600" dirty="0" err="1"/>
              <a:t>파이썬에서는</a:t>
            </a:r>
            <a:r>
              <a:rPr lang="ko-KR" altLang="en-US" sz="1600" dirty="0"/>
              <a:t> 공백을 사용하며 이는 코드를 </a:t>
            </a:r>
            <a:r>
              <a:rPr lang="ko-KR" altLang="en-US" sz="1600" dirty="0" err="1"/>
              <a:t>가독성을</a:t>
            </a:r>
            <a:r>
              <a:rPr lang="ko-KR" altLang="en-US" sz="1600" dirty="0"/>
              <a:t> 높여 주고</a:t>
            </a:r>
            <a:r>
              <a:rPr lang="en-US" altLang="ko-KR" sz="1600" dirty="0"/>
              <a:t>, </a:t>
            </a:r>
            <a:r>
              <a:rPr lang="ko-KR" altLang="en-US" sz="1600" dirty="0"/>
              <a:t>코드 내에서 기호 사용을 줄여 줍니다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54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dirty="0" err="1"/>
              <a:t>Jupyter</a:t>
            </a:r>
            <a:r>
              <a:rPr lang="en-US" altLang="ko-KR" sz="3200" dirty="0"/>
              <a:t> Notebook</a:t>
            </a:r>
            <a:endParaRPr lang="ko-KR" altLang="en-US" sz="3200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1471172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쥬피터</a:t>
            </a:r>
            <a:r>
              <a:rPr lang="ko-KR" altLang="en-US" sz="1600" dirty="0"/>
              <a:t> 노트북은 오픈 소스로써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코드에 대한 수식</a:t>
            </a:r>
            <a:r>
              <a:rPr lang="en-US" altLang="ko-KR" sz="1600" dirty="0"/>
              <a:t>, </a:t>
            </a:r>
            <a:r>
              <a:rPr lang="ko-KR" altLang="en-US" sz="1600" dirty="0"/>
              <a:t>코멘트 등을 꾸며 주는 웹 애플리케이션입니다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웹 브라우저에서 수행 가능한 대화형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환경을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코드 및 수식과 시각화 된 데이터들을 한 </a:t>
            </a:r>
            <a:r>
              <a:rPr lang="ko-KR" altLang="en-US" sz="1600" dirty="0" err="1"/>
              <a:t>꺼번에</a:t>
            </a:r>
            <a:r>
              <a:rPr lang="ko-KR" altLang="en-US" sz="1600" dirty="0"/>
              <a:t>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공유할 수 있도록 해줍니다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수행한 코드들을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형식으로 보여 줍니다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54009"/>
              </p:ext>
            </p:extLst>
          </p:nvPr>
        </p:nvGraphicFramePr>
        <p:xfrm>
          <a:off x="488504" y="2636912"/>
          <a:ext cx="903360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3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 분야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cleaning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과 변형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(transformation)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수치 시뮬레이션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(numerical simulation)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통계학적 모델링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시각화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머신 러닝 등등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2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b="1" dirty="0" err="1" smtClean="0"/>
              <a:t>파이썬의</a:t>
            </a:r>
            <a:r>
              <a:rPr lang="ko-KR" altLang="en-US" sz="3200" b="1" dirty="0" smtClean="0"/>
              <a:t> 개요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1421928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파이썬</a:t>
            </a:r>
            <a:r>
              <a:rPr lang="en-US" altLang="ko-KR" sz="1600" dirty="0"/>
              <a:t>(Python)</a:t>
            </a:r>
            <a:r>
              <a:rPr lang="ko-KR" altLang="en-US" sz="1600" dirty="0"/>
              <a:t>은 </a:t>
            </a:r>
            <a:r>
              <a:rPr lang="en-US" altLang="ko-KR" sz="1600" dirty="0"/>
              <a:t>1990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네델란드</a:t>
            </a:r>
            <a:r>
              <a:rPr lang="ko-KR" altLang="en-US" sz="1600" dirty="0"/>
              <a:t> 국적의 프로그래머인 귀도 반 </a:t>
            </a:r>
            <a:r>
              <a:rPr lang="ko-KR" altLang="en-US" sz="1600" dirty="0" err="1"/>
              <a:t>로섬</a:t>
            </a:r>
            <a:r>
              <a:rPr lang="en-US" altLang="ko-KR" sz="1600" dirty="0"/>
              <a:t>(Guido van </a:t>
            </a:r>
            <a:r>
              <a:rPr lang="en-US" altLang="ko-KR" sz="1600" dirty="0" err="1"/>
              <a:t>Rossum</a:t>
            </a:r>
            <a:r>
              <a:rPr lang="en-US" altLang="ko-KR" sz="1600" dirty="0"/>
              <a:t>)</a:t>
            </a:r>
            <a:r>
              <a:rPr lang="ko-KR" altLang="en-US" sz="1600" dirty="0"/>
              <a:t>이 발표한 인터프리터 </a:t>
            </a:r>
            <a:r>
              <a:rPr lang="ko-KR" altLang="en-US" sz="1600" dirty="0" smtClean="0"/>
              <a:t>언어입니다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Python</a:t>
            </a:r>
            <a:r>
              <a:rPr lang="ko-KR" altLang="en-US" sz="1600" dirty="0"/>
              <a:t>이라는 용어는 </a:t>
            </a:r>
            <a:r>
              <a:rPr lang="ko-KR" altLang="en-US" sz="1600" dirty="0" err="1"/>
              <a:t>귀도가</a:t>
            </a:r>
            <a:r>
              <a:rPr lang="ko-KR" altLang="en-US" sz="1600" dirty="0"/>
              <a:t> 좋아하는 코미디 쇼인 </a:t>
            </a:r>
            <a:r>
              <a:rPr lang="en-US" altLang="ko-KR" sz="1600" dirty="0"/>
              <a:t>&lt;Monty Python's Flying Circus&gt;</a:t>
            </a:r>
            <a:r>
              <a:rPr lang="ko-KR" altLang="en-US" sz="1600" dirty="0"/>
              <a:t>에서 차용해온 용어입니다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Python</a:t>
            </a:r>
            <a:r>
              <a:rPr lang="ko-KR" altLang="en-US" sz="1600" dirty="0"/>
              <a:t>의 사전적인 의미는 고대 신화에 나오는 </a:t>
            </a:r>
            <a:r>
              <a:rPr lang="ko-KR" altLang="en-US" sz="1600" dirty="0" err="1"/>
              <a:t>파른</a:t>
            </a:r>
            <a:r>
              <a:rPr lang="ko-KR" altLang="en-US" sz="1600" dirty="0"/>
              <a:t> 소스 산의 동굴에서 살던 큰 뱀을 의합니다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79773"/>
              </p:ext>
            </p:extLst>
          </p:nvPr>
        </p:nvGraphicFramePr>
        <p:xfrm>
          <a:off x="418177" y="2636912"/>
          <a:ext cx="9033602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3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귀도의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개인 홈페이지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https://www.python.org/~guido/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Jupyter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Notebook </a:t>
            </a:r>
            <a:r>
              <a:rPr lang="ko-KR" altLang="en-US" sz="3200" b="1" dirty="0" smtClean="0"/>
              <a:t>설치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1175706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쥬피터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노트북를</a:t>
            </a:r>
            <a:r>
              <a:rPr lang="ko-KR" altLang="en-US" sz="1600" dirty="0"/>
              <a:t> 사용하려면 관련 패키지를 설치하여야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윈도우 커맨드 창에서 다음과 같이 입력하여 </a:t>
            </a:r>
            <a:r>
              <a:rPr lang="en-US" altLang="ko-KR" sz="1600" dirty="0" err="1"/>
              <a:t>jupyter</a:t>
            </a:r>
            <a:r>
              <a:rPr lang="ko-KR" altLang="en-US" sz="1600" dirty="0"/>
              <a:t>을 설치합니다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설치를 하려면 </a:t>
            </a:r>
            <a:r>
              <a:rPr lang="en-US" altLang="ko-KR" sz="1600" dirty="0"/>
              <a:t>'pip install ' </a:t>
            </a:r>
            <a:r>
              <a:rPr lang="ko-KR" altLang="en-US" sz="1600" dirty="0"/>
              <a:t>명령어로 수행하면 되고</a:t>
            </a:r>
            <a:r>
              <a:rPr lang="en-US" altLang="ko-KR" sz="1600" dirty="0"/>
              <a:t>, </a:t>
            </a:r>
            <a:r>
              <a:rPr lang="ko-KR" altLang="en-US" sz="1600" dirty="0"/>
              <a:t>해제는 </a:t>
            </a:r>
            <a:r>
              <a:rPr lang="en-US" altLang="ko-KR" sz="1600" dirty="0"/>
              <a:t>install </a:t>
            </a:r>
            <a:r>
              <a:rPr lang="ko-KR" altLang="en-US" sz="1600" dirty="0"/>
              <a:t>대신 </a:t>
            </a:r>
            <a:r>
              <a:rPr lang="en-US" altLang="ko-KR" sz="1600" dirty="0"/>
              <a:t>'uninstall' </a:t>
            </a:r>
            <a:r>
              <a:rPr lang="ko-KR" altLang="en-US" sz="1600" dirty="0"/>
              <a:t>명령어를 사용하면 됩니다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42805"/>
              </p:ext>
            </p:extLst>
          </p:nvPr>
        </p:nvGraphicFramePr>
        <p:xfrm>
          <a:off x="488504" y="2267175"/>
          <a:ext cx="9033602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3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쥬피터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노트북 설치하기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pip install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jupyter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b="1" dirty="0" smtClean="0"/>
              <a:t>새 노트 만들기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929485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Jupyter</a:t>
            </a:r>
            <a:r>
              <a:rPr lang="en-US" altLang="ko-KR" sz="1600" dirty="0"/>
              <a:t> Notebook</a:t>
            </a:r>
            <a:r>
              <a:rPr lang="ko-KR" altLang="en-US" sz="1600" dirty="0"/>
              <a:t>는 노트 내부에서 프로그램 또는 도큐먼트를 만들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"New" </a:t>
            </a:r>
            <a:r>
              <a:rPr lang="ko-KR" altLang="en-US" sz="1600" dirty="0"/>
              <a:t>버튼을 클릭하고</a:t>
            </a:r>
            <a:r>
              <a:rPr lang="en-US" altLang="ko-KR" sz="1600" dirty="0"/>
              <a:t>, "Python3"</a:t>
            </a:r>
            <a:r>
              <a:rPr lang="ko-KR" altLang="en-US" sz="1600" dirty="0"/>
              <a:t>를 선택합니다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참고로 파일의 </a:t>
            </a:r>
            <a:r>
              <a:rPr lang="ko-KR" altLang="en-US" sz="1600" dirty="0" err="1"/>
              <a:t>확장자는</a:t>
            </a:r>
            <a:r>
              <a:rPr lang="ko-KR" altLang="en-US" sz="1600" dirty="0"/>
              <a:t> </a:t>
            </a:r>
            <a:r>
              <a:rPr lang="en-US" altLang="ko-KR" sz="1600" dirty="0"/>
              <a:t>'</a:t>
            </a:r>
            <a:r>
              <a:rPr lang="en-US" altLang="ko-KR" sz="1600" dirty="0" err="1"/>
              <a:t>ipynb</a:t>
            </a:r>
            <a:r>
              <a:rPr lang="en-US" altLang="ko-KR" sz="1600" dirty="0"/>
              <a:t>'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10" y="2037794"/>
            <a:ext cx="6958510" cy="38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b="1" dirty="0" smtClean="0"/>
              <a:t>노트 저장하기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929485"/>
          </a:xfr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노트를 </a:t>
            </a:r>
            <a:r>
              <a:rPr lang="ko-KR" altLang="en-US" sz="1600" dirty="0"/>
              <a:t>저장하려면 화면 위의 저장 버튼을 클릭하거나</a:t>
            </a:r>
            <a:r>
              <a:rPr lang="en-US" altLang="ko-KR" sz="1600" dirty="0"/>
              <a:t>, [File]-[Save And Checkpoint]</a:t>
            </a:r>
            <a:r>
              <a:rPr lang="ko-KR" altLang="en-US" sz="1600" dirty="0"/>
              <a:t>를 클릭합니다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저장을 하면 체크 포인트가 만들어 집니다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Checkpoint</a:t>
            </a:r>
            <a:r>
              <a:rPr lang="ko-KR" altLang="en-US" sz="1600" dirty="0"/>
              <a:t>는 나중에 다시 복귀할 수 있는 지점이 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38" y="2366439"/>
            <a:ext cx="7277924" cy="36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smtClean="0"/>
              <a:t>ipynb2py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634020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Notebook </a:t>
            </a:r>
            <a:r>
              <a:rPr lang="ko-KR" altLang="en-US" sz="1600" dirty="0"/>
              <a:t>형식으로 저장된 파일의 </a:t>
            </a:r>
            <a:r>
              <a:rPr lang="ko-KR" altLang="en-US" sz="1600" dirty="0" err="1"/>
              <a:t>확장자는</a:t>
            </a:r>
            <a:r>
              <a:rPr lang="ko-KR" altLang="en-US" sz="1600" dirty="0"/>
              <a:t> </a:t>
            </a:r>
            <a:r>
              <a:rPr lang="en-US" altLang="ko-KR" sz="1600" dirty="0"/>
              <a:t>'</a:t>
            </a:r>
            <a:r>
              <a:rPr lang="en-US" altLang="ko-KR" sz="1600" dirty="0" err="1"/>
              <a:t>ipynb</a:t>
            </a:r>
            <a:r>
              <a:rPr lang="en-US" altLang="ko-KR" sz="1600" dirty="0"/>
              <a:t>'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이것을 </a:t>
            </a:r>
            <a:r>
              <a:rPr lang="en-US" altLang="ko-KR" sz="1600" dirty="0"/>
              <a:t>python </a:t>
            </a:r>
            <a:r>
              <a:rPr lang="ko-KR" altLang="en-US" sz="1600" dirty="0"/>
              <a:t>텍스트 파일 형식으로 변경하려면 다음 문장을 사용하면 됩니다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53772"/>
              </p:ext>
            </p:extLst>
          </p:nvPr>
        </p:nvGraphicFramePr>
        <p:xfrm>
          <a:off x="488504" y="1671181"/>
          <a:ext cx="9033602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3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방법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cmd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창에서 다음과 같이 작성합니다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문장은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abcd.ipynb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파일을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abcd.py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파일로 변경하는 예시입니다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  <a:p>
                      <a:pPr algn="l" latinLnBrk="1"/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jupyter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nbconvert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--to  script 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abcd.ipynb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813" y="153613"/>
            <a:ext cx="7860023" cy="533400"/>
          </a:xfrm>
        </p:spPr>
        <p:txBody>
          <a:bodyPr/>
          <a:lstStyle/>
          <a:p>
            <a:pPr algn="ctr" eaLnBrk="1" hangingPunct="1"/>
            <a:r>
              <a:rPr lang="ko-KR" altLang="en-US" b="1" dirty="0"/>
              <a:t>통합 개발 도구</a:t>
            </a:r>
            <a:r>
              <a:rPr lang="en-US" altLang="ko-KR" b="1" dirty="0"/>
              <a:t>(IDE)</a:t>
            </a:r>
            <a:r>
              <a:rPr lang="ko-KR" altLang="en-US" b="1" dirty="0"/>
              <a:t>를 사용한 </a:t>
            </a:r>
            <a:r>
              <a:rPr lang="en-US" altLang="ko-KR" b="1" dirty="0"/>
              <a:t>Python </a:t>
            </a:r>
            <a:r>
              <a:rPr lang="ko-KR" altLang="en-US" b="1" dirty="0"/>
              <a:t>실행</a:t>
            </a:r>
            <a:endParaRPr lang="ko-KR" altLang="en-US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4819781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이제 </a:t>
            </a:r>
            <a:r>
              <a:rPr lang="en-US" altLang="ko-KR" sz="1600" dirty="0"/>
              <a:t>Python</a:t>
            </a:r>
            <a:r>
              <a:rPr lang="ko-KR" altLang="en-US" sz="1600" dirty="0"/>
              <a:t>을 실행해 보도록 합시다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Python</a:t>
            </a:r>
            <a:r>
              <a:rPr lang="ko-KR" altLang="en-US" sz="1600" dirty="0"/>
              <a:t>은 인터프리터 언어이고</a:t>
            </a:r>
            <a:r>
              <a:rPr lang="en-US" altLang="ko-KR" sz="1600" dirty="0"/>
              <a:t>, </a:t>
            </a:r>
            <a:r>
              <a:rPr lang="ko-KR" altLang="en-US" sz="1600" dirty="0"/>
              <a:t>실행하는 가장 간단한 방법은 대화형 모드와 스크립트 모드라는 것이 존재합니다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어느 정도 크기의 프로젝트를 진행하려고 한다면 단순 대화형이나 스크립트 모드로는 운영하기가 좀 힘듭니다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우리는 통합 개발 환경을 지원하는 </a:t>
            </a:r>
            <a:r>
              <a:rPr lang="en-US" altLang="ko-KR" sz="1600" dirty="0" err="1"/>
              <a:t>PyCharm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파이참</a:t>
            </a:r>
            <a:r>
              <a:rPr lang="en-US" altLang="ko-KR" sz="1600" dirty="0"/>
              <a:t>)</a:t>
            </a:r>
            <a:r>
              <a:rPr lang="ko-KR" altLang="en-US" sz="1600" dirty="0"/>
              <a:t>이라는 </a:t>
            </a:r>
            <a:r>
              <a:rPr lang="en-US" altLang="ko-KR" sz="1600" dirty="0"/>
              <a:t>Tool</a:t>
            </a:r>
            <a:r>
              <a:rPr lang="ko-KR" altLang="en-US" sz="1600" dirty="0"/>
              <a:t>을 사용하여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실행하도록 하겠습니다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통합 개발 환경</a:t>
            </a:r>
            <a:r>
              <a:rPr lang="en-US" altLang="ko-KR" sz="1600" dirty="0"/>
              <a:t>(Integrated Development Environment, IDE)</a:t>
            </a:r>
            <a:r>
              <a:rPr lang="ko-KR" altLang="en-US" sz="1600" dirty="0"/>
              <a:t>이란 코딩</a:t>
            </a:r>
            <a:r>
              <a:rPr lang="en-US" altLang="ko-KR" sz="1600" dirty="0"/>
              <a:t>, </a:t>
            </a:r>
            <a:r>
              <a:rPr lang="ko-KR" altLang="en-US" sz="1600" dirty="0"/>
              <a:t>디버그</a:t>
            </a:r>
            <a:r>
              <a:rPr lang="en-US" altLang="ko-KR" sz="1600" dirty="0"/>
              <a:t>, </a:t>
            </a:r>
            <a:r>
              <a:rPr lang="ko-KR" altLang="en-US" sz="1600" dirty="0"/>
              <a:t>컴파일</a:t>
            </a:r>
            <a:r>
              <a:rPr lang="en-US" altLang="ko-KR" sz="1600" dirty="0"/>
              <a:t>, </a:t>
            </a:r>
            <a:r>
              <a:rPr lang="ko-KR" altLang="en-US" sz="1600" dirty="0"/>
              <a:t>배포 등 프로그램 개발에 관련된 모든 작업을 하나의 프로그램 안에서 처리하는 환경을 제공하는 소프트웨어를 말합니다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이전의 소프트웨어 개발에서는 컴파일러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 편집기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디버거</a:t>
            </a:r>
            <a:r>
              <a:rPr lang="ko-KR" altLang="en-US" sz="1600" dirty="0"/>
              <a:t> 등을 따로 사용했었습니다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이러한 프로그램들을 하나로 묶어 대화형 인터페이스를 제공한 것이 통합 개발 환경입니다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파이썬에</a:t>
            </a:r>
            <a:r>
              <a:rPr lang="ko-KR" altLang="en-US" sz="1600" dirty="0"/>
              <a:t> 많이 사용되는 </a:t>
            </a:r>
            <a:r>
              <a:rPr lang="en-US" altLang="ko-KR" sz="1600" dirty="0"/>
              <a:t>IDE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PyCharm</a:t>
            </a:r>
            <a:r>
              <a:rPr lang="en-US" altLang="ko-KR" sz="1600" dirty="0"/>
              <a:t>, Eclipse, Visual Studio 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우리는 </a:t>
            </a:r>
            <a:r>
              <a:rPr lang="en-US" altLang="ko-KR" sz="1600" dirty="0" err="1"/>
              <a:t>PyCharm</a:t>
            </a:r>
            <a:r>
              <a:rPr lang="ko-KR" altLang="en-US" sz="1600" dirty="0"/>
              <a:t>을 설치해 보도록 하겠습니다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0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파이참</a:t>
            </a:r>
            <a:r>
              <a:rPr lang="ko-KR" altLang="en-US" sz="1600" dirty="0"/>
              <a:t> 홈 페이지</a:t>
            </a:r>
            <a:r>
              <a:rPr lang="en-US" altLang="ko-KR" sz="1600" dirty="0"/>
              <a:t>(https://www.jetbrains.com/pycharm/)</a:t>
            </a:r>
            <a:r>
              <a:rPr lang="ko-KR" altLang="en-US" sz="1600" dirty="0"/>
              <a:t>로 접속을 합니다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7" y="1592387"/>
            <a:ext cx="3846479" cy="2628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13" y="1592387"/>
            <a:ext cx="4657210" cy="2633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476380" y="4504095"/>
            <a:ext cx="29193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우측 상단의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[Download]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클릭하여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페이지로 이동합니다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78150" y="4529912"/>
            <a:ext cx="3842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상용 버전이 아닌 무료 버전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Community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항목의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Download]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클릭하고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다음 페이지로 이동합니다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0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그러면</a:t>
            </a:r>
            <a:r>
              <a:rPr lang="en-US" altLang="ko-KR" sz="1600" dirty="0"/>
              <a:t>, </a:t>
            </a:r>
            <a:r>
              <a:rPr lang="ko-KR" altLang="en-US" sz="1600" dirty="0"/>
              <a:t>다음 페이지로 이동이 되면서 컴퓨터가 자동으로 설치 프로그램을 다운로드 받아 줍니다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18" y="1547826"/>
            <a:ext cx="7185019" cy="4041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22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/>
              <a:t>PyCharm </a:t>
            </a:r>
            <a:r>
              <a:rPr lang="ko-KR" altLang="en-US" sz="1600" smtClean="0"/>
              <a:t>설치를 계속 진행합니다</a:t>
            </a:r>
            <a:r>
              <a:rPr lang="en-US" altLang="ko-KR" sz="1600" dirty="0"/>
              <a:t>.</a:t>
            </a:r>
            <a:endParaRPr lang="en-US" altLang="ko-KR" sz="160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1" y="1715415"/>
            <a:ext cx="4050229" cy="3132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63" y="1715415"/>
            <a:ext cx="4097125" cy="3168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525216" y="5133092"/>
            <a:ext cx="407836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다운로드 받은 파일을 더블 클릭하여 설치를 시작합니다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환영 메시지와 함께 설치 가이드라인을 보여 주는 화면입니다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[Next]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눌러서 다음 페이지로 이동합니다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39398" y="5133092"/>
            <a:ext cx="45929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설치 경로를 선택하는 화면입니다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기본 값만 확인하고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[Next]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눌러서 다음 페이지로 이동합니다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8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/>
              <a:t>설치를 계속 진행합니다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2520" y="4780466"/>
            <a:ext cx="41232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설치와 관련된 부가적인 옵션입니다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기본 값으로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[Next]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눌러서 다음 페이지로 이동합니다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25008" y="4766515"/>
            <a:ext cx="486543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시작 화면에 보여지는 문구를 설정하는 화면입니다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JetBrains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설치자가 알아 보기 쉽게 다른 이름으로 변경 가능합니다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기본 값으로 남겨 두고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[Install]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눌러서 다음 페이지로 이동합니다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2" y="1772816"/>
            <a:ext cx="3817764" cy="2952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1772816"/>
            <a:ext cx="3672408" cy="2839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51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/>
              <a:t>설치를 계속 진행합니다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9582" y="4862382"/>
            <a:ext cx="46554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설치가 진행되며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그림과 같이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진행바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(Progress Bar)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 보일 것입니다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70362" y="4845060"/>
            <a:ext cx="40302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재부팅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옵션을 물어 보는 화면입니다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지금 당장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재부팅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또는 차후에 부팅을 할 수 있습니다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우리는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차후 부팅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할 것이므로 그림과 같이 설정한 다음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Finish]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눌러서 마무리 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484784"/>
            <a:ext cx="4155025" cy="3212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87" y="1484784"/>
            <a:ext cx="4090149" cy="3162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Python</a:t>
            </a:r>
            <a:r>
              <a:rPr lang="ko-KR" altLang="en-US" sz="3200" b="1" dirty="0"/>
              <a:t>의 특징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5090624"/>
          </a:xfrm>
        </p:spPr>
        <p:txBody>
          <a:bodyPr wrap="square">
            <a:spAutoFit/>
          </a:bodyPr>
          <a:lstStyle/>
          <a:p>
            <a:r>
              <a:rPr lang="ko-KR" altLang="en-US" sz="1800" dirty="0"/>
              <a:t>주요 특징</a:t>
            </a:r>
          </a:p>
          <a:p>
            <a:pPr lvl="1"/>
            <a:r>
              <a:rPr lang="ko-KR" altLang="en-US" sz="1400" dirty="0"/>
              <a:t>대화식 인터프리터 방식의 코드 변환을 합니다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모듈 단위로 파일이 저장됩니다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객체 내의 멤버에 접근 제한이 없어 </a:t>
            </a:r>
            <a:r>
              <a:rPr lang="ko-KR" altLang="en-US" sz="1400" dirty="0" err="1"/>
              <a:t>접근성이</a:t>
            </a:r>
            <a:r>
              <a:rPr lang="ko-KR" altLang="en-US" sz="1400" dirty="0"/>
              <a:t> 좋습니다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소스 코드가 실행이 될 때 </a:t>
            </a:r>
            <a:r>
              <a:rPr lang="ko-KR" altLang="en-US" sz="1400" dirty="0" err="1"/>
              <a:t>자료형을</a:t>
            </a:r>
            <a:r>
              <a:rPr lang="ko-KR" altLang="en-US" sz="1400" dirty="0"/>
              <a:t> 검사하는 동적 타이핑</a:t>
            </a:r>
            <a:r>
              <a:rPr lang="en-US" altLang="ko-KR" sz="1400" dirty="0"/>
              <a:t>(dynamic typing)</a:t>
            </a:r>
            <a:r>
              <a:rPr lang="ko-KR" altLang="en-US" sz="1400" dirty="0"/>
              <a:t>을 수행합니다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high-level</a:t>
            </a:r>
            <a:r>
              <a:rPr lang="ko-KR" altLang="en-US" sz="1400" dirty="0"/>
              <a:t>의 참조 </a:t>
            </a:r>
            <a:r>
              <a:rPr lang="ko-KR" altLang="en-US" sz="1400" dirty="0" err="1"/>
              <a:t>자료형</a:t>
            </a:r>
            <a:r>
              <a:rPr lang="en-US" altLang="ko-KR" sz="1400" dirty="0"/>
              <a:t>(list, tuple, set, 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)</a:t>
            </a:r>
            <a:r>
              <a:rPr lang="ko-KR" altLang="en-US" sz="1400" dirty="0"/>
              <a:t>을 제공합니다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Garbage Collection</a:t>
            </a:r>
            <a:r>
              <a:rPr lang="ko-KR" altLang="en-US" sz="1400" dirty="0"/>
              <a:t>이 제공되므로 개발자가 별도의 메모리 관리를 수행할 필요가 없습니다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다른 언어와의 결합도가 높은 우수한 </a:t>
            </a:r>
            <a:r>
              <a:rPr lang="ko-KR" altLang="en-US" sz="1400" dirty="0" err="1"/>
              <a:t>확장성을</a:t>
            </a:r>
            <a:r>
              <a:rPr lang="ko-KR" altLang="en-US" sz="1400" dirty="0"/>
              <a:t> 갖고 있습니다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쉬운 문법</a:t>
            </a:r>
          </a:p>
          <a:p>
            <a:pPr lvl="1"/>
            <a:r>
              <a:rPr lang="en-US" altLang="ko-KR" sz="1400" dirty="0"/>
              <a:t>Python</a:t>
            </a:r>
            <a:r>
              <a:rPr lang="ko-KR" altLang="en-US" sz="1400" dirty="0"/>
              <a:t>은 문법 자체가 간결하여 인간의 사고 방식과 매우 유사합니다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배우기가 쉽고</a:t>
            </a:r>
            <a:r>
              <a:rPr lang="en-US" altLang="ko-KR" sz="1400" dirty="0"/>
              <a:t>, </a:t>
            </a:r>
            <a:r>
              <a:rPr lang="ko-KR" altLang="en-US" sz="1400" dirty="0"/>
              <a:t>활용하기에 좋도록 간단하고 쉬운 문법을 제공합니다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무료 프로그램</a:t>
            </a:r>
          </a:p>
          <a:p>
            <a:pPr lvl="1"/>
            <a:r>
              <a:rPr lang="ko-KR" altLang="en-US" sz="1400" dirty="0"/>
              <a:t>오픈 소스인 </a:t>
            </a:r>
            <a:r>
              <a:rPr lang="en-US" altLang="ko-KR" sz="1400" dirty="0"/>
              <a:t>Python</a:t>
            </a:r>
            <a:r>
              <a:rPr lang="ko-KR" altLang="en-US" sz="1400" dirty="0"/>
              <a:t>은 무료 프로그램이며</a:t>
            </a:r>
            <a:r>
              <a:rPr lang="en-US" altLang="ko-KR" sz="1400" dirty="0"/>
              <a:t>, </a:t>
            </a:r>
            <a:r>
              <a:rPr lang="ko-KR" altLang="en-US" sz="1400" dirty="0"/>
              <a:t>프로그래머가 구현하고자 하는 거의 대부분의 프로그램을 작성할 수 있습니다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또한 시스템 </a:t>
            </a:r>
            <a:r>
              <a:rPr lang="ko-KR" altLang="en-US" sz="1400" dirty="0" err="1"/>
              <a:t>프로그램밍이나</a:t>
            </a:r>
            <a:r>
              <a:rPr lang="ko-KR" altLang="en-US" sz="1400" dirty="0"/>
              <a:t> 하드웨어 제어와 같은 </a:t>
            </a:r>
            <a:r>
              <a:rPr lang="en-US" altLang="ko-KR" sz="1400" dirty="0"/>
              <a:t>Python</a:t>
            </a:r>
            <a:r>
              <a:rPr lang="ko-KR" altLang="en-US" sz="1400" dirty="0"/>
              <a:t>으로 구현이 힘든 내용들은 외부 프로그램으로 만들어서 </a:t>
            </a:r>
            <a:r>
              <a:rPr lang="en-US" altLang="ko-KR" sz="1400" dirty="0"/>
              <a:t>Python</a:t>
            </a:r>
            <a:r>
              <a:rPr lang="ko-KR" altLang="en-US" sz="1400" dirty="0"/>
              <a:t>에 포함할 수 있는 기능을 가지고 있습니다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일반적으로 </a:t>
            </a:r>
            <a:r>
              <a:rPr lang="en-US" altLang="ko-KR" sz="1400" dirty="0"/>
              <a:t>C </a:t>
            </a:r>
            <a:r>
              <a:rPr lang="ko-KR" altLang="en-US" sz="1400" dirty="0"/>
              <a:t>프로그램으로 만든 것이 주를 이룹니다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7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설정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929485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파이참</a:t>
            </a:r>
            <a:r>
              <a:rPr lang="ko-KR" altLang="en-US" sz="1600" dirty="0"/>
              <a:t> 설치가 완료 되었습니다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파이썬</a:t>
            </a:r>
            <a:r>
              <a:rPr lang="ko-KR" altLang="en-US" sz="1600" dirty="0"/>
              <a:t> 코딩을 위한 기본적인 몇 가지 설정을 해보도록 하겠습니다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많은 설정들이 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자주 쓰는 기능들에 대한 설정만 살펴 보도록 하겠습니다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3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설정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설정을 계속 진행합니다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436302"/>
            <a:ext cx="2035359" cy="3873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75" y="1436302"/>
            <a:ext cx="4380502" cy="324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640486" y="5366452"/>
            <a:ext cx="35766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설정을 위한 화면으로 들어가기 위한 메뉴입니다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단축키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Ctrl + Alt + S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눌러서 들어갈 수 있습니다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03740" y="4725144"/>
            <a:ext cx="389080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Keymap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메뉴는 단축키를 재지정해주는 메뉴입니다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개인적으로 자주 쓰는 단축키가 있으면 설정하시면 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동일한 단축키를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군데 이상 중복할 수 없습니다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2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설정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/>
              <a:t>설정을 계속 진행합니다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2169" y="4751748"/>
            <a:ext cx="40318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글꼴을 지정하는 메뉴입니다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개인적으로 선호하는 글꼴과 적절한 크기를 입력하면 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91372" y="4751748"/>
            <a:ext cx="397256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인코딩에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대한 메뉴입니다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다국어 지원 및 한글 글자 깨짐을 막기 위하여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'UTF-8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지정하시길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바랍니다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543603"/>
            <a:ext cx="4143528" cy="3076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1543603"/>
            <a:ext cx="3878613" cy="288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30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실행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634020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이제 </a:t>
            </a:r>
            <a:r>
              <a:rPr lang="ko-KR" altLang="en-US" sz="1600" dirty="0" err="1"/>
              <a:t>파이참을</a:t>
            </a:r>
            <a:r>
              <a:rPr lang="ko-KR" altLang="en-US" sz="1600" dirty="0"/>
              <a:t> 실행해보도록 하겠습니다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최초로 실행하면 다음과 같은 화면이 로딩됩니다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9" y="1784821"/>
            <a:ext cx="3975189" cy="1801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96" y="1784821"/>
            <a:ext cx="3798595" cy="36439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506723" y="3751639"/>
            <a:ext cx="425629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최초로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파이참을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실행하면 로딩되는 화면입니다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이전 설정 정보가 없으므로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라디오 버튼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[Previous Version]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클릭하고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[Ok]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클릭합니다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49479" y="5518393"/>
            <a:ext cx="42915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JetBrains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Privacy Policy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정책에 대한 확인 대화 상자입니다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체크 박스를 체크하고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[Continue]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눌러 계속 진행합니다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2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실행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실행을 계속 진행합니다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628347" y="4582289"/>
            <a:ext cx="49616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새로운 프로젝트를 생성하기 위하여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[Create New Project]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클릭합니다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52220" y="4582289"/>
            <a:ext cx="43909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소스 코드가 저장될 경로를 지정합니다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경로를 지정한 다음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[Create]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눌러서 다음으로 진행합니다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1" y="1628427"/>
            <a:ext cx="3707158" cy="26926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04" y="1628426"/>
            <a:ext cx="3830932" cy="2781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71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실행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/>
              <a:t>실행을 계속 진행합니다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4251" y="3265871"/>
            <a:ext cx="52068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가상 환경을 생성하고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시작시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도움말을 매번 볼 것인지를 지정하는 항목입니다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[Next Tip]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클릭하면 다음 도움말을 확인할 수 있습니다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개인적으로 잘 쓰지 않는 기능입니다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[Close]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버튼을 클릭하여 창을 닫습니다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04884" y="3265871"/>
            <a:ext cx="40527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짧은 코딩을 해보도록 하겠습니다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[File]-[New]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메뉴를 클릭하면 로딩되는 화면입니다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[Python file]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클릭하고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파일 이름을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first test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로 입력합니다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그러면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first test.py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파일이 자동으로 생성됩니다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2" y="1464964"/>
            <a:ext cx="2558494" cy="1477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84" y="1464964"/>
            <a:ext cx="2813831" cy="1736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83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err="1"/>
              <a:t>PyCharm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실행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929485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다음과 같이 </a:t>
            </a:r>
            <a:r>
              <a:rPr lang="ko-KR" altLang="en-US" sz="1600" dirty="0" err="1"/>
              <a:t>코딩합니다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코딩을 한 화면에서 마우스 우측 클릭을 하게 되면</a:t>
            </a:r>
            <a:r>
              <a:rPr lang="en-US" altLang="ko-KR" sz="1600" dirty="0"/>
              <a:t>, </a:t>
            </a:r>
            <a:r>
              <a:rPr lang="ko-KR" altLang="en-US" sz="1600" dirty="0"/>
              <a:t>그림과 같이 화면이 보입니다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Run 'first test'</a:t>
            </a:r>
            <a:r>
              <a:rPr lang="ko-KR" altLang="en-US" sz="1600" dirty="0"/>
              <a:t>를 클릭하면</a:t>
            </a:r>
            <a:r>
              <a:rPr lang="en-US" altLang="ko-KR" sz="1600" dirty="0"/>
              <a:t>, </a:t>
            </a:r>
            <a:r>
              <a:rPr lang="ko-KR" altLang="en-US" sz="1600" dirty="0"/>
              <a:t>실행 결과가 하단의 </a:t>
            </a:r>
            <a:r>
              <a:rPr lang="en-US" altLang="ko-KR" sz="1600" dirty="0"/>
              <a:t>Console </a:t>
            </a:r>
            <a:r>
              <a:rPr lang="ko-KR" altLang="en-US" sz="1600" dirty="0"/>
              <a:t>창에 보입니다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6120680" cy="4253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94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Python</a:t>
            </a:r>
            <a:r>
              <a:rPr lang="ko-KR" altLang="en-US" sz="3200" b="1" dirty="0"/>
              <a:t>의 특징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767185"/>
          </a:xfrm>
        </p:spPr>
        <p:txBody>
          <a:bodyPr wrap="square">
            <a:spAutoFit/>
          </a:bodyPr>
          <a:lstStyle/>
          <a:p>
            <a:r>
              <a:rPr lang="ko-KR" altLang="en-US" sz="1800"/>
              <a:t>간결성</a:t>
            </a:r>
          </a:p>
          <a:p>
            <a:pPr lvl="1"/>
            <a:r>
              <a:rPr lang="ko-KR" altLang="en-US" sz="1400" smtClean="0"/>
              <a:t>귀도 </a:t>
            </a:r>
            <a:r>
              <a:rPr lang="ko-KR" altLang="en-US" sz="1400"/>
              <a:t>반 </a:t>
            </a:r>
            <a:r>
              <a:rPr lang="ko-KR" altLang="en-US" sz="1400" smtClean="0"/>
              <a:t>로섬은 </a:t>
            </a:r>
            <a:r>
              <a:rPr lang="en-US" altLang="ko-KR" sz="1400" smtClean="0"/>
              <a:t>Python </a:t>
            </a:r>
            <a:r>
              <a:rPr lang="ko-KR" altLang="en-US" sz="1400"/>
              <a:t>프로그램을 간결하게 만들었습니다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간결성을 추구하는 프로그램은 이해도가 높아지고 가독성이 향상되어 공동 작업과 유지 보수 등을 쉽게 만들어 줍니다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예를 들면 다른 프로그램에서 보여지는 중괄호</a:t>
            </a:r>
            <a:r>
              <a:rPr lang="en-US" altLang="ko-KR" sz="1400"/>
              <a:t>, </a:t>
            </a:r>
            <a:r>
              <a:rPr lang="ko-KR" altLang="en-US" sz="1400"/>
              <a:t>소괄호 등을 가급적이면 사용하지 않습니다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또한</a:t>
            </a:r>
            <a:r>
              <a:rPr lang="en-US" altLang="ko-KR" sz="1400"/>
              <a:t>, Python</a:t>
            </a:r>
            <a:r>
              <a:rPr lang="ko-KR" altLang="en-US" sz="1400"/>
              <a:t>은 들여 쓰기 등</a:t>
            </a:r>
            <a:r>
              <a:rPr lang="en-US" altLang="ko-KR" sz="1400"/>
              <a:t>, </a:t>
            </a:r>
            <a:r>
              <a:rPr lang="ko-KR" altLang="en-US" sz="1400"/>
              <a:t>줄을 맞추는 작업을 제대로 하지 않으면 프로그램 실행이 되지 않습니다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줄을 맞추지 않는 행위를 강제로 제어하게 되면 가독성에 큰 도움이 됩니다</a:t>
            </a:r>
            <a:r>
              <a:rPr lang="en-US" altLang="ko-KR" sz="1400"/>
              <a:t>.</a:t>
            </a:r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ko-KR" altLang="en-US" sz="1800"/>
              <a:t>개발 속도의 신속성</a:t>
            </a:r>
          </a:p>
          <a:p>
            <a:pPr lvl="1"/>
            <a:r>
              <a:rPr lang="ko-KR" altLang="en-US" sz="1400"/>
              <a:t>운영 체제의 종류에 상관 없이 모든 운영 체제</a:t>
            </a:r>
            <a:r>
              <a:rPr lang="en-US" altLang="ko-KR" sz="1400"/>
              <a:t>(</a:t>
            </a:r>
            <a:r>
              <a:rPr lang="ko-KR" altLang="en-US" sz="1400"/>
              <a:t>플랫폼</a:t>
            </a:r>
            <a:r>
              <a:rPr lang="en-US" altLang="ko-KR" sz="1400"/>
              <a:t>)</a:t>
            </a:r>
            <a:r>
              <a:rPr lang="ko-KR" altLang="en-US" sz="1400"/>
              <a:t>에 독립적입니다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개발 기간 단축에 초점을 맞춘 언어로 개발 효율성이 좋습니다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모듈 단위로 코드를 쉽게 작성하고 결합할 수 있어 분업화가 효과적입니다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수많은 라이브러리가 오픈 소스로 제공됩니다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6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Python</a:t>
            </a:r>
            <a:r>
              <a:rPr lang="ko-KR" altLang="en-US" sz="3200" b="1" dirty="0"/>
              <a:t>의 종류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634020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파이썬에는</a:t>
            </a:r>
            <a:r>
              <a:rPr lang="ko-KR" altLang="en-US" sz="1600" dirty="0"/>
              <a:t> 많은 종류의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언어가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다음은 대표적인 </a:t>
            </a:r>
            <a:r>
              <a:rPr lang="ko-KR" altLang="en-US" sz="1600" dirty="0" err="1"/>
              <a:t>파이썬의</a:t>
            </a:r>
            <a:r>
              <a:rPr lang="ko-KR" altLang="en-US" sz="1600" dirty="0"/>
              <a:t> 유형들입니다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87411"/>
              </p:ext>
            </p:extLst>
          </p:nvPr>
        </p:nvGraphicFramePr>
        <p:xfrm>
          <a:off x="530236" y="1628800"/>
          <a:ext cx="9021087" cy="187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6635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파이썬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작성된 인터프리터로 일반적인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파이썬을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말합니다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스택리스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파이썬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스택을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사용하지 않는 인터프리터입니다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8060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자이썬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 가상 머신 용 인터프리터입니다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과거에는 제이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파이썬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JPython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이라고 했습니다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9939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IronPython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닷넷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(.NET)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플랫폼 용 인터프리터입니다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612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PyPy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파이썬으로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작성된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파이썬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인터프리터입니다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865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0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Python</a:t>
            </a:r>
            <a:r>
              <a:rPr lang="ko-KR" altLang="en-US" sz="3200" b="1" dirty="0"/>
              <a:t>의 사용처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634020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특정한 프로그래밍 언어가 어떠한 용도로 사용되고 있는 지를 이해하는 것은 매우 중요합니다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이번 절에서는 </a:t>
            </a:r>
            <a:r>
              <a:rPr lang="en-US" altLang="ko-KR" sz="1600" dirty="0"/>
              <a:t>Python</a:t>
            </a:r>
            <a:r>
              <a:rPr lang="ko-KR" altLang="en-US" sz="1600" dirty="0"/>
              <a:t>으로 사용 가능한 영역과 불가능한 영역에 대하여 살펴 보도록 합니다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1916832"/>
            <a:ext cx="3639831" cy="3672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03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Python</a:t>
            </a:r>
            <a:r>
              <a:rPr lang="ko-KR" altLang="en-US" sz="3200" b="1" dirty="0"/>
              <a:t>의 사용처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5121402"/>
          </a:xfrm>
        </p:spPr>
        <p:txBody>
          <a:bodyPr wrap="square">
            <a:spAutoFit/>
          </a:bodyPr>
          <a:lstStyle/>
          <a:p>
            <a:r>
              <a:rPr lang="ko-KR" altLang="en-US" sz="1800"/>
              <a:t>시스템 유틸리티 제작</a:t>
            </a:r>
          </a:p>
          <a:p>
            <a:pPr lvl="1"/>
            <a:r>
              <a:rPr lang="en-US" altLang="ko-KR" sz="1400"/>
              <a:t>Python</a:t>
            </a:r>
            <a:r>
              <a:rPr lang="ko-KR" altLang="en-US" sz="1400"/>
              <a:t>에서 운영 체제의 시스템 명령어를 사용할 수 있습니다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유틸리티란 컴퓨터를 사용함에 있어 여러 가지 도움을 줄 수 있는 프로그램을 말하는 데</a:t>
            </a:r>
            <a:r>
              <a:rPr lang="en-US" altLang="ko-KR" sz="1400"/>
              <a:t>, Python</a:t>
            </a:r>
            <a:r>
              <a:rPr lang="ko-KR" altLang="en-US" sz="1400"/>
              <a:t>은 시스템 명령어를 이용하여 유틸리티를 만들 수 있습니다</a:t>
            </a:r>
            <a:r>
              <a:rPr lang="en-US" altLang="ko-KR" sz="1400"/>
              <a:t>.</a:t>
            </a:r>
          </a:p>
          <a:p>
            <a:endParaRPr lang="en-US" altLang="ko-KR" sz="1800"/>
          </a:p>
          <a:p>
            <a:r>
              <a:rPr lang="en-US" altLang="ko-KR" sz="1800"/>
              <a:t>GUI </a:t>
            </a:r>
            <a:r>
              <a:rPr lang="ko-KR" altLang="en-US" sz="1800"/>
              <a:t>프로그래밍</a:t>
            </a:r>
          </a:p>
          <a:p>
            <a:pPr lvl="1"/>
            <a:r>
              <a:rPr lang="ko-KR" altLang="en-US" sz="1400"/>
              <a:t>메인 윈도우 화면에 창을 만들고</a:t>
            </a:r>
            <a:r>
              <a:rPr lang="en-US" altLang="ko-KR" sz="1400"/>
              <a:t>, </a:t>
            </a:r>
            <a:r>
              <a:rPr lang="ko-KR" altLang="en-US" sz="1400"/>
              <a:t>메뉴</a:t>
            </a:r>
            <a:r>
              <a:rPr lang="en-US" altLang="ko-KR" sz="1400"/>
              <a:t>/</a:t>
            </a:r>
            <a:r>
              <a:rPr lang="ko-KR" altLang="en-US" sz="1400"/>
              <a:t>버튼</a:t>
            </a:r>
            <a:r>
              <a:rPr lang="en-US" altLang="ko-KR" sz="1400"/>
              <a:t>/</a:t>
            </a:r>
            <a:r>
              <a:rPr lang="ko-KR" altLang="en-US" sz="1400"/>
              <a:t>라디오 버튼 등을 추가하고</a:t>
            </a:r>
            <a:r>
              <a:rPr lang="en-US" altLang="ko-KR" sz="1400"/>
              <a:t>, </a:t>
            </a:r>
            <a:r>
              <a:rPr lang="ko-KR" altLang="en-US" sz="1400"/>
              <a:t>이 항목들에 대한 이벤트 프로그램을 구현하는 프로그램을 의미합니다</a:t>
            </a:r>
            <a:r>
              <a:rPr lang="en-US" altLang="ko-KR" sz="1400"/>
              <a:t>.</a:t>
            </a:r>
          </a:p>
          <a:p>
            <a:pPr lvl="1"/>
            <a:r>
              <a:rPr lang="en-US" altLang="ko-KR" sz="1400"/>
              <a:t>Tkinter(</a:t>
            </a:r>
            <a:r>
              <a:rPr lang="ko-KR" altLang="en-US" sz="1400"/>
              <a:t>티케이인터</a:t>
            </a:r>
            <a:r>
              <a:rPr lang="en-US" altLang="ko-KR" sz="1400"/>
              <a:t>), wxPython, pyQt </a:t>
            </a:r>
            <a:r>
              <a:rPr lang="ko-KR" altLang="en-US" sz="1400"/>
              <a:t>등의 프로그램이 존재합니다</a:t>
            </a:r>
            <a:r>
              <a:rPr lang="en-US" altLang="ko-KR" sz="1400"/>
              <a:t>.</a:t>
            </a:r>
          </a:p>
          <a:p>
            <a:pPr lvl="1"/>
            <a:r>
              <a:rPr lang="en-US" altLang="ko-KR" sz="1400"/>
              <a:t>Tkinter</a:t>
            </a:r>
            <a:r>
              <a:rPr lang="ko-KR" altLang="en-US" sz="1400"/>
              <a:t>는 기본으로 내장되어 있는 모듈입니다</a:t>
            </a:r>
            <a:r>
              <a:rPr lang="en-US" altLang="ko-KR" sz="1400"/>
              <a:t>.</a:t>
            </a:r>
          </a:p>
          <a:p>
            <a:endParaRPr lang="en-US" altLang="ko-KR" sz="1800"/>
          </a:p>
          <a:p>
            <a:r>
              <a:rPr lang="en-US" altLang="ko-KR" sz="1800"/>
              <a:t>C/C++</a:t>
            </a:r>
            <a:r>
              <a:rPr lang="ko-KR" altLang="en-US" sz="1800"/>
              <a:t>과의 결합</a:t>
            </a:r>
          </a:p>
          <a:p>
            <a:pPr lvl="1"/>
            <a:r>
              <a:rPr lang="en-US" altLang="ko-KR" sz="1400"/>
              <a:t>C/C++ </a:t>
            </a:r>
            <a:r>
              <a:rPr lang="ko-KR" altLang="en-US" sz="1400"/>
              <a:t>등에서 만든 프로그램을 </a:t>
            </a:r>
            <a:r>
              <a:rPr lang="en-US" altLang="ko-KR" sz="1400"/>
              <a:t>Python</a:t>
            </a:r>
            <a:r>
              <a:rPr lang="ko-KR" altLang="en-US" sz="1400"/>
              <a:t>에서 사용할 수 있습니다</a:t>
            </a:r>
            <a:r>
              <a:rPr lang="en-US" altLang="ko-KR" sz="1400"/>
              <a:t>.</a:t>
            </a:r>
          </a:p>
          <a:p>
            <a:endParaRPr lang="en-US" altLang="ko-KR" sz="1800" smtClean="0"/>
          </a:p>
          <a:p>
            <a:r>
              <a:rPr lang="ko-KR" altLang="en-US" sz="1800" smtClean="0"/>
              <a:t>웹 </a:t>
            </a:r>
            <a:r>
              <a:rPr lang="ko-KR" altLang="en-US" sz="1800"/>
              <a:t>프로그래밍</a:t>
            </a:r>
          </a:p>
          <a:p>
            <a:pPr lvl="1"/>
            <a:r>
              <a:rPr lang="ko-KR" altLang="en-US" sz="1400"/>
              <a:t>인터넷 웹 브라우저 등을 이용하여 게시물을 남기거나 상품을 구매해 본 경험이 있을 겁니다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그러한 게시물이나 쇼핑몰을 구현한 프로그램을 웹 프로그래밍이라고 합니다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플라스크</a:t>
            </a:r>
            <a:r>
              <a:rPr lang="en-US" altLang="ko-KR" sz="1400"/>
              <a:t>(Flask)</a:t>
            </a:r>
            <a:r>
              <a:rPr lang="ko-KR" altLang="en-US" sz="1400"/>
              <a:t>나 장고</a:t>
            </a:r>
            <a:r>
              <a:rPr lang="en-US" altLang="ko-KR" sz="1400"/>
              <a:t>(Django) </a:t>
            </a:r>
            <a:r>
              <a:rPr lang="ko-KR" altLang="en-US" sz="1400"/>
              <a:t>파이썬 웹 프레임 워크를 사용하여 웹 프로그램을 구현할 수 있습니다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012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Python</a:t>
            </a:r>
            <a:r>
              <a:rPr lang="ko-KR" altLang="en-US" sz="3200" b="1" dirty="0"/>
              <a:t>의 사용처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724096"/>
          </a:xfrm>
        </p:spPr>
        <p:txBody>
          <a:bodyPr wrap="square">
            <a:spAutoFit/>
          </a:bodyPr>
          <a:lstStyle/>
          <a:p>
            <a:r>
              <a:rPr lang="ko-KR" altLang="en-US" sz="1800"/>
              <a:t>수치 연산 프로그래밍</a:t>
            </a:r>
          </a:p>
          <a:p>
            <a:pPr lvl="1"/>
            <a:r>
              <a:rPr lang="en-US" altLang="ko-KR" sz="1400"/>
              <a:t>Python</a:t>
            </a:r>
            <a:r>
              <a:rPr lang="ko-KR" altLang="en-US" sz="1400"/>
              <a:t>에는 </a:t>
            </a:r>
            <a:r>
              <a:rPr lang="en-US" altLang="ko-KR" sz="1400"/>
              <a:t>Numpy</a:t>
            </a:r>
            <a:r>
              <a:rPr lang="ko-KR" altLang="en-US" sz="1400"/>
              <a:t>라는 수치 연산 모듈</a:t>
            </a:r>
            <a:r>
              <a:rPr lang="en-US" altLang="ko-KR" sz="1400"/>
              <a:t>(Numeric Python </a:t>
            </a:r>
            <a:r>
              <a:rPr lang="ko-KR" altLang="en-US" sz="1400"/>
              <a:t>모듈</a:t>
            </a:r>
            <a:r>
              <a:rPr lang="en-US" altLang="ko-KR" sz="1400"/>
              <a:t>)</a:t>
            </a:r>
            <a:r>
              <a:rPr lang="ko-KR" altLang="en-US" sz="1400"/>
              <a:t>을 제공합니다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이 모듈 역시 </a:t>
            </a:r>
            <a:r>
              <a:rPr lang="en-US" altLang="ko-KR" sz="1400"/>
              <a:t>C </a:t>
            </a:r>
            <a:r>
              <a:rPr lang="ko-KR" altLang="en-US" sz="1400"/>
              <a:t>언어로 작성이 되었기 때문에 빠른 수치 연산을 수행할 수 있습니다</a:t>
            </a:r>
            <a:r>
              <a:rPr lang="en-US" altLang="ko-KR" sz="1400"/>
              <a:t>.</a:t>
            </a:r>
          </a:p>
          <a:p>
            <a:endParaRPr lang="en-US" altLang="ko-KR" sz="1800"/>
          </a:p>
          <a:p>
            <a:r>
              <a:rPr lang="ko-KR" altLang="en-US" sz="1800"/>
              <a:t>데이터 베이스 프로그래밍</a:t>
            </a:r>
          </a:p>
          <a:p>
            <a:pPr lvl="1"/>
            <a:r>
              <a:rPr lang="en-US" altLang="ko-KR" sz="1400"/>
              <a:t>sqlite, Oracle, Myql, MariaDb, Sybase, Informix </a:t>
            </a:r>
            <a:r>
              <a:rPr lang="ko-KR" altLang="en-US" sz="1400"/>
              <a:t>등의 </a:t>
            </a:r>
            <a:r>
              <a:rPr lang="en-US" altLang="ko-KR" sz="1400"/>
              <a:t>RDBMS</a:t>
            </a:r>
            <a:r>
              <a:rPr lang="ko-KR" altLang="en-US" sz="1400"/>
              <a:t>에 접근을 수행하기 위한 도구를 제공합니다</a:t>
            </a:r>
            <a:r>
              <a:rPr lang="en-US" altLang="ko-KR" sz="1400"/>
              <a:t>.</a:t>
            </a:r>
          </a:p>
          <a:p>
            <a:pPr lvl="1"/>
            <a:r>
              <a:rPr lang="en-US" altLang="ko-KR" sz="1400"/>
              <a:t>sqlite</a:t>
            </a:r>
            <a:r>
              <a:rPr lang="ko-KR" altLang="en-US" sz="1400"/>
              <a:t>는 기본으로 내장되어 있는 모듈입니다</a:t>
            </a:r>
            <a:r>
              <a:rPr lang="en-US" altLang="ko-KR" sz="1400"/>
              <a:t>.</a:t>
            </a:r>
          </a:p>
          <a:p>
            <a:endParaRPr lang="en-US" altLang="ko-KR" sz="1800"/>
          </a:p>
          <a:p>
            <a:r>
              <a:rPr lang="ko-KR" altLang="en-US" sz="1800"/>
              <a:t>데이터 분석</a:t>
            </a:r>
            <a:r>
              <a:rPr lang="en-US" altLang="ko-KR" sz="1800"/>
              <a:t>, </a:t>
            </a:r>
            <a:r>
              <a:rPr lang="ko-KR" altLang="en-US" sz="1800"/>
              <a:t>사물 인터넷</a:t>
            </a:r>
          </a:p>
          <a:p>
            <a:pPr lvl="1"/>
            <a:r>
              <a:rPr lang="en-US" altLang="ko-KR" sz="1400"/>
              <a:t>Pandas </a:t>
            </a:r>
            <a:r>
              <a:rPr lang="ko-KR" altLang="en-US" sz="1400"/>
              <a:t>모듈을 사용하면 데이터 분석을 보다 더 효과적으로 처리할 수 있습니다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사물 인터넷은 빅</a:t>
            </a:r>
            <a:r>
              <a:rPr lang="en-US" altLang="ko-KR" sz="1400"/>
              <a:t>-</a:t>
            </a:r>
            <a:r>
              <a:rPr lang="ko-KR" altLang="en-US" sz="1400"/>
              <a:t>데이터 시대의 핵심 기술로 사람들의 생활 속에 더욱 깊이 다가오는 기술입니다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또한 파이썬은 라즈베리 파이</a:t>
            </a:r>
            <a:r>
              <a:rPr lang="en-US" altLang="ko-KR" sz="1400"/>
              <a:t>(Raspberry Pi)</a:t>
            </a:r>
            <a:r>
              <a:rPr lang="ko-KR" altLang="en-US" sz="1400"/>
              <a:t>에서 사용하고 있는 프로그래밍 언어인 만큼 사물 인터넷</a:t>
            </a:r>
            <a:r>
              <a:rPr lang="en-US" altLang="ko-KR" sz="1400"/>
              <a:t>((Internet of Things, </a:t>
            </a:r>
            <a:r>
              <a:rPr lang="ko-KR" altLang="en-US" sz="1400"/>
              <a:t>약어로 </a:t>
            </a:r>
            <a:r>
              <a:rPr lang="en-US" altLang="ko-KR" sz="1400"/>
              <a:t>IoT)</a:t>
            </a:r>
            <a:r>
              <a:rPr lang="ko-KR" altLang="en-US" sz="1400"/>
              <a:t>에서도 인기를 얻고 있습니다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29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Python </a:t>
            </a:r>
            <a:r>
              <a:rPr lang="ko-KR" altLang="en-US" sz="3200" b="1" dirty="0"/>
              <a:t>설치하기</a:t>
            </a:r>
            <a:endParaRPr lang="ko-KR" altLang="en-US" sz="3200" b="1" dirty="0" smtClean="0"/>
          </a:p>
        </p:txBody>
      </p:sp>
      <p:sp>
        <p:nvSpPr>
          <p:cNvPr id="5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1421928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Python </a:t>
            </a:r>
            <a:r>
              <a:rPr lang="ko-KR" altLang="en-US" sz="1600" dirty="0"/>
              <a:t>실행을 위한 설치 방법은 매우 다양합니다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운영 체제에 따라 설치 방법의 차이가 있고</a:t>
            </a:r>
            <a:r>
              <a:rPr lang="en-US" altLang="ko-KR" sz="1600" dirty="0"/>
              <a:t>, Python </a:t>
            </a:r>
            <a:r>
              <a:rPr lang="ko-KR" altLang="en-US" sz="1600" dirty="0"/>
              <a:t>버전에 따른 설치 파일의 종류에도 차이도 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또한 </a:t>
            </a:r>
            <a:r>
              <a:rPr lang="en-US" altLang="ko-KR" sz="1600" dirty="0"/>
              <a:t>Python </a:t>
            </a:r>
            <a:r>
              <a:rPr lang="ko-KR" altLang="en-US" sz="1600" dirty="0"/>
              <a:t>코딩을 위한 편집기 툴의 선택에 있어서 선호하는 적당한 방법과 툴을 찾는 것이 중요합니다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8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22224</TotalTime>
  <Words>2292</Words>
  <Application>Microsoft Office PowerPoint</Application>
  <PresentationFormat>A4 용지(210x297mm)</PresentationFormat>
  <Paragraphs>273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기본 디자인</vt:lpstr>
      <vt:lpstr>PowerPoint 프레젠테이션</vt:lpstr>
      <vt:lpstr>파이썬의 개요</vt:lpstr>
      <vt:lpstr>Python의 특징</vt:lpstr>
      <vt:lpstr>Python의 특징</vt:lpstr>
      <vt:lpstr>Python의 종류</vt:lpstr>
      <vt:lpstr>Python의 사용처</vt:lpstr>
      <vt:lpstr>Python의 사용처</vt:lpstr>
      <vt:lpstr>Python의 사용처</vt:lpstr>
      <vt:lpstr>Python 설치하기</vt:lpstr>
      <vt:lpstr>홈페이지를 이용한 Python 설치</vt:lpstr>
      <vt:lpstr>홈페이지를 이용한 Python 설치</vt:lpstr>
      <vt:lpstr>홈페이지를 이용한 Python 설치</vt:lpstr>
      <vt:lpstr>홈페이지를 이용한 Python 설치</vt:lpstr>
      <vt:lpstr>Python을 위한 환경 변수 설정하기</vt:lpstr>
      <vt:lpstr>Python을 위한 환경 변수 설정하기</vt:lpstr>
      <vt:lpstr>Python을 위한 환경 변수 설정하기</vt:lpstr>
      <vt:lpstr>Python을 위한 환경 변수 설정하기</vt:lpstr>
      <vt:lpstr>파이썬의 코딩 구조</vt:lpstr>
      <vt:lpstr>Jupyter Notebook</vt:lpstr>
      <vt:lpstr>Jupyter Notebook 설치</vt:lpstr>
      <vt:lpstr>새 노트 만들기</vt:lpstr>
      <vt:lpstr>노트 저장하기</vt:lpstr>
      <vt:lpstr>ipynb2py</vt:lpstr>
      <vt:lpstr>통합 개발 도구(IDE)를 사용한 Python 실행</vt:lpstr>
      <vt:lpstr>PyCharm 설치</vt:lpstr>
      <vt:lpstr>PyCharm 설치</vt:lpstr>
      <vt:lpstr>PyCharm 설치</vt:lpstr>
      <vt:lpstr>PyCharm 설치</vt:lpstr>
      <vt:lpstr>PyCharm 설치</vt:lpstr>
      <vt:lpstr>PyCharm 설정</vt:lpstr>
      <vt:lpstr>PyCharm 설정</vt:lpstr>
      <vt:lpstr>PyCharm 설정</vt:lpstr>
      <vt:lpstr>PyCharm 실행</vt:lpstr>
      <vt:lpstr>PyCharm 실행</vt:lpstr>
      <vt:lpstr>PyCharm 실행</vt:lpstr>
      <vt:lpstr>PyCharm 실행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설진욱</dc:creator>
  <cp:lastModifiedBy>win</cp:lastModifiedBy>
  <cp:revision>2300</cp:revision>
  <dcterms:created xsi:type="dcterms:W3CDTF">2000-05-16T11:16:41Z</dcterms:created>
  <dcterms:modified xsi:type="dcterms:W3CDTF">2021-03-15T03:51:33Z</dcterms:modified>
</cp:coreProperties>
</file>