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916" r:id="rId2"/>
    <p:sldId id="447" r:id="rId3"/>
    <p:sldId id="448" r:id="rId4"/>
    <p:sldId id="449" r:id="rId5"/>
    <p:sldId id="450" r:id="rId6"/>
    <p:sldId id="451" r:id="rId7"/>
    <p:sldId id="654" r:id="rId8"/>
    <p:sldId id="655" r:id="rId9"/>
    <p:sldId id="656" r:id="rId10"/>
    <p:sldId id="657" r:id="rId11"/>
    <p:sldId id="658" r:id="rId12"/>
    <p:sldId id="659" r:id="rId13"/>
    <p:sldId id="660" r:id="rId14"/>
    <p:sldId id="661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70" r:id="rId24"/>
    <p:sldId id="671" r:id="rId25"/>
    <p:sldId id="672" r:id="rId26"/>
    <p:sldId id="673" r:id="rId27"/>
    <p:sldId id="674" r:id="rId28"/>
    <p:sldId id="675" r:id="rId29"/>
    <p:sldId id="676" r:id="rId30"/>
    <p:sldId id="677" r:id="rId31"/>
    <p:sldId id="678" r:id="rId32"/>
    <p:sldId id="679" r:id="rId33"/>
    <p:sldId id="680" r:id="rId34"/>
    <p:sldId id="681" r:id="rId35"/>
    <p:sldId id="682" r:id="rId36"/>
    <p:sldId id="683" r:id="rId37"/>
    <p:sldId id="684" r:id="rId38"/>
    <p:sldId id="685" r:id="rId39"/>
    <p:sldId id="686" r:id="rId40"/>
    <p:sldId id="687" r:id="rId41"/>
    <p:sldId id="688" r:id="rId42"/>
    <p:sldId id="689" r:id="rId43"/>
    <p:sldId id="690" r:id="rId44"/>
    <p:sldId id="691" r:id="rId45"/>
    <p:sldId id="692" r:id="rId46"/>
    <p:sldId id="693" r:id="rId47"/>
    <p:sldId id="694" r:id="rId48"/>
    <p:sldId id="695" r:id="rId49"/>
    <p:sldId id="696" r:id="rId50"/>
    <p:sldId id="697" r:id="rId51"/>
    <p:sldId id="699" r:id="rId52"/>
    <p:sldId id="700" r:id="rId53"/>
    <p:sldId id="701" r:id="rId54"/>
    <p:sldId id="702" r:id="rId55"/>
    <p:sldId id="703" r:id="rId56"/>
    <p:sldId id="704" r:id="rId57"/>
    <p:sldId id="714" r:id="rId58"/>
    <p:sldId id="715" r:id="rId59"/>
    <p:sldId id="716" r:id="rId60"/>
    <p:sldId id="717" r:id="rId61"/>
    <p:sldId id="718" r:id="rId62"/>
    <p:sldId id="719" r:id="rId63"/>
    <p:sldId id="720" r:id="rId64"/>
    <p:sldId id="721" r:id="rId65"/>
    <p:sldId id="722" r:id="rId66"/>
    <p:sldId id="723" r:id="rId67"/>
    <p:sldId id="708" r:id="rId68"/>
    <p:sldId id="724" r:id="rId69"/>
    <p:sldId id="725" r:id="rId70"/>
    <p:sldId id="726" r:id="rId71"/>
    <p:sldId id="727" r:id="rId72"/>
    <p:sldId id="728" r:id="rId73"/>
    <p:sldId id="729" r:id="rId74"/>
    <p:sldId id="730" r:id="rId75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120">
          <p15:clr>
            <a:srgbClr val="A4A3A4"/>
          </p15:clr>
        </p15:guide>
        <p15:guide id="3" orient="horz" pos="361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DDE1EB"/>
    <a:srgbClr val="CC99FF"/>
    <a:srgbClr val="CCCCFF"/>
    <a:srgbClr val="CC66FF"/>
    <a:srgbClr val="CCFFFF"/>
    <a:srgbClr val="000099"/>
    <a:srgbClr val="BBC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6083" autoAdjust="0"/>
  </p:normalViewPr>
  <p:slideViewPr>
    <p:cSldViewPr>
      <p:cViewPr>
        <p:scale>
          <a:sx n="100" d="100"/>
          <a:sy n="100" d="100"/>
        </p:scale>
        <p:origin x="-2010" y="-342"/>
      </p:cViewPr>
      <p:guideLst>
        <p:guide orient="horz" pos="3612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7908"/>
    </p:cViewPr>
  </p:sorterViewPr>
  <p:notesViewPr>
    <p:cSldViewPr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66" Type="http://schemas.openxmlformats.org/officeDocument/2006/relationships/slide" Target="slides/slide66.xml"/><Relationship Id="rId74" Type="http://schemas.openxmlformats.org/officeDocument/2006/relationships/slide" Target="slides/slide74.xml"/><Relationship Id="rId5" Type="http://schemas.openxmlformats.org/officeDocument/2006/relationships/slide" Target="slides/slide5.xml"/><Relationship Id="rId61" Type="http://schemas.openxmlformats.org/officeDocument/2006/relationships/slide" Target="slides/slide61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" Type="http://schemas.openxmlformats.org/officeDocument/2006/relationships/slide" Target="slides/slide7.xml"/><Relationship Id="rId71" Type="http://schemas.openxmlformats.org/officeDocument/2006/relationships/slide" Target="slides/slide7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페이지</a:t>
            </a:r>
            <a:fld id="{990C8AF0-E587-4C74-842F-A5409B5C163A}" type="slidenum">
              <a:rPr lang="ko-KR" altLang="en-US" sz="1200">
                <a:latin typeface="맑은 고딕" pitchFamily="50" charset="-127"/>
                <a:ea typeface="맑은 고딕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2895600" cy="6858000"/>
            <a:chOff x="0" y="0"/>
            <a:chExt cx="1824" cy="4320"/>
          </a:xfrm>
        </p:grpSpPr>
        <p:sp>
          <p:nvSpPr>
            <p:cNvPr id="410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026" cy="4320"/>
            </a:xfrm>
            <a:prstGeom prst="rect">
              <a:avLst/>
            </a:prstGeom>
            <a:solidFill>
              <a:srgbClr val="6F98B7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03" name="Rectangle 4"/>
            <p:cNvSpPr>
              <a:spLocks noChangeArrowheads="1"/>
            </p:cNvSpPr>
            <p:nvPr/>
          </p:nvSpPr>
          <p:spPr bwMode="auto">
            <a:xfrm>
              <a:off x="1026" y="0"/>
              <a:ext cx="497" cy="4320"/>
            </a:xfrm>
            <a:prstGeom prst="rect">
              <a:avLst/>
            </a:prstGeom>
            <a:solidFill>
              <a:srgbClr val="B2C8D8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1523" y="0"/>
              <a:ext cx="301" cy="4320"/>
            </a:xfrm>
            <a:prstGeom prst="rect">
              <a:avLst/>
            </a:prstGeom>
            <a:solidFill>
              <a:srgbClr val="E8EFF4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05" name="Picture 6" descr="C:\Program Files\Common Files\Microsoft Shared\Clipart\cagcat50\MP00640_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" y="2036"/>
              <a:ext cx="1603" cy="1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202055" y="893763"/>
            <a:ext cx="75565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데이터 시각화 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with </a:t>
            </a:r>
            <a:r>
              <a:rPr kumimoji="1" lang="ko-KR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파이썬</a:t>
            </a:r>
            <a:endParaRPr kumimoji="1" lang="en-US" altLang="ko-KR" sz="4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080792" y="2674144"/>
            <a:ext cx="5978525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120000"/>
              </a:lnSpc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Chapter 02</a:t>
            </a:r>
          </a:p>
          <a:p>
            <a:pPr algn="l">
              <a:lnSpc>
                <a:spcPct val="120000"/>
              </a:lnSpc>
            </a:pP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판다스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패키지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20" y="681788"/>
            <a:ext cx="1656184" cy="20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9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Series</a:t>
            </a:r>
            <a:r>
              <a:rPr lang="ko-KR" altLang="en-US" sz="3200" b="1" dirty="0"/>
              <a:t>의 데이터 읽기와 쓰기</a:t>
            </a:r>
            <a:endParaRPr lang="ko-KR" altLang="en-US" sz="3200" b="1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224951"/>
          </a:xfr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Series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슬라이싱</a:t>
            </a:r>
            <a:r>
              <a:rPr lang="ko-KR" altLang="en-US" sz="1600" dirty="0" smtClean="0"/>
              <a:t> 기법도 역시 사용 </a:t>
            </a:r>
            <a:r>
              <a:rPr lang="ko-KR" altLang="en-US" sz="1600" dirty="0"/>
              <a:t>가능합니다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5</a:t>
            </a:r>
            <a:r>
              <a:rPr lang="ko-KR" altLang="en-US" sz="1600" dirty="0"/>
              <a:t>직전까지 </a:t>
            </a:r>
            <a:r>
              <a:rPr lang="en-US" altLang="ko-KR" sz="1600" dirty="0"/>
              <a:t>2</a:t>
            </a:r>
            <a:r>
              <a:rPr lang="ko-KR" altLang="en-US" sz="1600" dirty="0"/>
              <a:t>칸씩 건너 띄면서 데이터를 추출합니다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/>
              <a:t>콤마를 사용하여 서로 떨어진 있는 항목을 가져올 수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3" y="1916831"/>
            <a:ext cx="8048607" cy="2707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3" y="4864625"/>
            <a:ext cx="8048609" cy="1318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69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Series</a:t>
            </a:r>
            <a:r>
              <a:rPr lang="ko-KR" altLang="en-US" sz="3200" b="1" dirty="0"/>
              <a:t>의 데이터 읽기와 쓰기</a:t>
            </a:r>
            <a:endParaRPr lang="ko-KR" altLang="en-US" sz="3200" b="1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880241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시리즈 내의 값을 변경하려면 할당 연산자 </a:t>
            </a:r>
            <a:r>
              <a:rPr lang="en-US" altLang="ko-KR" sz="1600" dirty="0"/>
              <a:t>=</a:t>
            </a:r>
            <a:r>
              <a:rPr lang="ko-KR" altLang="en-US" sz="1600" dirty="0"/>
              <a:t>의 왼편에 두고</a:t>
            </a:r>
            <a:r>
              <a:rPr lang="en-US" altLang="ko-KR" sz="1600" dirty="0"/>
              <a:t>, </a:t>
            </a:r>
            <a:r>
              <a:rPr lang="ko-KR" altLang="en-US" sz="1600" dirty="0"/>
              <a:t>오른 편에 치환할 값을 입력 하면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세부적인 설명은 생략하도록 하겠습니다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2" y="1955351"/>
            <a:ext cx="7046834" cy="813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내용 개체 틀 8"/>
          <p:cNvSpPr txBox="1">
            <a:spLocks/>
          </p:cNvSpPr>
          <p:nvPr/>
        </p:nvSpPr>
        <p:spPr bwMode="auto">
          <a:xfrm>
            <a:off x="43259" y="2996784"/>
            <a:ext cx="9643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최종적인 시리즈의 내용을 출력합니다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1" y="3557413"/>
            <a:ext cx="7046833" cy="1743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87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(</a:t>
            </a:r>
            <a:r>
              <a:rPr lang="ko-KR" altLang="ko-KR" b="1" dirty="0"/>
              <a:t>데이터 프레임</a:t>
            </a:r>
            <a:r>
              <a:rPr lang="en-US" altLang="ko-KR" b="1" dirty="0"/>
              <a:t>)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929485"/>
          </a:xfr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ea typeface="바탕" panose="02030600000101010101" pitchFamily="18" charset="-127"/>
                <a:cs typeface="바탕" panose="02030600000101010101" pitchFamily="18" charset="-127"/>
              </a:rPr>
              <a:t>2</a:t>
            </a:r>
            <a:r>
              <a:rPr lang="ko-KR" altLang="ko-KR" sz="16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차원 형태의 표</a:t>
            </a:r>
            <a:r>
              <a:rPr lang="en-US" altLang="ko-KR" sz="16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(</a:t>
            </a:r>
            <a:r>
              <a:rPr lang="ko-KR" altLang="ko-KR" sz="16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행</a:t>
            </a:r>
            <a:r>
              <a:rPr lang="en-US" altLang="ko-KR" sz="16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/</a:t>
            </a:r>
            <a:r>
              <a:rPr lang="ko-KR" altLang="ko-KR" sz="16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열</a:t>
            </a:r>
            <a:r>
              <a:rPr lang="en-US" altLang="ko-KR" sz="16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) </a:t>
            </a:r>
            <a:r>
              <a:rPr lang="ko-KR" altLang="ko-KR" sz="16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구조를 가지는 자료 구조입니다</a:t>
            </a:r>
            <a:r>
              <a:rPr lang="en-US" altLang="ko-KR" sz="16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.</a:t>
            </a:r>
            <a:endParaRPr lang="ko-KR" altLang="ko-KR" sz="16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ko-KR" altLang="ko-KR" sz="16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행과 열에 대한 인덱스를 가지고 순서대로 배열됩니다</a:t>
            </a:r>
            <a:r>
              <a:rPr lang="en-US" altLang="ko-KR" sz="16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.</a:t>
            </a:r>
            <a:endParaRPr lang="ko-KR" altLang="ko-KR" sz="16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열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 1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개가 하나의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 Series 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구조가 됩니다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.</a:t>
            </a:r>
            <a:endParaRPr lang="en-US" altLang="ko-KR" sz="16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03414"/>
              </p:ext>
            </p:extLst>
          </p:nvPr>
        </p:nvGraphicFramePr>
        <p:xfrm>
          <a:off x="530236" y="1946818"/>
          <a:ext cx="9021087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6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24264">
                  <a:extLst>
                    <a:ext uri="{9D8B030D-6E8A-4147-A177-3AD203B41FA5}">
                      <a16:colId xmlns="" xmlns:a16="http://schemas.microsoft.com/office/drawing/2014/main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소스 코드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import pandas as </a:t>
                      </a:r>
                      <a:r>
                        <a:rPr lang="en-US" altLang="ko-KR" sz="1400" kern="0" dirty="0" err="1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pd</a:t>
                      </a:r>
                      <a:endParaRPr lang="ko-KR" altLang="ko-KR" sz="1400" kern="100" dirty="0" smtClean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# </a:t>
                      </a:r>
                      <a:r>
                        <a:rPr lang="ko-KR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표를 만들기 위한 데이터 사전</a:t>
                      </a:r>
                      <a:endParaRPr lang="ko-KR" altLang="ko-KR" sz="1400" kern="100" dirty="0" smtClean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0" dirty="0" err="1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sdata</a:t>
                      </a: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= {'city' : ['</a:t>
                      </a:r>
                      <a:r>
                        <a:rPr lang="ko-KR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서울</a:t>
                      </a:r>
                      <a:r>
                        <a:rPr lang="en-US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', '</a:t>
                      </a:r>
                      <a:r>
                        <a:rPr lang="ko-KR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서울</a:t>
                      </a:r>
                      <a:r>
                        <a:rPr lang="en-US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', '</a:t>
                      </a:r>
                      <a:r>
                        <a:rPr lang="ko-KR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서울</a:t>
                      </a:r>
                      <a:r>
                        <a:rPr lang="en-US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', '</a:t>
                      </a:r>
                      <a:r>
                        <a:rPr lang="ko-KR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부산</a:t>
                      </a:r>
                      <a:r>
                        <a:rPr lang="en-US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', '</a:t>
                      </a:r>
                      <a:r>
                        <a:rPr lang="ko-KR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부산</a:t>
                      </a:r>
                      <a:r>
                        <a:rPr lang="en-US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'], </a:t>
                      </a:r>
                      <a:endParaRPr lang="ko-KR" altLang="ko-KR" sz="1400" kern="100" dirty="0" smtClean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        'year' : [2000, 2001, 2002, 2001, 2002], </a:t>
                      </a:r>
                      <a:endParaRPr lang="ko-KR" altLang="ko-KR" sz="1400" kern="100" dirty="0" smtClean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        'pop' : [1.5, 1.7, 3.6, 2.4, 2.9 ]}</a:t>
                      </a:r>
                      <a:endParaRPr lang="ko-KR" altLang="ko-KR" sz="1400" kern="100" dirty="0" smtClean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ko-KR" sz="1400" kern="100" dirty="0" smtClean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0" dirty="0" err="1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mycolumn</a:t>
                      </a: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= ['city', 'year', 'pop'] # </a:t>
                      </a:r>
                      <a:r>
                        <a:rPr lang="ko-KR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컬럼</a:t>
                      </a:r>
                      <a:endParaRPr lang="ko-KR" altLang="ko-KR" sz="1400" kern="100" dirty="0" smtClean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0" dirty="0" err="1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myindex</a:t>
                      </a: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= ['one', 'two', 'three', 'four', 'five'] # row(</a:t>
                      </a:r>
                      <a:r>
                        <a:rPr lang="ko-KR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색인</a:t>
                      </a:r>
                      <a:r>
                        <a:rPr lang="en-US" altLang="ko-KR" sz="1400" kern="0" dirty="0" smtClean="0">
                          <a:effectLst/>
                          <a:latin typeface="바탕" panose="02030600000101010101" pitchFamily="18" charset="-127"/>
                          <a:ea typeface="맑은 고딕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altLang="ko-KR" sz="1400" kern="100" dirty="0" smtClean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0" dirty="0" err="1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myframe</a:t>
                      </a: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ko-KR" sz="1400" kern="0" dirty="0" err="1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pd.DataFrame</a:t>
                      </a: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( </a:t>
                      </a:r>
                      <a:r>
                        <a:rPr lang="en-US" altLang="ko-KR" sz="1400" kern="0" dirty="0" err="1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sdata</a:t>
                      </a: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columns=</a:t>
                      </a:r>
                      <a:r>
                        <a:rPr lang="en-US" altLang="ko-KR" sz="1400" kern="0" dirty="0" err="1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mycolumn</a:t>
                      </a: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index=</a:t>
                      </a:r>
                      <a:r>
                        <a:rPr lang="en-US" altLang="ko-KR" sz="1400" kern="0" dirty="0" err="1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myindex</a:t>
                      </a:r>
                      <a:r>
                        <a:rPr lang="en-US" altLang="ko-KR" sz="1400" kern="0" dirty="0" smtClean="0">
                          <a:effectLst/>
                          <a:latin typeface="맑은 고딕" pitchFamily="50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)</a:t>
                      </a:r>
                      <a:endParaRPr lang="ko-KR" altLang="ko-KR" sz="1400" kern="100" dirty="0" smtClean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r>
                        <a:rPr lang="en-US" altLang="ko-KR" sz="1400" dirty="0" smtClean="0">
                          <a:effectLst/>
                          <a:latin typeface="맑은 고딕" pitchFamily="50" charset="-127"/>
                          <a:cs typeface="Arial" panose="020B0604020202020204" pitchFamily="34" charset="0"/>
                        </a:rPr>
                        <a:t>print( </a:t>
                      </a:r>
                      <a:r>
                        <a:rPr lang="en-US" altLang="ko-KR" sz="1400" dirty="0" err="1" smtClean="0">
                          <a:effectLst/>
                          <a:latin typeface="맑은 고딕" pitchFamily="50" charset="-127"/>
                          <a:cs typeface="Arial" panose="020B0604020202020204" pitchFamily="34" charset="0"/>
                        </a:rPr>
                        <a:t>myframe</a:t>
                      </a:r>
                      <a:r>
                        <a:rPr lang="en-US" altLang="ko-KR" sz="1400" dirty="0" smtClean="0">
                          <a:effectLst/>
                          <a:latin typeface="맑은 고딕" pitchFamily="50" charset="-127"/>
                          <a:cs typeface="Arial" panose="020B0604020202020204" pitchFamily="34" charset="0"/>
                        </a:rPr>
                        <a:t> )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 descr="데이터프레임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13" y="2819045"/>
            <a:ext cx="2266406" cy="14660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55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(</a:t>
            </a:r>
            <a:r>
              <a:rPr lang="ko-KR" altLang="ko-KR" b="1" dirty="0"/>
              <a:t>데이터 프레임</a:t>
            </a:r>
            <a:r>
              <a:rPr lang="en-US" altLang="ko-KR" b="1" dirty="0"/>
              <a:t>)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584775"/>
          </a:xfrm>
        </p:spPr>
        <p:txBody>
          <a:bodyPr wrap="square">
            <a:spAutoFit/>
          </a:bodyPr>
          <a:lstStyle/>
          <a:p>
            <a:r>
              <a:rPr lang="en-US" altLang="ko-KR" sz="1600" kern="100" dirty="0" err="1">
                <a:solidFill>
                  <a:srgbClr val="000000"/>
                </a:solidFill>
                <a:cs typeface="바탕" panose="02030600000101010101" pitchFamily="18" charset="-127"/>
              </a:rPr>
              <a:t>DataFrame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은 행 </a:t>
            </a:r>
            <a:r>
              <a:rPr lang="ko-KR" altLang="ko-KR" sz="1600" kern="100" dirty="0" err="1">
                <a:solidFill>
                  <a:srgbClr val="000000"/>
                </a:solidFill>
                <a:cs typeface="바탕" panose="02030600000101010101" pitchFamily="18" charset="-127"/>
              </a:rPr>
              <a:t>구분자를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 의미하는 색인과 열 </a:t>
            </a:r>
            <a:r>
              <a:rPr lang="ko-KR" altLang="ko-KR" sz="1600" kern="100" dirty="0" err="1">
                <a:solidFill>
                  <a:srgbClr val="000000"/>
                </a:solidFill>
                <a:cs typeface="바탕" panose="02030600000101010101" pitchFamily="18" charset="-127"/>
              </a:rPr>
              <a:t>구분자를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 의미하는 라벨 및 자료 등으로 구성이 됩니다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.</a:t>
            </a:r>
            <a:endParaRPr lang="en-US" altLang="ko-KR" sz="1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34146"/>
              </p:ext>
            </p:extLst>
          </p:nvPr>
        </p:nvGraphicFramePr>
        <p:xfrm>
          <a:off x="560512" y="1543540"/>
          <a:ext cx="9021087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24943">
                  <a:extLst>
                    <a:ext uri="{9D8B030D-6E8A-4147-A177-3AD203B41FA5}">
                      <a16:colId xmlns="" xmlns:a16="http://schemas.microsoft.com/office/drawing/2014/main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라벨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자료는 열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(column)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구성되고 각 열은 이름을 가질 수 있습니다</a:t>
                      </a:r>
                      <a:r>
                        <a:rPr 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위의 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예시에서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city, year, pop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의미합니다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인덱스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포맷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정보 등등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된 인덱스가 존재합니다</a:t>
                      </a:r>
                      <a:r>
                        <a:rPr 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위의 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예시에서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one, two, three 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등등입니다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9939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자체는 여러 가지 형태와 유형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튜플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 객체 등등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등으로 주어질 수 있습니다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612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8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(</a:t>
            </a:r>
            <a:r>
              <a:rPr lang="ko-KR" altLang="ko-KR" b="1" dirty="0"/>
              <a:t>데이터 프레임</a:t>
            </a:r>
            <a:r>
              <a:rPr lang="en-US" altLang="ko-KR" b="1" dirty="0"/>
              <a:t>)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DataFrame</a:t>
            </a:r>
            <a:r>
              <a:rPr lang="ko-KR" altLang="ko-KR" sz="1600" dirty="0"/>
              <a:t>를 생성하기 위한 사용 형식은 다음과 같습니다</a:t>
            </a:r>
            <a:r>
              <a:rPr lang="en-US" altLang="ko-KR" sz="1600" dirty="0"/>
              <a:t>.</a:t>
            </a:r>
            <a:endParaRPr lang="en-US" altLang="ko-KR" sz="12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92529"/>
              </p:ext>
            </p:extLst>
          </p:nvPr>
        </p:nvGraphicFramePr>
        <p:xfrm>
          <a:off x="504845" y="1343573"/>
          <a:ext cx="9033602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36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 형식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it-IT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DataFrame(data=None, index=None, columns=None, dtype=None, copy=False)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92409"/>
              </p:ext>
            </p:extLst>
          </p:nvPr>
        </p:nvGraphicFramePr>
        <p:xfrm>
          <a:off x="508394" y="2589181"/>
          <a:ext cx="902108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7526">
                  <a:extLst>
                    <a:ext uri="{9D8B030D-6E8A-4147-A177-3AD203B41FA5}">
                      <a16:colId xmlns="" xmlns:a16="http://schemas.microsoft.com/office/drawing/2014/main" val="1041891588"/>
                    </a:ext>
                  </a:extLst>
                </a:gridCol>
                <a:gridCol w="5099110">
                  <a:extLst>
                    <a:ext uri="{9D8B030D-6E8A-4147-A177-3AD203B41FA5}">
                      <a16:colId xmlns="" xmlns:a16="http://schemas.microsoft.com/office/drawing/2014/main" val="2831969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인수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포맷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ndarray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dict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DataFrame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DataFrame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dict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Series, </a:t>
                      </a:r>
                      <a:r>
                        <a:rPr lang="en-US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ndarray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list 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포함 가능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index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Index / array-like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인덱스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값은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range(n)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77262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columns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Index / array-like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열의 제목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값은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range(n)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55810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dtype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dtype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값은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None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자료형을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특정하는 경우에 사용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없으면 자료에서 추정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8864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값은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None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copy</a:t>
                      </a:r>
                      <a:r>
                        <a:rPr lang="ko-KR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하는 지의 여부를 지정합니다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 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993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2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38554"/>
          </a:xfrm>
        </p:spPr>
        <p:txBody>
          <a:bodyPr wrap="square">
            <a:spAutoFit/>
          </a:bodyPr>
          <a:lstStyle/>
          <a:p>
            <a:r>
              <a:rPr lang="ko-KR" altLang="ko-KR" sz="1600" kern="100" dirty="0">
                <a:cs typeface="바탕" panose="02030600000101010101" pitchFamily="18" charset="-127"/>
              </a:rPr>
              <a:t>데이터 프레임을 생성하기 위한 색인</a:t>
            </a:r>
            <a:r>
              <a:rPr lang="en-US" altLang="ko-KR" sz="1600" kern="100" dirty="0">
                <a:cs typeface="바탕" panose="02030600000101010101" pitchFamily="18" charset="-127"/>
              </a:rPr>
              <a:t>, </a:t>
            </a:r>
            <a:r>
              <a:rPr lang="ko-KR" altLang="ko-KR" sz="1600" kern="100" dirty="0">
                <a:cs typeface="바탕" panose="02030600000101010101" pitchFamily="18" charset="-127"/>
              </a:rPr>
              <a:t>컬럼</a:t>
            </a:r>
            <a:r>
              <a:rPr lang="en-US" altLang="ko-KR" sz="1600" kern="100" dirty="0">
                <a:cs typeface="바탕" panose="02030600000101010101" pitchFamily="18" charset="-127"/>
              </a:rPr>
              <a:t>, </a:t>
            </a:r>
            <a:r>
              <a:rPr lang="ko-KR" altLang="ko-KR" sz="1600" kern="100" dirty="0">
                <a:cs typeface="바탕" panose="02030600000101010101" pitchFamily="18" charset="-127"/>
              </a:rPr>
              <a:t>데이터에 대한 변수들에 값을 설정합니다</a:t>
            </a:r>
            <a:r>
              <a:rPr lang="en-US" altLang="ko-KR" sz="1600" kern="100" dirty="0">
                <a:cs typeface="바탕" panose="02030600000101010101" pitchFamily="18" charset="-127"/>
              </a:rPr>
              <a:t>.</a:t>
            </a:r>
            <a:endParaRPr lang="en-US" altLang="ko-KR" sz="1600" dirty="0" smtClean="0"/>
          </a:p>
        </p:txBody>
      </p:sp>
      <p:sp>
        <p:nvSpPr>
          <p:cNvPr id="4" name="내용 개체 틀 8"/>
          <p:cNvSpPr txBox="1">
            <a:spLocks/>
          </p:cNvSpPr>
          <p:nvPr/>
        </p:nvSpPr>
        <p:spPr bwMode="auto">
          <a:xfrm>
            <a:off x="43259" y="2987660"/>
            <a:ext cx="9643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&lt;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해설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&gt; 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위의 변수들을 이용하여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 </a:t>
            </a:r>
            <a:r>
              <a:rPr lang="en-US" altLang="ko-KR" sz="1600" kern="100" dirty="0" err="1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DataFrame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을 생성합니다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.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1" y="1442207"/>
            <a:ext cx="6120130" cy="334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1" y="1906584"/>
            <a:ext cx="7043820" cy="800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8" y="3576774"/>
            <a:ext cx="7043822" cy="1652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60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634020"/>
          </a:xfr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100" dirty="0" err="1">
                <a:ea typeface="바탕" panose="02030600000101010101" pitchFamily="18" charset="-127"/>
                <a:cs typeface="바탕" panose="02030600000101010101" pitchFamily="18" charset="-127"/>
              </a:rPr>
              <a:t>iloc</a:t>
            </a:r>
            <a:r>
              <a:rPr lang="en-US" altLang="ko-KR" sz="1600" kern="100" dirty="0">
                <a:ea typeface="바탕" panose="02030600000101010101" pitchFamily="18" charset="-127"/>
                <a:cs typeface="바탕" panose="02030600000101010101" pitchFamily="18" charset="-127"/>
              </a:rPr>
              <a:t> </a:t>
            </a:r>
            <a:r>
              <a:rPr lang="ko-KR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함수는 행 인덱스 번호를 기준으로 행을 추출해주는 함수입니다</a:t>
            </a:r>
            <a:r>
              <a:rPr lang="en-US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.</a:t>
            </a:r>
            <a:endParaRPr lang="ko-KR" altLang="ko-KR" sz="16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r>
              <a:rPr lang="ko-KR" altLang="ko-KR" sz="1600" kern="100" dirty="0">
                <a:cs typeface="바탕" panose="02030600000101010101" pitchFamily="18" charset="-127"/>
              </a:rPr>
              <a:t>예시에서는</a:t>
            </a:r>
            <a:r>
              <a:rPr lang="en-US" altLang="ko-KR" sz="1600" kern="100" dirty="0">
                <a:cs typeface="바탕" panose="02030600000101010101" pitchFamily="18" charset="-127"/>
              </a:rPr>
              <a:t> 1</a:t>
            </a:r>
            <a:r>
              <a:rPr lang="ko-KR" altLang="ko-KR" sz="1600" kern="100" dirty="0">
                <a:cs typeface="바탕" panose="02030600000101010101" pitchFamily="18" charset="-127"/>
              </a:rPr>
              <a:t>행을 추출하고 있습니다</a:t>
            </a:r>
            <a:r>
              <a:rPr lang="en-US" altLang="ko-KR" sz="1600" kern="100" dirty="0">
                <a:cs typeface="바탕" panose="02030600000101010101" pitchFamily="18" charset="-127"/>
              </a:rPr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" y="1614420"/>
            <a:ext cx="7020626" cy="1362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내용 개체 틀 8"/>
          <p:cNvSpPr txBox="1">
            <a:spLocks/>
          </p:cNvSpPr>
          <p:nvPr/>
        </p:nvSpPr>
        <p:spPr bwMode="auto">
          <a:xfrm>
            <a:off x="43259" y="3429000"/>
            <a:ext cx="9643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콤마를 사용하면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, 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서로 떨어져 있는 </a:t>
            </a:r>
            <a:r>
              <a:rPr lang="ko-KR" altLang="ko-KR" sz="1600" kern="100" dirty="0" err="1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행정보를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 동시에 추출할 수 있습니다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.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4" y="4058628"/>
            <a:ext cx="7020629" cy="1298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40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634020"/>
          </a:xfr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100" dirty="0">
                <a:ea typeface="바탕" panose="02030600000101010101" pitchFamily="18" charset="-127"/>
                <a:cs typeface="바탕" panose="02030600000101010101" pitchFamily="18" charset="-127"/>
              </a:rPr>
              <a:t>&lt;</a:t>
            </a:r>
            <a:r>
              <a:rPr lang="ko-KR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해설</a:t>
            </a:r>
            <a:r>
              <a:rPr lang="en-US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&gt; </a:t>
            </a:r>
            <a:r>
              <a:rPr lang="ko-KR" altLang="ko-KR" sz="1600" kern="100" dirty="0" err="1">
                <a:latin typeface="바탕" panose="02030600000101010101" pitchFamily="18" charset="-127"/>
                <a:cs typeface="바탕" panose="02030600000101010101" pitchFamily="18" charset="-127"/>
              </a:rPr>
              <a:t>슬라이싱</a:t>
            </a:r>
            <a:r>
              <a:rPr lang="ko-KR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 기법을 이용하여 </a:t>
            </a:r>
            <a:r>
              <a:rPr lang="ko-KR" altLang="ko-KR" sz="1600" kern="100" dirty="0" err="1">
                <a:latin typeface="바탕" panose="02030600000101010101" pitchFamily="18" charset="-127"/>
                <a:cs typeface="바탕" panose="02030600000101010101" pitchFamily="18" charset="-127"/>
              </a:rPr>
              <a:t>짝수행만</a:t>
            </a:r>
            <a:r>
              <a:rPr lang="ko-KR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 추출합니다</a:t>
            </a:r>
            <a:r>
              <a:rPr lang="en-US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.</a:t>
            </a:r>
            <a:endParaRPr lang="ko-KR" altLang="ko-KR" sz="16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endParaRPr lang="en-US" altLang="ko-KR" sz="1600" dirty="0" smtClean="0"/>
          </a:p>
        </p:txBody>
      </p:sp>
      <p:sp>
        <p:nvSpPr>
          <p:cNvPr id="7" name="내용 개체 틀 8"/>
          <p:cNvSpPr txBox="1">
            <a:spLocks/>
          </p:cNvSpPr>
          <p:nvPr/>
        </p:nvSpPr>
        <p:spPr bwMode="auto">
          <a:xfrm>
            <a:off x="43259" y="3095182"/>
            <a:ext cx="9643701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ko-KR" sz="1600" kern="100" dirty="0">
                <a:latin typeface="맑은 고딕" pitchFamily="50" charset="-127"/>
                <a:ea typeface="바탕" panose="02030600000101010101" pitchFamily="18" charset="-127"/>
                <a:cs typeface="바탕" panose="02030600000101010101" pitchFamily="18" charset="-127"/>
              </a:rPr>
              <a:t>&lt;</a:t>
            </a:r>
            <a:r>
              <a:rPr lang="ko-KR" altLang="ko-KR" sz="1600" kern="100" dirty="0">
                <a:latin typeface="바탕" panose="02030600000101010101" pitchFamily="18" charset="-127"/>
                <a:ea typeface="맑은 고딕" pitchFamily="50" charset="-127"/>
                <a:cs typeface="바탕" panose="02030600000101010101" pitchFamily="18" charset="-127"/>
              </a:rPr>
              <a:t>해설</a:t>
            </a:r>
            <a:r>
              <a:rPr lang="en-US" altLang="ko-KR" sz="1600" kern="100" dirty="0">
                <a:latin typeface="바탕" panose="02030600000101010101" pitchFamily="18" charset="-127"/>
                <a:ea typeface="맑은 고딕" pitchFamily="50" charset="-127"/>
                <a:cs typeface="바탕" panose="02030600000101010101" pitchFamily="18" charset="-127"/>
              </a:rPr>
              <a:t>&gt; </a:t>
            </a:r>
            <a:r>
              <a:rPr lang="en-US" altLang="ko-KR" sz="1600" kern="100" dirty="0" err="1">
                <a:latin typeface="맑은 고딕" pitchFamily="50" charset="-127"/>
                <a:ea typeface="바탕" panose="02030600000101010101" pitchFamily="18" charset="-127"/>
                <a:cs typeface="Arial" panose="020B0604020202020204" pitchFamily="34" charset="0"/>
              </a:rPr>
              <a:t>loc</a:t>
            </a:r>
            <a:r>
              <a:rPr lang="en-US" altLang="ko-KR" sz="1600" kern="100" dirty="0">
                <a:latin typeface="맑은 고딕" pitchFamily="50" charset="-127"/>
                <a:ea typeface="바탕" panose="02030600000101010101" pitchFamily="18" charset="-127"/>
                <a:cs typeface="바탕" panose="02030600000101010101" pitchFamily="18" charset="-127"/>
              </a:rPr>
              <a:t> </a:t>
            </a:r>
            <a:r>
              <a:rPr lang="ko-KR" altLang="ko-KR" sz="1600" kern="100" dirty="0">
                <a:latin typeface="바탕" panose="02030600000101010101" pitchFamily="18" charset="-127"/>
                <a:ea typeface="맑은 고딕" pitchFamily="50" charset="-127"/>
                <a:cs typeface="바탕" panose="02030600000101010101" pitchFamily="18" charset="-127"/>
              </a:rPr>
              <a:t>속성은 라벨을 이용하여 행을 추출합니다</a:t>
            </a:r>
            <a:r>
              <a:rPr lang="en-US" altLang="ko-KR" sz="1600" kern="100" dirty="0">
                <a:latin typeface="바탕" panose="02030600000101010101" pitchFamily="18" charset="-127"/>
                <a:ea typeface="맑은 고딕" pitchFamily="50" charset="-127"/>
                <a:cs typeface="바탕" panose="02030600000101010101" pitchFamily="18" charset="-127"/>
              </a:rPr>
              <a:t>.</a:t>
            </a:r>
            <a:endParaRPr lang="ko-KR" altLang="ko-KR" sz="16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'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이순신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' 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행만 추출하고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, 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반환되는 타입은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 Series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입니다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.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8" y="1598810"/>
            <a:ext cx="6120130" cy="12007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5" y="4098923"/>
            <a:ext cx="6120130" cy="1291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91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kern="100" dirty="0" err="1">
                <a:cs typeface="Arial" panose="020B0604020202020204" pitchFamily="34" charset="0"/>
              </a:rPr>
              <a:t>loc</a:t>
            </a:r>
            <a:r>
              <a:rPr lang="en-US" altLang="ko-KR" sz="1600" kern="100" dirty="0">
                <a:cs typeface="바탕" panose="02030600000101010101" pitchFamily="18" charset="-127"/>
              </a:rPr>
              <a:t> </a:t>
            </a:r>
            <a:r>
              <a:rPr lang="ko-KR" altLang="ko-KR" sz="1600" kern="100" dirty="0">
                <a:cs typeface="바탕" panose="02030600000101010101" pitchFamily="18" charset="-127"/>
              </a:rPr>
              <a:t>속성에서 대괄호를</a:t>
            </a:r>
            <a:r>
              <a:rPr lang="en-US" altLang="ko-KR" sz="1600" kern="100" dirty="0">
                <a:cs typeface="바탕" panose="02030600000101010101" pitchFamily="18" charset="-127"/>
              </a:rPr>
              <a:t> 2</a:t>
            </a:r>
            <a:r>
              <a:rPr lang="ko-KR" altLang="ko-KR" sz="1600" kern="100" dirty="0">
                <a:cs typeface="바탕" panose="02030600000101010101" pitchFamily="18" charset="-127"/>
              </a:rPr>
              <a:t>개 사용하면</a:t>
            </a:r>
            <a:r>
              <a:rPr lang="en-US" altLang="ko-KR" sz="1600" kern="100" dirty="0">
                <a:cs typeface="바탕" panose="02030600000101010101" pitchFamily="18" charset="-127"/>
              </a:rPr>
              <a:t> </a:t>
            </a:r>
            <a:r>
              <a:rPr lang="en-US" altLang="ko-KR" sz="1600" kern="100" dirty="0" err="1">
                <a:cs typeface="바탕" panose="02030600000101010101" pitchFamily="18" charset="-127"/>
              </a:rPr>
              <a:t>DataFrame</a:t>
            </a:r>
            <a:r>
              <a:rPr lang="ko-KR" altLang="ko-KR" sz="1600" kern="100" dirty="0">
                <a:cs typeface="바탕" panose="02030600000101010101" pitchFamily="18" charset="-127"/>
              </a:rPr>
              <a:t>을 반환해 줍니다</a:t>
            </a:r>
            <a:r>
              <a:rPr lang="en-US" altLang="ko-KR" sz="1600" kern="100" dirty="0">
                <a:cs typeface="바탕" panose="02030600000101010101" pitchFamily="18" charset="-127"/>
              </a:rPr>
              <a:t>.</a:t>
            </a:r>
            <a:endParaRPr lang="en-US" altLang="ko-KR" sz="1600" dirty="0" smtClean="0"/>
          </a:p>
        </p:txBody>
      </p:sp>
      <p:sp>
        <p:nvSpPr>
          <p:cNvPr id="4" name="내용 개체 틀 8"/>
          <p:cNvSpPr txBox="1">
            <a:spLocks/>
          </p:cNvSpPr>
          <p:nvPr/>
        </p:nvSpPr>
        <p:spPr bwMode="auto">
          <a:xfrm>
            <a:off x="43259" y="2973883"/>
            <a:ext cx="9643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&lt;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해설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&gt;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kern="100" dirty="0" err="1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loc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 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속성 및 콤마를 사용하여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 2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개 이상의 데이터를 반환해 줍니다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.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" y="1299951"/>
            <a:ext cx="6120130" cy="989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" y="3837532"/>
            <a:ext cx="6120130" cy="1142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44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224951"/>
          </a:xfr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100" dirty="0">
                <a:ea typeface="바탕" panose="02030600000101010101" pitchFamily="18" charset="-127"/>
                <a:cs typeface="바탕" panose="02030600000101010101" pitchFamily="18" charset="-127"/>
              </a:rPr>
              <a:t>&lt;</a:t>
            </a:r>
            <a:r>
              <a:rPr lang="ko-KR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해설</a:t>
            </a:r>
            <a:r>
              <a:rPr lang="en-US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&gt; </a:t>
            </a:r>
            <a:r>
              <a:rPr lang="ko-KR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데이터 프레임에 대한 색인 정보를 조회해 봅니다</a:t>
            </a:r>
            <a:r>
              <a:rPr lang="en-US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.</a:t>
            </a:r>
            <a:endParaRPr lang="ko-KR" altLang="ko-KR" sz="16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ko-KR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데이터 프레임에서 복원 추출로 임의의 사람</a:t>
            </a:r>
            <a:r>
              <a:rPr lang="en-US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 3</a:t>
            </a:r>
            <a:r>
              <a:rPr lang="ko-KR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명에 대한 정보를 추출해 보세요</a:t>
            </a:r>
            <a:endParaRPr lang="ko-KR" altLang="ko-KR" sz="16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1600" kern="100" dirty="0" err="1">
                <a:ea typeface="바탕" panose="02030600000101010101" pitchFamily="18" charset="-127"/>
                <a:cs typeface="Arial" panose="020B0604020202020204" pitchFamily="34" charset="0"/>
              </a:rPr>
              <a:t>np.random.choice</a:t>
            </a:r>
            <a:r>
              <a:rPr lang="en-US" altLang="ko-KR" sz="1600" kern="100" dirty="0">
                <a:ea typeface="바탕" panose="02030600000101010101" pitchFamily="18" charset="-127"/>
                <a:cs typeface="Arial" panose="020B0604020202020204" pitchFamily="34" charset="0"/>
              </a:rPr>
              <a:t>() </a:t>
            </a:r>
            <a:r>
              <a:rPr lang="ko-KR" altLang="ko-KR" sz="1600" kern="100" dirty="0">
                <a:latin typeface="바탕" panose="02030600000101010101" pitchFamily="18" charset="-127"/>
                <a:cs typeface="Arial" panose="020B0604020202020204" pitchFamily="34" charset="0"/>
              </a:rPr>
              <a:t>함수는 복원 추출을 수행해주는 함수입니다</a:t>
            </a:r>
            <a:r>
              <a:rPr lang="en-US" altLang="ko-KR" sz="1600" kern="100" dirty="0">
                <a:latin typeface="바탕" panose="02030600000101010101" pitchFamily="18" charset="-127"/>
                <a:cs typeface="Arial" panose="020B0604020202020204" pitchFamily="34" charset="0"/>
              </a:rPr>
              <a:t>.</a:t>
            </a:r>
            <a:endParaRPr lang="ko-KR" altLang="ko-KR" sz="16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r>
              <a:rPr lang="ko-KR" altLang="ko-KR" sz="1600" kern="100" dirty="0">
                <a:cs typeface="바탕" panose="02030600000101010101" pitchFamily="18" charset="-127"/>
              </a:rPr>
              <a:t>데이터 프레임의 색인 정보에서</a:t>
            </a:r>
            <a:r>
              <a:rPr lang="en-US" altLang="ko-KR" sz="1600" kern="100" dirty="0">
                <a:cs typeface="바탕" panose="02030600000101010101" pitchFamily="18" charset="-127"/>
              </a:rPr>
              <a:t> 3</a:t>
            </a:r>
            <a:r>
              <a:rPr lang="ko-KR" altLang="ko-KR" sz="1600" kern="100" dirty="0">
                <a:cs typeface="바탕" panose="02030600000101010101" pitchFamily="18" charset="-127"/>
              </a:rPr>
              <a:t>개를 복원 추출하여 </a:t>
            </a:r>
            <a:r>
              <a:rPr lang="en-US" altLang="ko-KR" sz="1600" kern="100" dirty="0" err="1">
                <a:cs typeface="Arial" panose="020B0604020202020204" pitchFamily="34" charset="0"/>
              </a:rPr>
              <a:t>mytarget</a:t>
            </a:r>
            <a:r>
              <a:rPr lang="en-US" altLang="ko-KR" sz="1600" kern="100" dirty="0">
                <a:cs typeface="Arial" panose="020B0604020202020204" pitchFamily="34" charset="0"/>
              </a:rPr>
              <a:t> </a:t>
            </a:r>
            <a:r>
              <a:rPr lang="ko-KR" altLang="ko-KR" sz="1600" kern="100" dirty="0">
                <a:cs typeface="Arial" panose="020B0604020202020204" pitchFamily="34" charset="0"/>
              </a:rPr>
              <a:t>변수에 저장합니다</a:t>
            </a:r>
            <a:r>
              <a:rPr lang="en-US" altLang="ko-KR" sz="1600" kern="100" dirty="0">
                <a:cs typeface="Arial" panose="020B0604020202020204" pitchFamily="34" charset="0"/>
              </a:rPr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0" y="2579146"/>
            <a:ext cx="6120130" cy="953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내용 개체 틀 8"/>
          <p:cNvSpPr txBox="1">
            <a:spLocks/>
          </p:cNvSpPr>
          <p:nvPr/>
        </p:nvSpPr>
        <p:spPr bwMode="auto">
          <a:xfrm>
            <a:off x="43259" y="3748263"/>
            <a:ext cx="96437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&lt;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해설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&gt; 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result </a:t>
            </a:r>
            <a:r>
              <a:rPr lang="ko-KR" altLang="ko-KR" sz="1600" kern="1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변수는</a:t>
            </a:r>
            <a:r>
              <a:rPr lang="en-US" altLang="ko-KR" sz="1600" kern="100" dirty="0" smtClean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kern="100" dirty="0" err="1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mytarget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변수를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kern="100" dirty="0" err="1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loc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속성에 대입하여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3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행의 데이터를 추출하여 출력하고 있습니다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  <a:endParaRPr lang="ko-KR" altLang="ko-KR" sz="1600" kern="100" dirty="0">
              <a:effectLst/>
              <a:latin typeface="맑은 고딕" pitchFamily="50" charset="-127"/>
              <a:ea typeface="맑은 고딕" pitchFamily="50" charset="-127"/>
              <a:cs typeface="바탕" panose="02030600000101010101" pitchFamily="18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0" y="4610576"/>
            <a:ext cx="6120130" cy="1122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61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sz="3200" b="1" dirty="0" err="1"/>
              <a:t>판다스의</a:t>
            </a:r>
            <a:r>
              <a:rPr lang="ko-KR" altLang="ko-KR" sz="3200" b="1" dirty="0"/>
              <a:t> 적합 분야</a:t>
            </a:r>
            <a:endParaRPr lang="ko-KR" altLang="en-US" sz="36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2062103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pandas</a:t>
            </a:r>
            <a:r>
              <a:rPr lang="ko-KR" altLang="en-US" sz="1600" dirty="0"/>
              <a:t>는 </a:t>
            </a:r>
            <a:r>
              <a:rPr lang="en-US" altLang="ko-KR" sz="1600" dirty="0"/>
              <a:t>Python </a:t>
            </a:r>
            <a:r>
              <a:rPr lang="ko-KR" altLang="en-US" sz="1600" dirty="0"/>
              <a:t>프로그래밍 언어 기반에서 만들어진 데이터 분석과 조작을 위한 </a:t>
            </a:r>
            <a:r>
              <a:rPr lang="en-US" altLang="ko-KR" sz="1600" dirty="0"/>
              <a:t>Tool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open source</a:t>
            </a:r>
            <a:r>
              <a:rPr lang="ko-KR" altLang="en-US" sz="1600" dirty="0"/>
              <a:t>로 되어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빠르며 강력하고 사용하기 쉬운 패키지입니다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pandas</a:t>
            </a:r>
            <a:r>
              <a:rPr lang="ko-KR" altLang="en-US" sz="1600" dirty="0"/>
              <a:t>는 고수준의 자료 구조와 </a:t>
            </a:r>
            <a:r>
              <a:rPr lang="ko-KR" altLang="en-US" sz="1600" dirty="0" err="1"/>
              <a:t>파이썬을</a:t>
            </a:r>
            <a:r>
              <a:rPr lang="ko-KR" altLang="en-US" sz="1600" dirty="0"/>
              <a:t> 통한 빠르고 쉬운 데이터 분석을 위한 여러 가지 도구들을 포함하고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pandas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파이썬을</a:t>
            </a:r>
            <a:r>
              <a:rPr lang="ko-KR" altLang="en-US" sz="1600" dirty="0"/>
              <a:t> 강력하고 생산적인 데이터 분석 환경으로 만드는 데 반드시 필요합니다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numpy</a:t>
            </a:r>
            <a:r>
              <a:rPr lang="ko-KR" altLang="en-US" sz="1600" dirty="0"/>
              <a:t>를 기반으로 개발이 되어 </a:t>
            </a:r>
            <a:r>
              <a:rPr lang="en-US" altLang="ko-KR" sz="1600" dirty="0" err="1"/>
              <a:t>numpy</a:t>
            </a:r>
            <a:r>
              <a:rPr lang="ko-KR" altLang="en-US" sz="1600" dirty="0"/>
              <a:t>를 사용하는 애플리케이션에서 쉽게 사용 가능합니다</a:t>
            </a:r>
            <a:r>
              <a:rPr lang="en-US" altLang="ko-KR" sz="1600" dirty="0"/>
              <a:t>.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05226"/>
              </p:ext>
            </p:extLst>
          </p:nvPr>
        </p:nvGraphicFramePr>
        <p:xfrm>
          <a:off x="567598" y="3345705"/>
          <a:ext cx="9033602" cy="1391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36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판다스의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적합 분야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SQL table or Excel spread sheet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처럼 여러 가지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자료형의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컬럼으로 구성된 표 형태의 데이터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정렬 혹은 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비정렬된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time series data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행과 열 방향으로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labeled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되어 있는 임의의 행렬 데이터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다른 형태의 관측된 또는 통계 데이터 셋 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634020"/>
          </a:xfr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100" dirty="0">
                <a:cs typeface="바탕" panose="02030600000101010101" pitchFamily="18" charset="-127"/>
              </a:rPr>
              <a:t>&lt;</a:t>
            </a:r>
            <a:r>
              <a:rPr lang="ko-KR" altLang="ko-KR" sz="1600" kern="100" dirty="0">
                <a:cs typeface="바탕" panose="02030600000101010101" pitchFamily="18" charset="-127"/>
              </a:rPr>
              <a:t>해설</a:t>
            </a:r>
            <a:r>
              <a:rPr lang="en-US" altLang="ko-KR" sz="1600" kern="100" dirty="0">
                <a:cs typeface="바탕" panose="02030600000101010101" pitchFamily="18" charset="-127"/>
              </a:rPr>
              <a:t>&gt; </a:t>
            </a:r>
            <a:r>
              <a:rPr lang="en-US" altLang="ko-KR" sz="1600" kern="100" dirty="0" err="1">
                <a:cs typeface="바탕" panose="02030600000101010101" pitchFamily="18" charset="-127"/>
              </a:rPr>
              <a:t>loc</a:t>
            </a:r>
            <a:r>
              <a:rPr lang="en-US" altLang="ko-KR" sz="1600" kern="100" dirty="0">
                <a:cs typeface="바탕" panose="02030600000101010101" pitchFamily="18" charset="-127"/>
              </a:rPr>
              <a:t> </a:t>
            </a:r>
            <a:r>
              <a:rPr lang="ko-KR" altLang="ko-KR" sz="1600" kern="100" dirty="0">
                <a:cs typeface="바탕" panose="02030600000101010101" pitchFamily="18" charset="-127"/>
              </a:rPr>
              <a:t>속성은</a:t>
            </a:r>
            <a:r>
              <a:rPr lang="en-US" altLang="ko-KR" sz="1600" kern="100" dirty="0">
                <a:cs typeface="바탕" panose="02030600000101010101" pitchFamily="18" charset="-127"/>
              </a:rPr>
              <a:t> [[</a:t>
            </a:r>
            <a:r>
              <a:rPr lang="ko-KR" altLang="ko-KR" sz="1600" kern="100" dirty="0" err="1">
                <a:cs typeface="바탕" panose="02030600000101010101" pitchFamily="18" charset="-127"/>
              </a:rPr>
              <a:t>행목록</a:t>
            </a:r>
            <a:r>
              <a:rPr lang="en-US" altLang="ko-KR" sz="1600" kern="100" dirty="0">
                <a:cs typeface="바탕" panose="02030600000101010101" pitchFamily="18" charset="-127"/>
              </a:rPr>
              <a:t>], [</a:t>
            </a:r>
            <a:r>
              <a:rPr lang="ko-KR" altLang="ko-KR" sz="1600" kern="100" dirty="0" err="1">
                <a:cs typeface="바탕" panose="02030600000101010101" pitchFamily="18" charset="-127"/>
              </a:rPr>
              <a:t>열목록</a:t>
            </a:r>
            <a:r>
              <a:rPr lang="en-US" altLang="ko-KR" sz="1600" kern="100" dirty="0">
                <a:cs typeface="바탕" panose="02030600000101010101" pitchFamily="18" charset="-127"/>
              </a:rPr>
              <a:t>]] </a:t>
            </a:r>
            <a:r>
              <a:rPr lang="ko-KR" altLang="ko-KR" sz="1600" kern="100" dirty="0">
                <a:cs typeface="바탕" panose="02030600000101010101" pitchFamily="18" charset="-127"/>
              </a:rPr>
              <a:t>형식으로 데이터를 읽어 옵니다</a:t>
            </a:r>
            <a:r>
              <a:rPr lang="en-US" altLang="ko-KR" sz="1600" kern="100" dirty="0">
                <a:cs typeface="바탕" panose="02030600000101010101" pitchFamily="18" charset="-127"/>
              </a:rPr>
              <a:t>.</a:t>
            </a:r>
            <a:endParaRPr lang="ko-KR" altLang="ko-KR" sz="1600" kern="100" dirty="0"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1600" kern="100" dirty="0">
                <a:cs typeface="바탕" panose="02030600000101010101" pitchFamily="18" charset="-127"/>
              </a:rPr>
              <a:t>'</a:t>
            </a:r>
            <a:r>
              <a:rPr lang="ko-KR" altLang="ko-KR" sz="1600" kern="100" dirty="0">
                <a:cs typeface="Arial" panose="020B0604020202020204" pitchFamily="34" charset="0"/>
              </a:rPr>
              <a:t>강수지</a:t>
            </a:r>
            <a:r>
              <a:rPr lang="en-US" altLang="ko-KR" sz="1600" kern="100" dirty="0">
                <a:cs typeface="Arial" panose="020B0604020202020204" pitchFamily="34" charset="0"/>
              </a:rPr>
              <a:t>'</a:t>
            </a:r>
            <a:r>
              <a:rPr lang="ko-KR" altLang="ko-KR" sz="1600" kern="100" dirty="0">
                <a:cs typeface="Arial" panose="020B0604020202020204" pitchFamily="34" charset="0"/>
              </a:rPr>
              <a:t>의</a:t>
            </a:r>
            <a:r>
              <a:rPr lang="en-US" altLang="ko-KR" sz="1600" kern="100" dirty="0">
                <a:cs typeface="Arial" panose="020B0604020202020204" pitchFamily="34" charset="0"/>
              </a:rPr>
              <a:t> '</a:t>
            </a:r>
            <a:r>
              <a:rPr lang="ko-KR" altLang="ko-KR" sz="1600" kern="100" dirty="0">
                <a:cs typeface="Arial" panose="020B0604020202020204" pitchFamily="34" charset="0"/>
              </a:rPr>
              <a:t>광주</a:t>
            </a:r>
            <a:r>
              <a:rPr lang="en-US" altLang="ko-KR" sz="1600" kern="100" dirty="0">
                <a:cs typeface="Arial" panose="020B0604020202020204" pitchFamily="34" charset="0"/>
              </a:rPr>
              <a:t>' </a:t>
            </a:r>
            <a:r>
              <a:rPr lang="ko-KR" altLang="ko-KR" sz="1600" kern="100" dirty="0">
                <a:cs typeface="Arial" panose="020B0604020202020204" pitchFamily="34" charset="0"/>
              </a:rPr>
              <a:t>지역의</a:t>
            </a:r>
            <a:r>
              <a:rPr lang="en-US" altLang="ko-KR" sz="1600" kern="100" dirty="0">
                <a:cs typeface="Arial" panose="020B0604020202020204" pitchFamily="34" charset="0"/>
              </a:rPr>
              <a:t> '</a:t>
            </a:r>
            <a:r>
              <a:rPr lang="ko-KR" altLang="ko-KR" sz="1600" kern="100" dirty="0">
                <a:cs typeface="Arial" panose="020B0604020202020204" pitchFamily="34" charset="0"/>
              </a:rPr>
              <a:t>실적</a:t>
            </a:r>
            <a:r>
              <a:rPr lang="en-US" altLang="ko-KR" sz="1600" kern="100" dirty="0">
                <a:cs typeface="Arial" panose="020B0604020202020204" pitchFamily="34" charset="0"/>
              </a:rPr>
              <a:t>' </a:t>
            </a:r>
            <a:r>
              <a:rPr lang="ko-KR" altLang="ko-KR" sz="1600" kern="100" dirty="0">
                <a:cs typeface="Arial" panose="020B0604020202020204" pitchFamily="34" charset="0"/>
              </a:rPr>
              <a:t>정보를 읽어 옵니다</a:t>
            </a:r>
            <a:r>
              <a:rPr lang="en-US" altLang="ko-KR" sz="1600" kern="100" dirty="0" smtClean="0">
                <a:cs typeface="Arial" panose="020B0604020202020204" pitchFamily="34" charset="0"/>
              </a:rPr>
              <a:t>.</a:t>
            </a:r>
            <a:endParaRPr lang="en-US" altLang="ko-KR" sz="1600" dirty="0" smtClean="0"/>
          </a:p>
        </p:txBody>
      </p:sp>
      <p:sp>
        <p:nvSpPr>
          <p:cNvPr id="4" name="내용 개체 틀 8"/>
          <p:cNvSpPr txBox="1">
            <a:spLocks/>
          </p:cNvSpPr>
          <p:nvPr/>
        </p:nvSpPr>
        <p:spPr bwMode="auto">
          <a:xfrm>
            <a:off x="43259" y="3032220"/>
            <a:ext cx="9643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&lt;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해설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&gt; '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연산군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'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와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'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강감찬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'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의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'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광주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/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목포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' 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정보를 읽어 옵니다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  <a:endParaRPr lang="ko-KR" altLang="ko-KR" sz="1600" kern="100" dirty="0">
              <a:effectLst/>
              <a:latin typeface="맑은 고딕" pitchFamily="50" charset="-127"/>
              <a:ea typeface="맑은 고딕" pitchFamily="50" charset="-127"/>
              <a:cs typeface="바탕" panose="02030600000101010101" pitchFamily="18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1" y="1830513"/>
            <a:ext cx="6120130" cy="883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1" y="4035529"/>
            <a:ext cx="6120130" cy="10496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57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929485"/>
          </a:xfr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100" dirty="0">
                <a:ea typeface="바탕" panose="02030600000101010101" pitchFamily="18" charset="-127"/>
                <a:cs typeface="바탕" panose="02030600000101010101" pitchFamily="18" charset="-127"/>
              </a:rPr>
              <a:t>&lt;</a:t>
            </a:r>
            <a:r>
              <a:rPr lang="ko-KR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해설</a:t>
            </a:r>
            <a:r>
              <a:rPr lang="en-US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&gt; </a:t>
            </a:r>
            <a:r>
              <a:rPr lang="ko-KR" altLang="ko-KR" sz="1600" kern="100" dirty="0">
                <a:latin typeface="바탕" panose="02030600000101010101" pitchFamily="18" charset="-127"/>
                <a:cs typeface="Arial" panose="020B0604020202020204" pitchFamily="34" charset="0"/>
              </a:rPr>
              <a:t>연속적인 데이터는 콜론을 사용하여 정보를 읽어 옵니다</a:t>
            </a:r>
            <a:r>
              <a:rPr lang="en-US" altLang="ko-KR" sz="1600" kern="100" dirty="0">
                <a:latin typeface="바탕" panose="02030600000101010101" pitchFamily="18" charset="-127"/>
                <a:cs typeface="Arial" panose="020B0604020202020204" pitchFamily="34" charset="0"/>
              </a:rPr>
              <a:t>.</a:t>
            </a:r>
            <a:endParaRPr lang="ko-KR" altLang="ko-KR" sz="16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ko-KR" altLang="ko-KR" sz="1600" kern="100" dirty="0">
                <a:latin typeface="바탕" panose="02030600000101010101" pitchFamily="18" charset="-127"/>
                <a:cs typeface="Arial" panose="020B0604020202020204" pitchFamily="34" charset="0"/>
              </a:rPr>
              <a:t>단</a:t>
            </a:r>
            <a:r>
              <a:rPr lang="en-US" altLang="ko-KR" sz="1600" kern="100" dirty="0">
                <a:latin typeface="바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ko-KR" sz="1600" kern="100" dirty="0">
                <a:latin typeface="바탕" panose="02030600000101010101" pitchFamily="18" charset="-127"/>
                <a:cs typeface="Arial" panose="020B0604020202020204" pitchFamily="34" charset="0"/>
              </a:rPr>
              <a:t>문자열인 경우 양쪽 모두를 포함합니다</a:t>
            </a:r>
            <a:r>
              <a:rPr lang="en-US" altLang="ko-KR" sz="1600" kern="100" dirty="0">
                <a:latin typeface="바탕" panose="02030600000101010101" pitchFamily="18" charset="-127"/>
                <a:cs typeface="Arial" panose="020B0604020202020204" pitchFamily="34" charset="0"/>
              </a:rPr>
              <a:t>.</a:t>
            </a:r>
            <a:endParaRPr lang="ko-KR" altLang="ko-KR" sz="16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r>
              <a:rPr lang="ko-KR" altLang="ko-KR" sz="1600" kern="100" dirty="0">
                <a:cs typeface="바탕" panose="02030600000101010101" pitchFamily="18" charset="-127"/>
              </a:rPr>
              <a:t>예를 들어서</a:t>
            </a:r>
            <a:r>
              <a:rPr lang="en-US" altLang="ko-KR" sz="1600" kern="100" dirty="0">
                <a:cs typeface="바탕" panose="02030600000101010101" pitchFamily="18" charset="-127"/>
              </a:rPr>
              <a:t>, </a:t>
            </a:r>
            <a:r>
              <a:rPr lang="en-US" altLang="ko-KR" sz="1600" kern="100" dirty="0">
                <a:cs typeface="Arial" panose="020B0604020202020204" pitchFamily="34" charset="0"/>
              </a:rPr>
              <a:t>'</a:t>
            </a:r>
            <a:r>
              <a:rPr lang="ko-KR" altLang="ko-KR" sz="1600" kern="100" dirty="0">
                <a:cs typeface="Arial" panose="020B0604020202020204" pitchFamily="34" charset="0"/>
              </a:rPr>
              <a:t>김유신</a:t>
            </a:r>
            <a:r>
              <a:rPr lang="en-US" altLang="ko-KR" sz="1600" kern="100" dirty="0">
                <a:cs typeface="Arial" panose="020B0604020202020204" pitchFamily="34" charset="0"/>
              </a:rPr>
              <a:t>':'</a:t>
            </a:r>
            <a:r>
              <a:rPr lang="ko-KR" altLang="ko-KR" sz="1600" kern="100" dirty="0">
                <a:cs typeface="Arial" panose="020B0604020202020204" pitchFamily="34" charset="0"/>
              </a:rPr>
              <a:t>광해군</a:t>
            </a:r>
            <a:r>
              <a:rPr lang="en-US" altLang="ko-KR" sz="1600" kern="100" dirty="0">
                <a:cs typeface="Arial" panose="020B0604020202020204" pitchFamily="34" charset="0"/>
              </a:rPr>
              <a:t>'</a:t>
            </a:r>
            <a:r>
              <a:rPr lang="ko-KR" altLang="ko-KR" sz="1600" kern="100" dirty="0">
                <a:cs typeface="Arial" panose="020B0604020202020204" pitchFamily="34" charset="0"/>
              </a:rPr>
              <a:t>은</a:t>
            </a:r>
            <a:r>
              <a:rPr lang="en-US" altLang="ko-KR" sz="1600" kern="100" dirty="0">
                <a:cs typeface="Arial" panose="020B0604020202020204" pitchFamily="34" charset="0"/>
              </a:rPr>
              <a:t> '</a:t>
            </a:r>
            <a:r>
              <a:rPr lang="ko-KR" altLang="ko-KR" sz="1600" kern="100" dirty="0">
                <a:cs typeface="Arial" panose="020B0604020202020204" pitchFamily="34" charset="0"/>
              </a:rPr>
              <a:t>김유신</a:t>
            </a:r>
            <a:r>
              <a:rPr lang="en-US" altLang="ko-KR" sz="1600" kern="100" dirty="0">
                <a:cs typeface="Arial" panose="020B0604020202020204" pitchFamily="34" charset="0"/>
              </a:rPr>
              <a:t>' </a:t>
            </a:r>
            <a:r>
              <a:rPr lang="ko-KR" altLang="ko-KR" sz="1600" kern="100" dirty="0">
                <a:cs typeface="Arial" panose="020B0604020202020204" pitchFamily="34" charset="0"/>
              </a:rPr>
              <a:t>행부터</a:t>
            </a:r>
            <a:r>
              <a:rPr lang="en-US" altLang="ko-KR" sz="1600" kern="100" dirty="0">
                <a:cs typeface="Arial" panose="020B0604020202020204" pitchFamily="34" charset="0"/>
              </a:rPr>
              <a:t> '</a:t>
            </a:r>
            <a:r>
              <a:rPr lang="ko-KR" altLang="ko-KR" sz="1600" kern="100" dirty="0">
                <a:cs typeface="Arial" panose="020B0604020202020204" pitchFamily="34" charset="0"/>
              </a:rPr>
              <a:t>광해군</a:t>
            </a:r>
            <a:r>
              <a:rPr lang="en-US" altLang="ko-KR" sz="1600" kern="100" dirty="0">
                <a:cs typeface="Arial" panose="020B0604020202020204" pitchFamily="34" charset="0"/>
              </a:rPr>
              <a:t>'</a:t>
            </a:r>
            <a:r>
              <a:rPr lang="ko-KR" altLang="ko-KR" sz="1600" kern="100" dirty="0">
                <a:cs typeface="Arial" panose="020B0604020202020204" pitchFamily="34" charset="0"/>
              </a:rPr>
              <a:t>행까지 모두를 의미합니다</a:t>
            </a:r>
            <a:r>
              <a:rPr lang="en-US" altLang="ko-KR" sz="1600" kern="100" dirty="0">
                <a:cs typeface="Arial" panose="020B0604020202020204" pitchFamily="34" charset="0"/>
              </a:rPr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8" y="1916832"/>
            <a:ext cx="6120130" cy="1233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내용 개체 틀 8"/>
          <p:cNvSpPr txBox="1">
            <a:spLocks/>
          </p:cNvSpPr>
          <p:nvPr/>
        </p:nvSpPr>
        <p:spPr bwMode="auto">
          <a:xfrm>
            <a:off x="43259" y="3563724"/>
            <a:ext cx="9643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&lt;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해설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바탕" panose="02030600000101010101" pitchFamily="18" charset="-127"/>
              </a:rPr>
              <a:t>&gt; '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김유신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'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부터 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'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광해군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'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까지의 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'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부산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' </a:t>
            </a:r>
            <a:r>
              <a:rPr lang="ko-KR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실적 정보를 읽어 옵니다</a:t>
            </a:r>
            <a:r>
              <a:rPr lang="en-US" altLang="ko-KR" sz="1600" kern="100" dirty="0"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8" y="4015923"/>
            <a:ext cx="6120130" cy="1214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73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해설</a:t>
            </a:r>
            <a:r>
              <a:rPr lang="en-US" altLang="ko-KR" sz="1600" dirty="0"/>
              <a:t>&gt; Boolean </a:t>
            </a:r>
            <a:r>
              <a:rPr lang="ko-KR" altLang="en-US" sz="1600" dirty="0"/>
              <a:t>값으로 데이터를 읽어올 수 있습니다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1" y="1289066"/>
            <a:ext cx="6120130" cy="1235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내용 개체 틀 8"/>
          <p:cNvSpPr txBox="1">
            <a:spLocks/>
          </p:cNvSpPr>
          <p:nvPr/>
        </p:nvSpPr>
        <p:spPr bwMode="auto">
          <a:xfrm>
            <a:off x="43259" y="3608365"/>
            <a:ext cx="9643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관계 연산자를 사용하여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부산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의 실적이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이하인 항목들을 조회합니다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1" y="4362605"/>
            <a:ext cx="6120130" cy="1043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90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해설</a:t>
            </a:r>
            <a:r>
              <a:rPr lang="en-US" altLang="ko-KR" sz="1600" dirty="0"/>
              <a:t>&gt; '</a:t>
            </a:r>
            <a:r>
              <a:rPr lang="ko-KR" altLang="en-US" sz="1600" dirty="0"/>
              <a:t>목포</a:t>
            </a:r>
            <a:r>
              <a:rPr lang="en-US" altLang="ko-KR" sz="1600" dirty="0"/>
              <a:t>'</a:t>
            </a:r>
            <a:r>
              <a:rPr lang="ko-KR" altLang="en-US" sz="1600" dirty="0"/>
              <a:t>의 실적이 </a:t>
            </a:r>
            <a:r>
              <a:rPr lang="en-US" altLang="ko-KR" sz="1600" dirty="0"/>
              <a:t>140</a:t>
            </a:r>
            <a:r>
              <a:rPr lang="ko-KR" altLang="en-US" sz="1600" dirty="0"/>
              <a:t>인 항목들을 조회합니다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" y="1299951"/>
            <a:ext cx="6120130" cy="915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52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471172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해설</a:t>
            </a:r>
            <a:r>
              <a:rPr lang="en-US" altLang="ko-KR" sz="1600" dirty="0"/>
              <a:t>&gt; '</a:t>
            </a:r>
            <a:r>
              <a:rPr lang="ko-KR" altLang="en-US" sz="1600" dirty="0"/>
              <a:t>부산</a:t>
            </a:r>
            <a:r>
              <a:rPr lang="en-US" altLang="ko-KR" sz="1600" dirty="0"/>
              <a:t>' </a:t>
            </a:r>
            <a:r>
              <a:rPr lang="ko-KR" altLang="en-US" sz="1600" dirty="0"/>
              <a:t>실적이 </a:t>
            </a:r>
            <a:r>
              <a:rPr lang="en-US" altLang="ko-KR" sz="1600" dirty="0"/>
              <a:t>70</a:t>
            </a:r>
            <a:r>
              <a:rPr lang="ko-KR" altLang="en-US" sz="1600" dirty="0"/>
              <a:t>이상</a:t>
            </a:r>
            <a:r>
              <a:rPr lang="en-US" altLang="ko-KR" sz="1600" dirty="0"/>
              <a:t>, '</a:t>
            </a:r>
            <a:r>
              <a:rPr lang="ko-KR" altLang="en-US" sz="1600" dirty="0"/>
              <a:t>목포</a:t>
            </a:r>
            <a:r>
              <a:rPr lang="en-US" altLang="ko-KR" sz="1600" dirty="0"/>
              <a:t>' </a:t>
            </a:r>
            <a:r>
              <a:rPr lang="ko-KR" altLang="en-US" sz="1600" dirty="0"/>
              <a:t>실적이 </a:t>
            </a:r>
            <a:r>
              <a:rPr lang="en-US" altLang="ko-KR" sz="1600" dirty="0"/>
              <a:t>140</a:t>
            </a:r>
            <a:r>
              <a:rPr lang="ko-KR" altLang="en-US" sz="1600" dirty="0"/>
              <a:t>이상인 항목을 각각 구하여</a:t>
            </a:r>
            <a:r>
              <a:rPr lang="en-US" altLang="ko-KR" sz="1600" dirty="0"/>
              <a:t>, all() </a:t>
            </a:r>
            <a:r>
              <a:rPr lang="ko-KR" altLang="en-US" sz="1600" dirty="0"/>
              <a:t>함수와 </a:t>
            </a:r>
            <a:r>
              <a:rPr lang="en-US" altLang="ko-KR" sz="1600" dirty="0"/>
              <a:t>any() </a:t>
            </a:r>
            <a:r>
              <a:rPr lang="ko-KR" altLang="en-US" sz="1600" dirty="0"/>
              <a:t>함수에 대하여 적용해 </a:t>
            </a:r>
            <a:r>
              <a:rPr lang="ko-KR" altLang="en-US" sz="1600" dirty="0" smtClean="0"/>
              <a:t>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'</a:t>
            </a:r>
            <a:r>
              <a:rPr lang="ko-KR" altLang="en-US" sz="1600" dirty="0"/>
              <a:t>부산</a:t>
            </a:r>
            <a:r>
              <a:rPr lang="en-US" altLang="ko-KR" sz="1600" dirty="0"/>
              <a:t>' </a:t>
            </a:r>
            <a:r>
              <a:rPr lang="ko-KR" altLang="en-US" sz="1600" dirty="0"/>
              <a:t>실적이 </a:t>
            </a:r>
            <a:r>
              <a:rPr lang="en-US" altLang="ko-KR" sz="1600" dirty="0"/>
              <a:t>70</a:t>
            </a:r>
            <a:r>
              <a:rPr lang="ko-KR" altLang="en-US" sz="1600" dirty="0"/>
              <a:t>이상인 조건은 변수 </a:t>
            </a:r>
            <a:r>
              <a:rPr lang="en-US" altLang="ko-KR" sz="1600" dirty="0"/>
              <a:t>cond1</a:t>
            </a:r>
            <a:r>
              <a:rPr lang="ko-KR" altLang="en-US" sz="1600" dirty="0"/>
              <a:t>에 저장합니다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cond1</a:t>
            </a:r>
            <a:r>
              <a:rPr lang="ko-KR" altLang="en-US" sz="1600" dirty="0"/>
              <a:t>는 각 행에 대하여 참</a:t>
            </a:r>
            <a:r>
              <a:rPr lang="en-US" altLang="ko-KR" sz="1600" dirty="0"/>
              <a:t>/</a:t>
            </a:r>
            <a:r>
              <a:rPr lang="ko-KR" altLang="en-US" sz="1600" dirty="0"/>
              <a:t>거짓에 대한 진위 값을 저장합니다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cond2 </a:t>
            </a:r>
            <a:r>
              <a:rPr lang="ko-KR" altLang="en-US" sz="1600" dirty="0"/>
              <a:t>역시 각 행에 대하여 참</a:t>
            </a:r>
            <a:r>
              <a:rPr lang="en-US" altLang="ko-KR" sz="1600" dirty="0"/>
              <a:t>/</a:t>
            </a:r>
            <a:r>
              <a:rPr lang="ko-KR" altLang="en-US" sz="1600" dirty="0"/>
              <a:t>거짓에 대한 진위 값을 저장합니다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568792"/>
            <a:ext cx="7286840" cy="868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777972"/>
            <a:ext cx="7286838" cy="10864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5157192"/>
            <a:ext cx="7286840" cy="1068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9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520416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해설</a:t>
            </a:r>
            <a:r>
              <a:rPr lang="en-US" altLang="ko-KR" sz="1600" dirty="0"/>
              <a:t>&gt; </a:t>
            </a:r>
            <a:r>
              <a:rPr lang="ko-KR" altLang="en-US" sz="1600" dirty="0"/>
              <a:t>상단에서 구한 두 개의 조건식을 합쳐서 데이터 프레임 </a:t>
            </a:r>
            <a:r>
              <a:rPr lang="en-US" altLang="ko-KR" sz="1600" dirty="0" err="1"/>
              <a:t>df</a:t>
            </a:r>
            <a:r>
              <a:rPr lang="ko-KR" altLang="en-US" sz="1600" dirty="0"/>
              <a:t>를 만듭니다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all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함수는 논리 연산에서 </a:t>
            </a:r>
            <a:r>
              <a:rPr lang="en-US" altLang="ko-KR" sz="1600" dirty="0"/>
              <a:t>and </a:t>
            </a:r>
            <a:r>
              <a:rPr lang="ko-KR" altLang="en-US" sz="1600" dirty="0"/>
              <a:t>연산자 역할과 동일한 개념으로 이해하면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데이터 프레임 </a:t>
            </a:r>
            <a:r>
              <a:rPr lang="en-US" altLang="ko-KR" sz="1600" dirty="0" err="1"/>
              <a:t>df</a:t>
            </a:r>
            <a:r>
              <a:rPr lang="ko-KR" altLang="en-US" sz="1600" dirty="0"/>
              <a:t>에서 </a:t>
            </a:r>
            <a:r>
              <a:rPr lang="en-US" altLang="ko-KR" sz="1600" dirty="0"/>
              <a:t>'</a:t>
            </a:r>
            <a:r>
              <a:rPr lang="ko-KR" altLang="en-US" sz="1600" dirty="0"/>
              <a:t>임하룡</a:t>
            </a:r>
            <a:r>
              <a:rPr lang="en-US" altLang="ko-KR" sz="1600" dirty="0"/>
              <a:t>'</a:t>
            </a:r>
            <a:r>
              <a:rPr lang="ko-KR" altLang="en-US" sz="1600" dirty="0"/>
              <a:t>은 모든 값이 </a:t>
            </a:r>
            <a:r>
              <a:rPr lang="en-US" altLang="ko-KR" sz="1600" dirty="0"/>
              <a:t>False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</a:t>
            </a:r>
            <a:r>
              <a:rPr lang="ko-KR" altLang="en-US" sz="1600" dirty="0"/>
              <a:t>결과 값이 </a:t>
            </a:r>
            <a:r>
              <a:rPr lang="en-US" altLang="ko-KR" sz="1600" dirty="0"/>
              <a:t>False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마찬가지로 </a:t>
            </a:r>
            <a:r>
              <a:rPr lang="en-US" altLang="ko-KR" sz="1600" dirty="0"/>
              <a:t>'</a:t>
            </a:r>
            <a:r>
              <a:rPr lang="ko-KR" altLang="en-US" sz="1600" dirty="0"/>
              <a:t>김정식</a:t>
            </a:r>
            <a:r>
              <a:rPr lang="en-US" altLang="ko-KR" sz="1600" dirty="0"/>
              <a:t>'</a:t>
            </a:r>
            <a:r>
              <a:rPr lang="ko-KR" altLang="en-US" sz="1600" dirty="0"/>
              <a:t>은 </a:t>
            </a:r>
            <a:r>
              <a:rPr lang="en-US" altLang="ko-KR" sz="1600" dirty="0"/>
              <a:t>'</a:t>
            </a:r>
            <a:r>
              <a:rPr lang="ko-KR" altLang="en-US" sz="1600" dirty="0"/>
              <a:t>목포</a:t>
            </a:r>
            <a:r>
              <a:rPr lang="en-US" altLang="ko-KR" sz="1600" dirty="0"/>
              <a:t>' </a:t>
            </a:r>
            <a:r>
              <a:rPr lang="ko-KR" altLang="en-US" sz="1600" dirty="0"/>
              <a:t>항목이 </a:t>
            </a:r>
            <a:r>
              <a:rPr lang="en-US" altLang="ko-KR" sz="1600" dirty="0"/>
              <a:t>False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최종 결과 값은 </a:t>
            </a:r>
            <a:r>
              <a:rPr lang="en-US" altLang="ko-KR" sz="1600" dirty="0"/>
              <a:t>False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any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함수는 논리 연산에서 </a:t>
            </a:r>
            <a:r>
              <a:rPr lang="en-US" altLang="ko-KR" sz="1600" dirty="0"/>
              <a:t>or </a:t>
            </a:r>
            <a:r>
              <a:rPr lang="ko-KR" altLang="en-US" sz="1600" dirty="0"/>
              <a:t>연산자 역할과 동일한 개념으로 이해하면 됩니다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58" y="2625581"/>
            <a:ext cx="7267678" cy="1115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3960239"/>
            <a:ext cx="7267680" cy="1064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0" y="5210927"/>
            <a:ext cx="7267680" cy="1065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97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634020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해설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df.all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사용한 연산 결과는 </a:t>
            </a:r>
            <a:r>
              <a:rPr lang="en-US" altLang="ko-KR" sz="1600" dirty="0"/>
              <a:t>'</a:t>
            </a:r>
            <a:r>
              <a:rPr lang="ko-KR" altLang="en-US" sz="1600" dirty="0"/>
              <a:t>이순신</a:t>
            </a:r>
            <a:r>
              <a:rPr lang="en-US" altLang="ko-KR" sz="1600" dirty="0"/>
              <a:t>'</a:t>
            </a:r>
            <a:r>
              <a:rPr lang="ko-KR" altLang="en-US" sz="1600" dirty="0"/>
              <a:t>과 </a:t>
            </a:r>
            <a:r>
              <a:rPr lang="en-US" altLang="ko-KR" sz="1600" dirty="0"/>
              <a:t>'</a:t>
            </a:r>
            <a:r>
              <a:rPr lang="ko-KR" altLang="en-US" sz="1600" dirty="0"/>
              <a:t>김유신</a:t>
            </a:r>
            <a:r>
              <a:rPr lang="en-US" altLang="ko-KR" sz="1600" dirty="0"/>
              <a:t>'</a:t>
            </a:r>
            <a:r>
              <a:rPr lang="ko-KR" altLang="en-US" sz="1600" dirty="0"/>
              <a:t>을 제외한 모든 행이 출력됩니다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df.any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사용한 연산 결과는 </a:t>
            </a:r>
            <a:r>
              <a:rPr lang="en-US" altLang="ko-KR" sz="1600" dirty="0"/>
              <a:t>'</a:t>
            </a:r>
            <a:r>
              <a:rPr lang="ko-KR" altLang="en-US" sz="1600" dirty="0"/>
              <a:t>이순신</a:t>
            </a:r>
            <a:r>
              <a:rPr lang="en-US" altLang="ko-KR" sz="1600" dirty="0"/>
              <a:t>'</a:t>
            </a:r>
            <a:r>
              <a:rPr lang="ko-KR" altLang="en-US" sz="1600" dirty="0"/>
              <a:t>을 제외한 모든 행이 출력됩니다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4" y="1632350"/>
            <a:ext cx="7188785" cy="1322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5" y="3284984"/>
            <a:ext cx="7188786" cy="1478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13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해설</a:t>
            </a:r>
            <a:r>
              <a:rPr lang="en-US" altLang="ko-KR" sz="1600" dirty="0"/>
              <a:t>&gt; </a:t>
            </a:r>
            <a:r>
              <a:rPr lang="ko-KR" altLang="en-US" sz="1600" dirty="0"/>
              <a:t>다음 예시는 람다 함수를 사용하여 </a:t>
            </a:r>
            <a:r>
              <a:rPr lang="en-US" altLang="ko-KR" sz="1600" dirty="0"/>
              <a:t>'</a:t>
            </a:r>
            <a:r>
              <a:rPr lang="ko-KR" altLang="en-US" sz="1600" dirty="0"/>
              <a:t>광주</a:t>
            </a:r>
            <a:r>
              <a:rPr lang="en-US" altLang="ko-KR" sz="1600" dirty="0"/>
              <a:t>'</a:t>
            </a:r>
            <a:r>
              <a:rPr lang="ko-KR" altLang="en-US" sz="1600" dirty="0"/>
              <a:t>의 값이 </a:t>
            </a:r>
            <a:r>
              <a:rPr lang="en-US" altLang="ko-KR" sz="1600" dirty="0"/>
              <a:t>130</a:t>
            </a:r>
            <a:r>
              <a:rPr lang="ko-KR" altLang="en-US" sz="1600" dirty="0"/>
              <a:t>이상인 것을 조회합니다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" y="1196752"/>
            <a:ext cx="6120130" cy="1219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내용 개체 틀 8"/>
          <p:cNvSpPr txBox="1">
            <a:spLocks/>
          </p:cNvSpPr>
          <p:nvPr/>
        </p:nvSpPr>
        <p:spPr bwMode="auto">
          <a:xfrm>
            <a:off x="43259" y="2564904"/>
            <a:ext cx="9643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특정 행과 특정 열에 대한 값을 수정합니다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" y="3055070"/>
            <a:ext cx="6120130" cy="1514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" y="4869160"/>
            <a:ext cx="6120130" cy="1511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03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해설</a:t>
            </a:r>
            <a:r>
              <a:rPr lang="en-US" altLang="ko-KR" sz="1600" dirty="0"/>
              <a:t>&gt; : </a:t>
            </a:r>
            <a:r>
              <a:rPr lang="ko-KR" altLang="en-US" sz="1600" dirty="0"/>
              <a:t>은 모든 행 또는 모든 열을 의미합니다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3" y="1367945"/>
            <a:ext cx="6120130" cy="1546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3" y="3356992"/>
            <a:ext cx="6120130" cy="15214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07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r>
              <a:rPr lang="ko-KR" altLang="ko-KR" b="1" dirty="0"/>
              <a:t>데이터 읽기와 쓰기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929485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해설</a:t>
            </a:r>
            <a:r>
              <a:rPr lang="en-US" altLang="ko-KR" sz="1600" dirty="0"/>
              <a:t>&gt; </a:t>
            </a:r>
            <a:r>
              <a:rPr lang="ko-KR" altLang="en-US" sz="1600" dirty="0"/>
              <a:t>특정 행의 조건을 이용하여 특정 열의 값을 변경합니다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'</a:t>
            </a:r>
            <a:r>
              <a:rPr lang="ko-KR" altLang="en-US" sz="1600" dirty="0"/>
              <a:t>경주</a:t>
            </a:r>
            <a:r>
              <a:rPr lang="en-US" altLang="ko-KR" sz="1600" dirty="0"/>
              <a:t>'</a:t>
            </a:r>
            <a:r>
              <a:rPr lang="ko-KR" altLang="en-US" sz="1600" dirty="0"/>
              <a:t>의 값이 </a:t>
            </a:r>
            <a:r>
              <a:rPr lang="en-US" altLang="ko-KR" sz="1600" dirty="0"/>
              <a:t>150</a:t>
            </a:r>
            <a:r>
              <a:rPr lang="ko-KR" altLang="en-US" sz="1600" dirty="0"/>
              <a:t>이하인 행에 대하여</a:t>
            </a:r>
            <a:r>
              <a:rPr lang="en-US" altLang="ko-KR" sz="1600" dirty="0"/>
              <a:t>,  '</a:t>
            </a:r>
            <a:r>
              <a:rPr lang="ko-KR" altLang="en-US" sz="1600" dirty="0"/>
              <a:t>경주</a:t>
            </a:r>
            <a:r>
              <a:rPr lang="en-US" altLang="ko-KR" sz="1600" dirty="0"/>
              <a:t>'</a:t>
            </a:r>
            <a:r>
              <a:rPr lang="ko-KR" altLang="en-US" sz="1600" dirty="0"/>
              <a:t>와 </a:t>
            </a:r>
            <a:r>
              <a:rPr lang="en-US" altLang="ko-KR" sz="1600" dirty="0"/>
              <a:t>'</a:t>
            </a:r>
            <a:r>
              <a:rPr lang="ko-KR" altLang="en-US" sz="1600" dirty="0"/>
              <a:t>광주</a:t>
            </a:r>
            <a:r>
              <a:rPr lang="en-US" altLang="ko-KR" sz="1600" dirty="0"/>
              <a:t>' </a:t>
            </a:r>
            <a:r>
              <a:rPr lang="ko-KR" altLang="en-US" sz="1600" dirty="0"/>
              <a:t>컬럼의 값을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변경합니다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9" y="1739265"/>
            <a:ext cx="6120130" cy="1550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내용 개체 틀 8"/>
          <p:cNvSpPr txBox="1">
            <a:spLocks/>
          </p:cNvSpPr>
          <p:nvPr/>
        </p:nvSpPr>
        <p:spPr bwMode="auto">
          <a:xfrm>
            <a:off x="43259" y="3563724"/>
            <a:ext cx="9643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데이터 프레임의 정보를 출력해 봅니다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9" y="4229349"/>
            <a:ext cx="6120130" cy="1427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9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sz="3200" b="1" dirty="0" err="1"/>
              <a:t>판다스의</a:t>
            </a:r>
            <a:r>
              <a:rPr lang="ko-KR" altLang="ko-KR" sz="3200" b="1" dirty="0"/>
              <a:t> </a:t>
            </a:r>
            <a:r>
              <a:rPr lang="ko-KR" altLang="en-US" sz="3200" b="1" dirty="0" smtClean="0"/>
              <a:t>중요한 데이터 구조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1175706"/>
          </a:xfr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pandas</a:t>
            </a:r>
            <a:r>
              <a:rPr lang="ko-KR" altLang="en-US" sz="1600" dirty="0" smtClean="0"/>
              <a:t>에는 </a:t>
            </a:r>
            <a:r>
              <a:rPr lang="ko-KR" altLang="en-US" sz="1600" dirty="0"/>
              <a:t>중요한 </a:t>
            </a:r>
            <a:r>
              <a:rPr lang="en-US" altLang="ko-KR" sz="1600" dirty="0"/>
              <a:t>2</a:t>
            </a:r>
            <a:r>
              <a:rPr lang="ko-KR" altLang="en-US" sz="1600" dirty="0"/>
              <a:t>가지 데이터 구조가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차원 데이터 구조인 </a:t>
            </a:r>
            <a:r>
              <a:rPr lang="en-US" altLang="ko-KR" sz="1600" dirty="0"/>
              <a:t>Series</a:t>
            </a:r>
            <a:r>
              <a:rPr lang="ko-KR" altLang="en-US" sz="1600" dirty="0"/>
              <a:t>와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데이터 구조인 </a:t>
            </a:r>
            <a:r>
              <a:rPr lang="en-US" altLang="ko-KR" sz="1600" dirty="0" err="1"/>
              <a:t>DataFrame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이러한 데이터 구조는 경제</a:t>
            </a:r>
            <a:r>
              <a:rPr lang="en-US" altLang="ko-KR" sz="1600" dirty="0"/>
              <a:t>, </a:t>
            </a:r>
            <a:r>
              <a:rPr lang="ko-KR" altLang="en-US" sz="1600" dirty="0"/>
              <a:t>통계</a:t>
            </a:r>
            <a:r>
              <a:rPr lang="en-US" altLang="ko-KR" sz="1600" dirty="0"/>
              <a:t>, </a:t>
            </a:r>
            <a:r>
              <a:rPr lang="ko-KR" altLang="en-US" sz="1600" dirty="0"/>
              <a:t>사회 과학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다양한 영역의 공학 등에 중요하게 많이 사용되고 있는 자료 구조입니다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9698"/>
              </p:ext>
            </p:extLst>
          </p:nvPr>
        </p:nvGraphicFramePr>
        <p:xfrm>
          <a:off x="530236" y="2348509"/>
          <a:ext cx="9021087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3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64994">
                  <a:extLst>
                    <a:ext uri="{9D8B030D-6E8A-4147-A177-3AD203B41FA5}">
                      <a16:colId xmlns="" xmlns:a16="http://schemas.microsoft.com/office/drawing/2014/main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차원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Series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동일한 데이터 타입을 저장하고 있는</a:t>
                      </a:r>
                      <a:r>
                        <a:rPr lang="en-US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차원 배열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DataFrame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일반적으로 </a:t>
                      </a:r>
                      <a:r>
                        <a:rPr lang="ko-KR" altLang="en-US" sz="14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레이블화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되어 있는 </a:t>
                      </a:r>
                      <a:r>
                        <a:rPr lang="en-US" altLang="ko-KR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차원 자료 구조로써</a:t>
                      </a:r>
                      <a:r>
                        <a:rPr lang="en-US" altLang="ko-KR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서로 다른 타입의 여러 컬럼으로 구성이 되어 있습니다</a:t>
                      </a:r>
                      <a:r>
                        <a:rPr lang="en-US" altLang="ko-KR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400" dirty="0">
                        <a:effectLst/>
                        <a:latin typeface="맑은 고딕" pitchFamily="50" charset="-127"/>
                        <a:ea typeface="맑은 고딕" pitchFamily="50" charset="-127"/>
                        <a:cs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함수 적용과 매핑</a:t>
            </a:r>
            <a:r>
              <a:rPr lang="en-US" altLang="ko-KR" b="1" dirty="0"/>
              <a:t>(apply </a:t>
            </a:r>
            <a:r>
              <a:rPr lang="ko-KR" altLang="ko-KR" b="1" dirty="0"/>
              <a:t>함수</a:t>
            </a:r>
            <a:r>
              <a:rPr lang="en-US" altLang="ko-KR" b="1" dirty="0"/>
              <a:t>)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914370"/>
          </a:xfrm>
        </p:spPr>
        <p:txBody>
          <a:bodyPr wrap="square">
            <a:spAutoFit/>
          </a:bodyPr>
          <a:lstStyle/>
          <a:p>
            <a:pPr latinLnBrk="0">
              <a:spcAft>
                <a:spcPts val="0"/>
              </a:spcAft>
            </a:pPr>
            <a:r>
              <a:rPr lang="en-US" altLang="ko-KR" sz="1600" kern="100" dirty="0">
                <a:cs typeface="바탕" panose="02030600000101010101" pitchFamily="18" charset="-127"/>
              </a:rPr>
              <a:t>apply() </a:t>
            </a:r>
            <a:r>
              <a:rPr lang="ko-KR" altLang="ko-KR" sz="1600" kern="100" dirty="0">
                <a:cs typeface="바탕" panose="02030600000101010101" pitchFamily="18" charset="-127"/>
              </a:rPr>
              <a:t>함수는 사전적인 의미로</a:t>
            </a:r>
            <a:r>
              <a:rPr lang="en-US" altLang="ko-KR" sz="1600" kern="100" dirty="0">
                <a:cs typeface="바탕" panose="02030600000101010101" pitchFamily="18" charset="-127"/>
              </a:rPr>
              <a:t> '</a:t>
            </a:r>
            <a:r>
              <a:rPr lang="ko-KR" altLang="ko-KR" sz="1600" kern="100" dirty="0">
                <a:cs typeface="바탕" panose="02030600000101010101" pitchFamily="18" charset="-127"/>
              </a:rPr>
              <a:t>적용시키다</a:t>
            </a:r>
            <a:r>
              <a:rPr lang="en-US" altLang="ko-KR" sz="1600" kern="100" dirty="0">
                <a:cs typeface="바탕" panose="02030600000101010101" pitchFamily="18" charset="-127"/>
              </a:rPr>
              <a:t>'</a:t>
            </a:r>
            <a:r>
              <a:rPr lang="ko-KR" altLang="ko-KR" sz="1600" kern="100" dirty="0">
                <a:cs typeface="바탕" panose="02030600000101010101" pitchFamily="18" charset="-127"/>
              </a:rPr>
              <a:t>라는 의미로써</a:t>
            </a:r>
            <a:r>
              <a:rPr lang="en-US" altLang="ko-KR" sz="1600" kern="100" dirty="0">
                <a:cs typeface="바탕" panose="02030600000101010101" pitchFamily="18" charset="-127"/>
              </a:rPr>
              <a:t>, </a:t>
            </a:r>
            <a:r>
              <a:rPr lang="ko-KR" altLang="ko-KR" sz="1600" kern="100" dirty="0">
                <a:cs typeface="바탕" panose="02030600000101010101" pitchFamily="18" charset="-127"/>
              </a:rPr>
              <a:t>사용자가 직접 작성한 함수를 한번에 데이터 프레임의 각 행과 열에 적용하여 실행할 수 있게 해주는 </a:t>
            </a:r>
            <a:r>
              <a:rPr lang="ko-KR" altLang="ko-KR" sz="1600" kern="100" dirty="0" err="1">
                <a:cs typeface="바탕" panose="02030600000101010101" pitchFamily="18" charset="-127"/>
              </a:rPr>
              <a:t>메소드입니다</a:t>
            </a:r>
            <a:r>
              <a:rPr lang="en-US" altLang="ko-KR" sz="1600" kern="100" dirty="0">
                <a:cs typeface="바탕" panose="02030600000101010101" pitchFamily="18" charset="-127"/>
              </a:rPr>
              <a:t>.</a:t>
            </a:r>
            <a:endParaRPr lang="ko-KR" altLang="ko-KR" sz="1600" kern="100" dirty="0">
              <a:cs typeface="바탕" panose="02030600000101010101" pitchFamily="18" charset="-127"/>
            </a:endParaRPr>
          </a:p>
          <a:p>
            <a:pPr latinLnBrk="0">
              <a:spcAft>
                <a:spcPts val="0"/>
              </a:spcAft>
            </a:pPr>
            <a:r>
              <a:rPr lang="ko-KR" altLang="ko-KR" sz="1600" kern="100" dirty="0" smtClean="0">
                <a:cs typeface="바탕" panose="02030600000101010101" pitchFamily="18" charset="-127"/>
              </a:rPr>
              <a:t>즉</a:t>
            </a:r>
            <a:r>
              <a:rPr lang="en-US" altLang="ko-KR" sz="1600" kern="100" dirty="0">
                <a:cs typeface="바탕" panose="02030600000101010101" pitchFamily="18" charset="-127"/>
              </a:rPr>
              <a:t>, </a:t>
            </a:r>
            <a:r>
              <a:rPr lang="ko-KR" altLang="ko-KR" sz="1600" kern="100" dirty="0">
                <a:cs typeface="바탕" panose="02030600000101010101" pitchFamily="18" charset="-127"/>
              </a:rPr>
              <a:t>함수를 </a:t>
            </a:r>
            <a:r>
              <a:rPr lang="ko-KR" altLang="ko-KR" sz="1600" kern="100" dirty="0" err="1">
                <a:cs typeface="바탕" panose="02030600000101010101" pitchFamily="18" charset="-127"/>
              </a:rPr>
              <a:t>브로드</a:t>
            </a:r>
            <a:r>
              <a:rPr lang="ko-KR" altLang="ko-KR" sz="1600" kern="100" dirty="0">
                <a:cs typeface="바탕" panose="02030600000101010101" pitchFamily="18" charset="-127"/>
              </a:rPr>
              <a:t> 캐스팅해야 하는 경우에 사용하는 함수입니다</a:t>
            </a:r>
            <a:r>
              <a:rPr lang="en-US" altLang="ko-KR" sz="1600" kern="100" dirty="0">
                <a:cs typeface="바탕" panose="02030600000101010101" pitchFamily="18" charset="-127"/>
              </a:rPr>
              <a:t>.</a:t>
            </a:r>
            <a:br>
              <a:rPr lang="en-US" altLang="ko-KR" sz="1600" kern="100" dirty="0">
                <a:cs typeface="바탕" panose="02030600000101010101" pitchFamily="18" charset="-127"/>
              </a:rPr>
            </a:br>
            <a:endParaRPr lang="ko-KR" altLang="ko-KR" sz="1600" kern="100" dirty="0">
              <a:cs typeface="바탕" panose="02030600000101010101" pitchFamily="18" charset="-127"/>
            </a:endParaRPr>
          </a:p>
          <a:p>
            <a:pPr latinLnBrk="0">
              <a:spcAft>
                <a:spcPts val="0"/>
              </a:spcAft>
            </a:pPr>
            <a:r>
              <a:rPr lang="ko-KR" altLang="ko-KR" sz="1600" kern="100" dirty="0" err="1">
                <a:cs typeface="바탕" panose="02030600000101010101" pitchFamily="18" charset="-127"/>
              </a:rPr>
              <a:t>반복문</a:t>
            </a:r>
            <a:r>
              <a:rPr lang="ko-KR" altLang="ko-KR" sz="1600" kern="100" dirty="0">
                <a:cs typeface="바탕" panose="02030600000101010101" pitchFamily="18" charset="-127"/>
              </a:rPr>
              <a:t> 보다는 속도가 빠르기 때문에</a:t>
            </a:r>
            <a:r>
              <a:rPr lang="en-US" altLang="ko-KR" sz="1600" kern="100" dirty="0">
                <a:cs typeface="바탕" panose="02030600000101010101" pitchFamily="18" charset="-127"/>
              </a:rPr>
              <a:t> </a:t>
            </a:r>
            <a:r>
              <a:rPr lang="ko-KR" altLang="ko-KR" sz="1600" b="1" kern="100" dirty="0">
                <a:solidFill>
                  <a:srgbClr val="3A32C3"/>
                </a:solidFill>
                <a:cs typeface="바탕" panose="02030600000101010101" pitchFamily="18" charset="-127"/>
              </a:rPr>
              <a:t>대용량의 데이터 처리에 유용</a:t>
            </a:r>
            <a:r>
              <a:rPr lang="ko-KR" altLang="ko-KR" sz="1600" kern="100" dirty="0">
                <a:cs typeface="바탕" panose="02030600000101010101" pitchFamily="18" charset="-127"/>
              </a:rPr>
              <a:t>하므로 반드시 숙지를 하도록 합니다</a:t>
            </a:r>
            <a:r>
              <a:rPr lang="en-US" altLang="ko-KR" sz="1600" kern="100" dirty="0">
                <a:cs typeface="바탕" panose="02030600000101010101" pitchFamily="18" charset="-127"/>
              </a:rPr>
              <a:t>.</a:t>
            </a:r>
            <a:br>
              <a:rPr lang="en-US" altLang="ko-KR" sz="1600" kern="100" dirty="0">
                <a:cs typeface="바탕" panose="02030600000101010101" pitchFamily="18" charset="-127"/>
              </a:rPr>
            </a:br>
            <a:r>
              <a:rPr lang="en-US" altLang="ko-KR" sz="1600" kern="100" dirty="0">
                <a:cs typeface="바탕" panose="02030600000101010101" pitchFamily="18" charset="-127"/>
              </a:rPr>
              <a:t>Applies function along input axis of </a:t>
            </a:r>
            <a:r>
              <a:rPr lang="en-US" altLang="ko-KR" sz="1600" kern="100" dirty="0" err="1">
                <a:cs typeface="바탕" panose="02030600000101010101" pitchFamily="18" charset="-127"/>
              </a:rPr>
              <a:t>DataFrame</a:t>
            </a:r>
            <a:r>
              <a:rPr lang="en-US" altLang="ko-KR" sz="1600" kern="100" dirty="0" smtClean="0">
                <a:cs typeface="바탕" panose="02030600000101010101" pitchFamily="18" charset="-127"/>
              </a:rPr>
              <a:t>.</a:t>
            </a:r>
            <a:endParaRPr lang="en-US" altLang="ko-KR" sz="1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23190"/>
              </p:ext>
            </p:extLst>
          </p:nvPr>
        </p:nvGraphicFramePr>
        <p:xfrm>
          <a:off x="530236" y="3314100"/>
          <a:ext cx="902108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06635">
                  <a:extLst>
                    <a:ext uri="{9D8B030D-6E8A-4147-A177-3AD203B41FA5}">
                      <a16:colId xmlns="" xmlns:a16="http://schemas.microsoft.com/office/drawing/2014/main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apply()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f = lambda x : 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x.max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 - 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x.min</a:t>
                      </a:r>
                      <a:r>
                        <a:rPr lang="en-US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print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frame.apply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f )) #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</a:t>
                      </a: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 – 최소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결과를 구하시오</a:t>
                      </a:r>
                      <a:r>
                        <a:rPr lang="en-US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axis 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=1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옵션이 있으면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행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(row)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마다의 연산을 </a:t>
                      </a:r>
                      <a:r>
                        <a:rPr lang="ko-KR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applymap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func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DataFrame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요소 하나 하나에 각각 동일한 함수를 적용시킵니다</a:t>
                      </a:r>
                      <a:r>
                        <a:rPr lang="en-US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format = lambda x : '%.2f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퍼센트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 % </a:t>
                      </a:r>
                      <a:r>
                        <a:rPr lang="en-US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print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frame.applymap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(format) ) #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요소에 적용됩니다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993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1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함수 적용과 매핑</a:t>
            </a:r>
            <a:r>
              <a:rPr lang="en-US" altLang="ko-KR" b="1" dirty="0"/>
              <a:t>(apply </a:t>
            </a:r>
            <a:r>
              <a:rPr lang="ko-KR" altLang="ko-KR" b="1" dirty="0"/>
              <a:t>함수</a:t>
            </a:r>
            <a:r>
              <a:rPr lang="en-US" altLang="ko-KR" b="1" dirty="0"/>
              <a:t>)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421928"/>
          </a:xfr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100" dirty="0">
                <a:ea typeface="바탕" panose="02030600000101010101" pitchFamily="18" charset="-127"/>
                <a:cs typeface="바탕" panose="02030600000101010101" pitchFamily="18" charset="-127"/>
              </a:rPr>
              <a:t>apply </a:t>
            </a:r>
            <a:r>
              <a:rPr lang="ko-KR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함수는 사용자가 직접 작성한 함수를 한번에 데이터 프레임의 각 행과 열에 적용하여 실행할 수 있게 해주는 함수입니다</a:t>
            </a:r>
            <a:r>
              <a:rPr lang="en-US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.</a:t>
            </a:r>
            <a:endParaRPr lang="ko-KR" altLang="ko-KR" sz="16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ko-KR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즉</a:t>
            </a:r>
            <a:r>
              <a:rPr lang="en-US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, </a:t>
            </a:r>
            <a:r>
              <a:rPr lang="ko-KR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함수를 </a:t>
            </a:r>
            <a:r>
              <a:rPr lang="ko-KR" altLang="ko-KR" sz="1600" kern="100" dirty="0" err="1">
                <a:latin typeface="바탕" panose="02030600000101010101" pitchFamily="18" charset="-127"/>
                <a:cs typeface="바탕" panose="02030600000101010101" pitchFamily="18" charset="-127"/>
              </a:rPr>
              <a:t>브로드</a:t>
            </a:r>
            <a:r>
              <a:rPr lang="ko-KR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 캐스팅해야 하는 경우에 사용하는 함수입니다</a:t>
            </a:r>
            <a:r>
              <a:rPr lang="en-US" altLang="ko-KR" sz="1600" kern="100" dirty="0">
                <a:latin typeface="바탕" panose="02030600000101010101" pitchFamily="18" charset="-127"/>
                <a:cs typeface="바탕" panose="02030600000101010101" pitchFamily="18" charset="-127"/>
              </a:rPr>
              <a:t>.</a:t>
            </a:r>
            <a:endParaRPr lang="ko-KR" altLang="ko-KR" sz="16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r>
              <a:rPr lang="ko-KR" altLang="ko-KR" sz="1600" kern="100" dirty="0" err="1">
                <a:cs typeface="바탕" panose="02030600000101010101" pitchFamily="18" charset="-127"/>
              </a:rPr>
              <a:t>반복문</a:t>
            </a:r>
            <a:r>
              <a:rPr lang="ko-KR" altLang="ko-KR" sz="1600" kern="100" dirty="0">
                <a:cs typeface="바탕" panose="02030600000101010101" pitchFamily="18" charset="-127"/>
              </a:rPr>
              <a:t> 보다는 속도가 빠르기 때문에 대용량의 데이터 처리에 유용하므로 반드시 숙지를 하도록 합니다</a:t>
            </a:r>
            <a:r>
              <a:rPr lang="en-US" altLang="ko-KR" sz="1600" kern="100" dirty="0">
                <a:cs typeface="바탕" panose="02030600000101010101" pitchFamily="18" charset="-127"/>
              </a:rPr>
              <a:t>.</a:t>
            </a:r>
            <a:endParaRPr lang="en-US" altLang="ko-KR" sz="16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43280"/>
              </p:ext>
            </p:extLst>
          </p:nvPr>
        </p:nvGraphicFramePr>
        <p:xfrm>
          <a:off x="488504" y="2456996"/>
          <a:ext cx="9033602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36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파일의 내용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id,kor,eng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김철수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,60,70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,70,75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박영희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,80,80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함수 적용과 매핑</a:t>
            </a:r>
            <a:r>
              <a:rPr lang="en-US" altLang="ko-KR" b="1" dirty="0"/>
              <a:t>(apply </a:t>
            </a:r>
            <a:r>
              <a:rPr lang="ko-KR" altLang="ko-KR" b="1" dirty="0"/>
              <a:t>함수</a:t>
            </a:r>
            <a:r>
              <a:rPr lang="en-US" altLang="ko-KR" b="1" dirty="0"/>
              <a:t>)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929485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해설</a:t>
            </a:r>
            <a:r>
              <a:rPr lang="en-US" altLang="ko-KR" sz="1600" dirty="0"/>
              <a:t>&gt; </a:t>
            </a:r>
            <a:r>
              <a:rPr lang="ko-KR" altLang="en-US" sz="1600" dirty="0"/>
              <a:t>실습에 필요한 파일 </a:t>
            </a:r>
            <a:r>
              <a:rPr lang="en-US" altLang="ko-KR" sz="1600" dirty="0"/>
              <a:t>'memberInfo.csv'</a:t>
            </a:r>
            <a:r>
              <a:rPr lang="ko-KR" altLang="en-US" sz="1600" dirty="0"/>
              <a:t>을 읽어 들입니다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번째 열인 </a:t>
            </a:r>
            <a:r>
              <a:rPr lang="en-US" altLang="ko-KR" sz="1600" dirty="0"/>
              <a:t>'id' </a:t>
            </a:r>
            <a:r>
              <a:rPr lang="ko-KR" altLang="en-US" sz="1600" dirty="0"/>
              <a:t>컬럼을 색인으로 바로 지정하려면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index_col</a:t>
            </a:r>
            <a:r>
              <a:rPr lang="en-US" altLang="ko-KR" sz="1600" dirty="0"/>
              <a:t> </a:t>
            </a:r>
            <a:r>
              <a:rPr lang="ko-KR" altLang="en-US" sz="1600" dirty="0"/>
              <a:t>매개 변수를 사용하면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데이터 프레임을 출력합니다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" y="1926729"/>
            <a:ext cx="6845103" cy="280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" y="2490165"/>
            <a:ext cx="6845099" cy="1514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95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함수 적용과 매핑</a:t>
            </a:r>
            <a:r>
              <a:rPr lang="en-US" altLang="ko-KR" b="1" dirty="0"/>
              <a:t>(apply </a:t>
            </a:r>
            <a:r>
              <a:rPr lang="ko-KR" altLang="ko-KR" b="1" dirty="0"/>
              <a:t>함수</a:t>
            </a:r>
            <a:r>
              <a:rPr lang="en-US" altLang="ko-KR" b="1" dirty="0"/>
              <a:t>)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해설</a:t>
            </a:r>
            <a:r>
              <a:rPr lang="en-US" altLang="ko-KR" sz="1600" dirty="0"/>
              <a:t>&gt; apply </a:t>
            </a:r>
            <a:r>
              <a:rPr lang="ko-KR" altLang="en-US" sz="1600" dirty="0"/>
              <a:t>함수를 적용하기 전에 </a:t>
            </a:r>
            <a:r>
              <a:rPr lang="en-US" altLang="ko-KR" sz="1600" dirty="0"/>
              <a:t>'</a:t>
            </a:r>
            <a:r>
              <a:rPr lang="ko-KR" altLang="en-US" sz="1600" dirty="0"/>
              <a:t>국어</a:t>
            </a:r>
            <a:r>
              <a:rPr lang="en-US" altLang="ko-KR" sz="1600" dirty="0"/>
              <a:t>' </a:t>
            </a:r>
            <a:r>
              <a:rPr lang="ko-KR" altLang="en-US" sz="1600" dirty="0"/>
              <a:t>점수에 대하여 간단히 산술 연산을 수행해 봅니다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412776"/>
            <a:ext cx="6120130" cy="1511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86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함수 적용과 매핑</a:t>
            </a:r>
            <a:r>
              <a:rPr lang="en-US" altLang="ko-KR" b="1" dirty="0"/>
              <a:t>(apply </a:t>
            </a:r>
            <a:r>
              <a:rPr lang="ko-KR" altLang="ko-KR" b="1" dirty="0"/>
              <a:t>함수</a:t>
            </a:r>
            <a:r>
              <a:rPr lang="en-US" altLang="ko-KR" b="1" dirty="0"/>
              <a:t>)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520416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해설</a:t>
            </a:r>
            <a:r>
              <a:rPr lang="en-US" altLang="ko-KR" sz="1600" dirty="0"/>
              <a:t>&gt; 'apply </a:t>
            </a:r>
            <a:r>
              <a:rPr lang="ko-KR" altLang="en-US" sz="1600" dirty="0"/>
              <a:t>함수를 적용하기 위하여 우선 </a:t>
            </a:r>
            <a:r>
              <a:rPr lang="en-US" altLang="ko-KR" sz="1600" dirty="0"/>
              <a:t>plus5() </a:t>
            </a:r>
            <a:r>
              <a:rPr lang="ko-KR" altLang="en-US" sz="1600" dirty="0"/>
              <a:t>함수를 구현해야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국어 점수를 의미하는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']</a:t>
            </a:r>
            <a:r>
              <a:rPr lang="ko-KR" altLang="en-US" sz="1600" dirty="0"/>
              <a:t>에 대하여 </a:t>
            </a:r>
            <a:r>
              <a:rPr lang="en-US" altLang="ko-KR" sz="1600" dirty="0"/>
              <a:t>apply(plus5) </a:t>
            </a:r>
            <a:r>
              <a:rPr lang="ko-KR" altLang="en-US" sz="1600" dirty="0"/>
              <a:t>함수를 적용시킵니다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apply()</a:t>
            </a:r>
            <a:r>
              <a:rPr lang="ko-KR" altLang="en-US" sz="1600" dirty="0"/>
              <a:t>의 매개 변수인 </a:t>
            </a:r>
            <a:r>
              <a:rPr lang="en-US" altLang="ko-KR" sz="1600" dirty="0"/>
              <a:t>plus5</a:t>
            </a:r>
            <a:r>
              <a:rPr lang="ko-KR" altLang="en-US" sz="1600" dirty="0"/>
              <a:t>는 함수의 이름을 의미합니다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함수의 호출이 아니므로 소괄호를 작성하면 안됩니다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5" y="2271403"/>
            <a:ext cx="3727348" cy="1474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5" y="3791896"/>
            <a:ext cx="7869478" cy="458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4" y="4581128"/>
            <a:ext cx="7869479" cy="1512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09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함수 적용과 매핑</a:t>
            </a:r>
            <a:r>
              <a:rPr lang="en-US" altLang="ko-KR" b="1" dirty="0"/>
              <a:t>(apply </a:t>
            </a:r>
            <a:r>
              <a:rPr lang="ko-KR" altLang="ko-KR" b="1" dirty="0"/>
              <a:t>함수</a:t>
            </a:r>
            <a:r>
              <a:rPr lang="en-US" altLang="ko-KR" b="1" dirty="0"/>
              <a:t>)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634020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해설</a:t>
            </a:r>
            <a:r>
              <a:rPr lang="en-US" altLang="ko-KR" sz="1600" dirty="0"/>
              <a:t>&gt; </a:t>
            </a:r>
            <a:r>
              <a:rPr lang="ko-KR" altLang="en-US" sz="1600" dirty="0"/>
              <a:t>어떤 수의 </a:t>
            </a:r>
            <a:r>
              <a:rPr lang="en-US" altLang="ko-KR" sz="1600" dirty="0"/>
              <a:t>n</a:t>
            </a:r>
            <a:r>
              <a:rPr lang="ko-KR" altLang="en-US" sz="1600" dirty="0"/>
              <a:t>배를 곱해주는 함수 </a:t>
            </a:r>
            <a:r>
              <a:rPr lang="en-US" altLang="ko-KR" sz="1600" dirty="0"/>
              <a:t>gob</a:t>
            </a:r>
            <a:r>
              <a:rPr lang="ko-KR" altLang="en-US" sz="1600" dirty="0"/>
              <a:t>을 정의합니다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8" y="1232612"/>
            <a:ext cx="7500795" cy="444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내용 개체 틀 8"/>
          <p:cNvSpPr txBox="1">
            <a:spLocks/>
          </p:cNvSpPr>
          <p:nvPr/>
        </p:nvSpPr>
        <p:spPr bwMode="auto">
          <a:xfrm>
            <a:off x="43259" y="1880100"/>
            <a:ext cx="9643701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국어 점수인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['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kor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']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apply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함수에 넘겨 줍니다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함수의 매개 변수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개이므로 유의하도록 합니다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['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kor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'].apply(gob, n=2)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라고 호출하게 되면 각 국어 점수에 대하여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배수의 값을 반환해줍니다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9" y="3557907"/>
            <a:ext cx="7500784" cy="1075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8" y="4862840"/>
            <a:ext cx="7500787" cy="1086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2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함수 적용과 매핑</a:t>
            </a:r>
            <a:r>
              <a:rPr lang="en-US" altLang="ko-KR" b="1" dirty="0"/>
              <a:t>(apply </a:t>
            </a:r>
            <a:r>
              <a:rPr lang="ko-KR" altLang="ko-KR" b="1" dirty="0"/>
              <a:t>함수</a:t>
            </a:r>
            <a:r>
              <a:rPr lang="en-US" altLang="ko-KR" b="1" dirty="0"/>
              <a:t>)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175706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해설</a:t>
            </a:r>
            <a:r>
              <a:rPr lang="en-US" altLang="ko-KR" sz="1600" dirty="0"/>
              <a:t>&gt; </a:t>
            </a:r>
            <a:r>
              <a:rPr lang="ko-KR" altLang="en-US" sz="1600" dirty="0"/>
              <a:t>컬럼 방향으로 평균 값을 구해 주는 함수 </a:t>
            </a:r>
            <a:r>
              <a:rPr lang="en-US" altLang="ko-KR" sz="1600" dirty="0" err="1"/>
              <a:t>applyByColumn</a:t>
            </a:r>
            <a:r>
              <a:rPr lang="en-US" altLang="ko-KR" sz="1600" dirty="0"/>
              <a:t>(col)</a:t>
            </a:r>
            <a:r>
              <a:rPr lang="ko-KR" altLang="en-US" sz="1600" dirty="0"/>
              <a:t>을 구현합니다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총합을 저장할 변수 </a:t>
            </a:r>
            <a:r>
              <a:rPr lang="en-US" altLang="ko-KR" sz="1600" dirty="0" err="1"/>
              <a:t>mysum</a:t>
            </a:r>
            <a:r>
              <a:rPr lang="ko-KR" altLang="en-US" sz="1600" dirty="0"/>
              <a:t>과 </a:t>
            </a:r>
            <a:r>
              <a:rPr lang="en-US" altLang="ko-KR" sz="1600" dirty="0"/>
              <a:t>for </a:t>
            </a:r>
            <a:r>
              <a:rPr lang="ko-KR" altLang="en-US" sz="1600" dirty="0"/>
              <a:t>구문을 반복하여 총합을 누적한 다음 행수를 의미하는 </a:t>
            </a:r>
            <a:r>
              <a:rPr lang="en-US" altLang="ko-KR" sz="1600" dirty="0" err="1"/>
              <a:t>df.shape</a:t>
            </a:r>
            <a:r>
              <a:rPr lang="en-US" altLang="ko-KR" sz="1600" dirty="0"/>
              <a:t>[0]</a:t>
            </a:r>
            <a:r>
              <a:rPr lang="ko-KR" altLang="en-US" sz="1600" dirty="0"/>
              <a:t>으로 나누어 평균을 반환해 줍니다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행을 따라서 연산이 되므로</a:t>
            </a:r>
            <a:r>
              <a:rPr lang="en-US" altLang="ko-KR" sz="1600" dirty="0"/>
              <a:t>, </a:t>
            </a:r>
            <a:r>
              <a:rPr lang="ko-KR" altLang="en-US" sz="1600" dirty="0"/>
              <a:t>각 과목의 평균을 얻게 됩니다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2" y="2276872"/>
            <a:ext cx="7947044" cy="852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2" y="3590024"/>
            <a:ext cx="7947044" cy="775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51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함수 적용과 매핑</a:t>
            </a:r>
            <a:r>
              <a:rPr lang="en-US" altLang="ko-KR" b="1" dirty="0"/>
              <a:t>(apply </a:t>
            </a:r>
            <a:r>
              <a:rPr lang="ko-KR" altLang="ko-KR" b="1" dirty="0"/>
              <a:t>함수</a:t>
            </a:r>
            <a:r>
              <a:rPr lang="en-US" altLang="ko-KR" b="1" dirty="0"/>
              <a:t>)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311128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행 방향으로 평균 값을 구해 주는 함수 </a:t>
            </a:r>
            <a:r>
              <a:rPr lang="en-US" altLang="ko-KR" sz="1800" dirty="0" err="1"/>
              <a:t>applyByRow</a:t>
            </a:r>
            <a:r>
              <a:rPr lang="en-US" altLang="ko-KR" sz="1800" dirty="0"/>
              <a:t>(row)</a:t>
            </a:r>
            <a:r>
              <a:rPr lang="ko-KR" altLang="en-US" sz="1800" dirty="0"/>
              <a:t>을 구현합니다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총합을 저장할 변수 </a:t>
            </a:r>
            <a:r>
              <a:rPr lang="en-US" altLang="ko-KR" sz="1800" dirty="0" err="1"/>
              <a:t>mysum</a:t>
            </a:r>
            <a:r>
              <a:rPr lang="ko-KR" altLang="en-US" sz="1800" dirty="0"/>
              <a:t>과 </a:t>
            </a:r>
            <a:r>
              <a:rPr lang="en-US" altLang="ko-KR" sz="1800" dirty="0"/>
              <a:t>for </a:t>
            </a:r>
            <a:r>
              <a:rPr lang="ko-KR" altLang="en-US" sz="1800" dirty="0"/>
              <a:t>구문을 반복하여 총합을 누적한 다음 열수를 의미하는 </a:t>
            </a:r>
            <a:r>
              <a:rPr lang="en-US" altLang="ko-KR" sz="1800" dirty="0" err="1"/>
              <a:t>df.shape</a:t>
            </a:r>
            <a:r>
              <a:rPr lang="en-US" altLang="ko-KR" sz="1800" dirty="0"/>
              <a:t>[1]</a:t>
            </a:r>
            <a:r>
              <a:rPr lang="ko-KR" altLang="en-US" sz="1800" dirty="0"/>
              <a:t>으로 나누어 평균을 반환해 줍니다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열을 따라서 연산이 되므로</a:t>
            </a:r>
            <a:r>
              <a:rPr lang="en-US" altLang="ko-KR" sz="1800" dirty="0"/>
              <a:t>, </a:t>
            </a:r>
            <a:r>
              <a:rPr lang="ko-KR" altLang="en-US" sz="1800" dirty="0"/>
              <a:t>각 학생의 평균 값을 얻게 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6" y="2348880"/>
            <a:ext cx="7712793" cy="828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7" y="3606424"/>
            <a:ext cx="7712798" cy="974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18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2806922"/>
          </a:xfrm>
        </p:spPr>
        <p:txBody>
          <a:bodyPr wrap="square">
            <a:spAutoFit/>
          </a:bodyPr>
          <a:lstStyle/>
          <a:p>
            <a:r>
              <a:rPr lang="ko-KR" altLang="en-US" sz="1800" dirty="0"/>
              <a:t>관계형 데이터 베이스에는 행을 합치거나</a:t>
            </a:r>
            <a:r>
              <a:rPr lang="en-US" altLang="ko-KR" sz="1800" dirty="0"/>
              <a:t>, </a:t>
            </a:r>
            <a:r>
              <a:rPr lang="ko-KR" altLang="en-US" sz="1800" dirty="0"/>
              <a:t>양쪽 테이블의 공통된 컬럼을 이용하여 </a:t>
            </a:r>
            <a:r>
              <a:rPr lang="en-US" altLang="ko-KR" sz="1800" dirty="0"/>
              <a:t>Join </a:t>
            </a:r>
            <a:r>
              <a:rPr lang="ko-KR" altLang="en-US" sz="1800" dirty="0"/>
              <a:t>연산을 수행할 수 있습니다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pandas</a:t>
            </a:r>
            <a:r>
              <a:rPr lang="ko-KR" altLang="en-US" sz="1800" dirty="0"/>
              <a:t>에는 </a:t>
            </a:r>
            <a:r>
              <a:rPr lang="en-US" altLang="ko-KR" sz="1800" dirty="0"/>
              <a:t>merge() </a:t>
            </a:r>
            <a:r>
              <a:rPr lang="ko-KR" altLang="en-US" sz="1800" dirty="0"/>
              <a:t>함수나 </a:t>
            </a:r>
            <a:r>
              <a:rPr lang="en-US" altLang="ko-KR" sz="1800" dirty="0" err="1"/>
              <a:t>concat</a:t>
            </a:r>
            <a:r>
              <a:rPr lang="en-US" altLang="ko-KR" sz="1800" dirty="0"/>
              <a:t>() </a:t>
            </a:r>
            <a:r>
              <a:rPr lang="ko-KR" altLang="en-US" sz="1800" dirty="0"/>
              <a:t>함수 등을 이용하여 이와 동일한 기능을 수행할 수 있습니다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merge() </a:t>
            </a:r>
            <a:r>
              <a:rPr lang="ko-KR" altLang="en-US" sz="1800" dirty="0"/>
              <a:t>함수 </a:t>
            </a:r>
          </a:p>
          <a:p>
            <a:pPr lvl="1"/>
            <a:r>
              <a:rPr lang="en-US" altLang="ko-KR" sz="1600" dirty="0" err="1"/>
              <a:t>pandas.merge</a:t>
            </a:r>
            <a:r>
              <a:rPr lang="ko-KR" altLang="en-US" sz="1600" dirty="0"/>
              <a:t>는 하나 이상의 키를 기준으로 </a:t>
            </a:r>
            <a:r>
              <a:rPr lang="en-US" altLang="ko-KR" sz="1600" dirty="0" err="1"/>
              <a:t>DataFrame</a:t>
            </a:r>
            <a:r>
              <a:rPr lang="ko-KR" altLang="en-US" sz="1600" dirty="0"/>
              <a:t>의 </a:t>
            </a:r>
            <a:r>
              <a:rPr lang="en-US" altLang="ko-KR" sz="1600" dirty="0"/>
              <a:t>column(</a:t>
            </a:r>
            <a:r>
              <a:rPr lang="ko-KR" altLang="en-US" sz="1600" dirty="0"/>
              <a:t>열</a:t>
            </a:r>
            <a:r>
              <a:rPr lang="en-US" altLang="ko-KR" sz="1600" dirty="0"/>
              <a:t>)</a:t>
            </a:r>
            <a:r>
              <a:rPr lang="ko-KR" altLang="en-US" sz="1600" dirty="0"/>
              <a:t>을 합치는 기능을 합니다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키의 이름을 지정하지 않으면</a:t>
            </a:r>
            <a:r>
              <a:rPr lang="en-US" altLang="ko-KR" sz="1600" dirty="0"/>
              <a:t>, </a:t>
            </a:r>
            <a:r>
              <a:rPr lang="ko-KR" altLang="en-US" sz="1600" dirty="0"/>
              <a:t>동일한 이름의 컬럼을 이용하여 </a:t>
            </a:r>
            <a:r>
              <a:rPr lang="en-US" altLang="ko-KR" sz="1600" dirty="0"/>
              <a:t>merge </a:t>
            </a:r>
            <a:r>
              <a:rPr lang="ko-KR" altLang="en-US" sz="1600" dirty="0"/>
              <a:t>시킵니다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smtClean="0"/>
              <a:t>SQL</a:t>
            </a:r>
            <a:r>
              <a:rPr lang="ko-KR" altLang="en-US" sz="1600" dirty="0"/>
              <a:t>이나 다른 관계형 데이터베이스의 </a:t>
            </a:r>
            <a:r>
              <a:rPr lang="en-US" altLang="ko-KR" sz="1600" dirty="0"/>
              <a:t>join </a:t>
            </a:r>
            <a:r>
              <a:rPr lang="ko-KR" altLang="en-US" sz="1600" dirty="0"/>
              <a:t>연산과 유사합니다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18252"/>
              </p:ext>
            </p:extLst>
          </p:nvPr>
        </p:nvGraphicFramePr>
        <p:xfrm>
          <a:off x="488504" y="3717032"/>
          <a:ext cx="903360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36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 형식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pd.merge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(left, right, how='inner', on=None,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left_on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=None,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right_on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=None,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left_index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=False,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right_index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=False, sort=True, suffixes=('_x', '_y'), copy=True, indicator=False)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1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69332"/>
          </a:xfrm>
        </p:spPr>
        <p:txBody>
          <a:bodyPr wrap="square">
            <a:spAutoFit/>
          </a:bodyPr>
          <a:lstStyle/>
          <a:p>
            <a:r>
              <a:rPr lang="en-US" altLang="ko-KR" sz="1800" dirty="0">
                <a:cs typeface="Arial" panose="020B0604020202020204" pitchFamily="34" charset="0"/>
              </a:rPr>
              <a:t>merge </a:t>
            </a:r>
            <a:r>
              <a:rPr lang="ko-KR" altLang="ko-KR" sz="1800" dirty="0">
                <a:cs typeface="Arial" panose="020B0604020202020204" pitchFamily="34" charset="0"/>
              </a:rPr>
              <a:t>함수의 인자 목록은 다음과 같습니다</a:t>
            </a:r>
            <a:r>
              <a:rPr lang="en-US" altLang="ko-KR" sz="1800" dirty="0">
                <a:cs typeface="Arial" panose="020B0604020202020204" pitchFamily="34" charset="0"/>
              </a:rPr>
              <a:t>.</a:t>
            </a:r>
            <a:endParaRPr lang="en-US" altLang="ko-KR" sz="1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77685"/>
              </p:ext>
            </p:extLst>
          </p:nvPr>
        </p:nvGraphicFramePr>
        <p:xfrm>
          <a:off x="530236" y="1340768"/>
          <a:ext cx="9021087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06635">
                  <a:extLst>
                    <a:ext uri="{9D8B030D-6E8A-4147-A177-3AD203B41FA5}">
                      <a16:colId xmlns="" xmlns:a16="http://schemas.microsoft.com/office/drawing/2014/main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left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머지하려는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DataFrame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 왼쪽에 위치한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DataFrame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right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머지하려는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DataFrame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 오른쪽에 위치한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DataFrame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6636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how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조인의 방법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inner | outer | left | right (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값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inner)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4694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양쪽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DataFrame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모두 공존하는 조인하려는 </a:t>
                      </a: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이름을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6579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left_on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조인 키로 사용할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left 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DataFrame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이름을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73938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right_on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조인 키로 사용할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right 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DataFrame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이름을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2675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left_index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left 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DataFrame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색인 </a:t>
                      </a: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로우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다중 색인일 경우의 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조인 키로 사용하고자 하는 경우에 명시합니다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6663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right_index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right </a:t>
                      </a: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DataFrame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색인 </a:t>
                      </a: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로우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다중 색인일 경우의 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조인 키로 사용하고자 하는 경우에 명시합니다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9939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조인 키에 따라 병합된 데이터를 사전 순으로 정렬해줍니다</a:t>
                      </a:r>
                      <a:r>
                        <a:rPr lang="en-US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True,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대용량의 데이터인 경우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False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설정하면 성능상의 이득을 얻을 수 있습니다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612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suffixes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컬럼의 이름이 겹칠 경우 각 컬럼 뒤에 붙일 문자열의 접미사를 설정합니다</a:t>
                      </a:r>
                      <a:r>
                        <a:rPr lang="en-US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('_x', '_y</a:t>
                      </a:r>
                      <a:r>
                        <a:rPr lang="en-US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suffixes=['', '_'] #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왼쪽 컬럼은 그냥 그래도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 컬럼은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_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붙여서 보여 줍니다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865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/>
            <a:r>
              <a:rPr lang="en-US" altLang="ko-KR" sz="3200" b="1" dirty="0" smtClean="0"/>
              <a:t>Pandas</a:t>
            </a:r>
            <a:r>
              <a:rPr lang="ko-KR" altLang="en-US" sz="3200" b="1" dirty="0" smtClean="0"/>
              <a:t>의 주요 </a:t>
            </a:r>
            <a:r>
              <a:rPr lang="ko-KR" altLang="en-US" sz="3200" b="1" dirty="0"/>
              <a:t>기능</a:t>
            </a:r>
            <a:endParaRPr lang="en-US" altLang="ko-KR" sz="3200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105605" y="862197"/>
            <a:ext cx="9643701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다음은 </a:t>
            </a:r>
            <a:r>
              <a:rPr lang="en-US" altLang="ko-KR" sz="1600" dirty="0"/>
              <a:t>panda</a:t>
            </a:r>
            <a:r>
              <a:rPr lang="ko-KR" altLang="en-US" sz="1600" dirty="0"/>
              <a:t>의 주요한 기능입니다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57953"/>
              </p:ext>
            </p:extLst>
          </p:nvPr>
        </p:nvGraphicFramePr>
        <p:xfrm>
          <a:off x="504845" y="1406713"/>
          <a:ext cx="9033602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36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판다스의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주요 기능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numpy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의 고성능 배열 계산 기능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산술 연산과 한 축의 모든 값을 더하는 등의 축약 연산 기능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label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기반의 큰 데이터 셋에 대한 재배치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재색인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집계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부분 집합 구하기 기능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누락된 데이터를 유연하게 처리할 수 있는 기능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과 같은 관계형 데이터 베이스의 유연한 조작 기능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셋의 직관적인 병합 기능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(merging and joining)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셋의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pivoting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과 유연한 형상 변경 기능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고성능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시계열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처리 기능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금융 데이터 분석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집계와 변형을 위한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group by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축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(axes)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방향으로 계층적 구조의 데이터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multiple labeling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69332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이름과 국어 시험 점수를 저장하고 있는 샘플용 데이터 프레임을 만듭니다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1" y="1282021"/>
            <a:ext cx="7148125" cy="3083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87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701731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이름과 영어 시험 점수를 저장하고 있는 샘플용 데이터 프레임을 만듭니다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340768"/>
            <a:ext cx="6865752" cy="1728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234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366528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merge() </a:t>
            </a:r>
            <a:r>
              <a:rPr lang="ko-KR" altLang="en-US" sz="1800" dirty="0"/>
              <a:t>함수는 데이터 베이스 스타일로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을 합치는 기능을 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양쪽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에 공통적으로 사용되고 있는 컬럼은 </a:t>
            </a:r>
            <a:r>
              <a:rPr lang="en-US" altLang="ko-KR" sz="1800" dirty="0"/>
              <a:t>'name'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merge() </a:t>
            </a:r>
            <a:r>
              <a:rPr lang="ko-KR" altLang="en-US" sz="1800" dirty="0"/>
              <a:t>함수의 </a:t>
            </a:r>
            <a:r>
              <a:rPr lang="en-US" altLang="ko-KR" sz="1800" dirty="0"/>
              <a:t>on="name"</a:t>
            </a:r>
            <a:r>
              <a:rPr lang="ko-KR" altLang="en-US" sz="1800" dirty="0"/>
              <a:t>을 매개 변수를 이용하여 데이터를 합쳐 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on </a:t>
            </a:r>
            <a:r>
              <a:rPr lang="ko-KR" altLang="en-US" sz="1800" dirty="0"/>
              <a:t>매개 변수에는 양쪽에 공존하는 동일 이름의 컬럼 정보입니다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7" y="2369878"/>
            <a:ext cx="6120130" cy="1838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90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920526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how </a:t>
            </a:r>
            <a:r>
              <a:rPr lang="ko-KR" altLang="en-US" sz="1800" dirty="0"/>
              <a:t>옵션의 기본 값은 </a:t>
            </a:r>
            <a:r>
              <a:rPr lang="en-US" altLang="ko-KR" sz="1800" dirty="0"/>
              <a:t>'inner' </a:t>
            </a:r>
            <a:r>
              <a:rPr lang="ko-KR" altLang="en-US" sz="1800" dirty="0"/>
              <a:t>즉 </a:t>
            </a:r>
            <a:r>
              <a:rPr lang="en-US" altLang="ko-KR" sz="1800" dirty="0"/>
              <a:t>'inner join'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양쪽 데이터 프레임을 어떠한 방식으로 조인할 것인지를 결정하는 데</a:t>
            </a:r>
            <a:r>
              <a:rPr lang="en-US" altLang="ko-KR" sz="1800" dirty="0"/>
              <a:t>, how='outer' </a:t>
            </a:r>
            <a:r>
              <a:rPr lang="ko-KR" altLang="en-US" sz="1800" dirty="0"/>
              <a:t>라고 명시하면 </a:t>
            </a:r>
            <a:r>
              <a:rPr lang="en-US" altLang="ko-KR" sz="1800" dirty="0"/>
              <a:t>'full outer join'</a:t>
            </a:r>
            <a:r>
              <a:rPr lang="ko-KR" altLang="en-US" sz="1800" dirty="0" err="1"/>
              <a:t>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왼쪽 데이터 프레임에 존재하는 </a:t>
            </a:r>
            <a:r>
              <a:rPr lang="en-US" altLang="ko-KR" sz="1800" dirty="0"/>
              <a:t>'</a:t>
            </a:r>
            <a:r>
              <a:rPr lang="ko-KR" altLang="en-US" sz="1800" dirty="0"/>
              <a:t>박영희</a:t>
            </a:r>
            <a:r>
              <a:rPr lang="en-US" altLang="ko-KR" sz="1800" dirty="0"/>
              <a:t>'</a:t>
            </a:r>
            <a:r>
              <a:rPr lang="ko-KR" altLang="en-US" sz="1800" dirty="0"/>
              <a:t>와 오른쪽 데이터 프레임에 존재하는 </a:t>
            </a:r>
            <a:r>
              <a:rPr lang="en-US" altLang="ko-KR" sz="1800" dirty="0"/>
              <a:t>'</a:t>
            </a:r>
            <a:r>
              <a:rPr lang="ko-KR" altLang="en-US" sz="1800" dirty="0"/>
              <a:t>심수봉</a:t>
            </a:r>
            <a:r>
              <a:rPr lang="en-US" altLang="ko-KR" sz="1800" dirty="0"/>
              <a:t>' </a:t>
            </a:r>
            <a:r>
              <a:rPr lang="ko-KR" altLang="en-US" sz="1800" dirty="0"/>
              <a:t>데이터가 모두 보이고 있습니다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'left'</a:t>
            </a:r>
            <a:r>
              <a:rPr lang="ko-KR" altLang="en-US" sz="1800" dirty="0"/>
              <a:t>와 </a:t>
            </a:r>
            <a:r>
              <a:rPr lang="en-US" altLang="ko-KR" sz="1800" dirty="0"/>
              <a:t>'right'</a:t>
            </a:r>
            <a:r>
              <a:rPr lang="ko-KR" altLang="en-US" sz="1800" dirty="0"/>
              <a:t>를 사용하면 각각 </a:t>
            </a:r>
            <a:r>
              <a:rPr lang="en-US" altLang="ko-KR" sz="1800" dirty="0"/>
              <a:t>'left outer join'</a:t>
            </a:r>
            <a:r>
              <a:rPr lang="ko-KR" altLang="en-US" sz="1800" dirty="0"/>
              <a:t>와 </a:t>
            </a:r>
            <a:r>
              <a:rPr lang="en-US" altLang="ko-KR" sz="1800" dirty="0"/>
              <a:t>'right outer join' </a:t>
            </a:r>
            <a:r>
              <a:rPr lang="ko-KR" altLang="en-US" sz="1800" dirty="0"/>
              <a:t>조인이 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" y="2924944"/>
            <a:ext cx="6426047" cy="2880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03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311128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양쪽 데이터 프레임에 동일 이름의 컬럼이 존재 하지 않는 경우에는 </a:t>
            </a:r>
            <a:r>
              <a:rPr lang="en-US" altLang="ko-KR" sz="1800" dirty="0"/>
              <a:t>on </a:t>
            </a:r>
            <a:r>
              <a:rPr lang="ko-KR" altLang="en-US" sz="1800" dirty="0"/>
              <a:t>매개 변수를 사용할 수 없습니다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이런 경우에는 </a:t>
            </a:r>
            <a:r>
              <a:rPr lang="en-US" altLang="ko-KR" sz="1800" dirty="0" err="1"/>
              <a:t>left_on</a:t>
            </a:r>
            <a:r>
              <a:rPr lang="ko-KR" altLang="en-US" sz="1800" dirty="0"/>
              <a:t>과 </a:t>
            </a:r>
            <a:r>
              <a:rPr lang="en-US" altLang="ko-KR" sz="1800" dirty="0" err="1"/>
              <a:t>right_on</a:t>
            </a:r>
            <a:r>
              <a:rPr lang="en-US" altLang="ko-KR" sz="1800" dirty="0"/>
              <a:t> </a:t>
            </a:r>
            <a:r>
              <a:rPr lang="ko-KR" altLang="en-US" sz="1800" dirty="0"/>
              <a:t>매개 변수를 사용하면 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다음 예제들을 살펴 보도록 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" y="2178521"/>
            <a:ext cx="6120130" cy="2425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" y="4761685"/>
            <a:ext cx="6120130" cy="1514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967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311128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위의 두 데이터 프레임에 공통 되는 이름의 컬럼이 하나도 없습니다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이런 경우에는 </a:t>
            </a:r>
            <a:r>
              <a:rPr lang="en-US" altLang="ko-KR" sz="1800" dirty="0" err="1"/>
              <a:t>left_on</a:t>
            </a:r>
            <a:r>
              <a:rPr lang="ko-KR" altLang="en-US" sz="1800" dirty="0"/>
              <a:t>과 </a:t>
            </a:r>
            <a:r>
              <a:rPr lang="en-US" altLang="ko-KR" sz="1800" dirty="0" err="1"/>
              <a:t>right_on</a:t>
            </a:r>
            <a:r>
              <a:rPr lang="en-US" altLang="ko-KR" sz="1800" dirty="0"/>
              <a:t> </a:t>
            </a:r>
            <a:r>
              <a:rPr lang="ko-KR" altLang="en-US" sz="1800" dirty="0"/>
              <a:t>매개 변수를 사용하면 되는데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left_on</a:t>
            </a:r>
            <a:r>
              <a:rPr lang="en-US" altLang="ko-KR" sz="1800" dirty="0"/>
              <a:t> </a:t>
            </a:r>
            <a:r>
              <a:rPr lang="ko-KR" altLang="en-US" sz="1800" dirty="0"/>
              <a:t>항목에는 조인 키로 사용할 왼쪽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컬럼 이름을 명시합니다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right_on</a:t>
            </a:r>
            <a:r>
              <a:rPr lang="en-US" altLang="ko-KR" sz="1800" dirty="0"/>
              <a:t> </a:t>
            </a:r>
            <a:r>
              <a:rPr lang="ko-KR" altLang="en-US" sz="1800" dirty="0"/>
              <a:t>매개 변수에는 오른쪽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컬럼 이름을 명시합니다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05" y="2346772"/>
            <a:ext cx="6120130" cy="184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3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701731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여러 개의 키를 병합하려면 컬럼 이름이 들어간 리스트를 넘겨 주면 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다음과 같이 샘플 데이터 </a:t>
            </a:r>
            <a:r>
              <a:rPr lang="en-US" altLang="ko-KR" sz="1800" dirty="0"/>
              <a:t>left</a:t>
            </a:r>
            <a:r>
              <a:rPr lang="ko-KR" altLang="en-US" sz="1800" dirty="0"/>
              <a:t>를 생성합니다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7" y="1542701"/>
            <a:ext cx="6120130" cy="1757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내용 개체 틀 8"/>
          <p:cNvSpPr txBox="1">
            <a:spLocks/>
          </p:cNvSpPr>
          <p:nvPr/>
        </p:nvSpPr>
        <p:spPr bwMode="auto">
          <a:xfrm>
            <a:off x="43259" y="3655018"/>
            <a:ext cx="9643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다음과 같이 샘플 데이터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right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를 생성합니다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7" y="4172492"/>
            <a:ext cx="6120130" cy="1933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68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034129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여러 개의 컬럼을 병합하려면</a:t>
            </a:r>
            <a:r>
              <a:rPr lang="en-US" altLang="ko-KR" sz="1800" dirty="0"/>
              <a:t>, </a:t>
            </a:r>
            <a:r>
              <a:rPr lang="ko-KR" altLang="en-US" sz="1800" dirty="0"/>
              <a:t>컬럼 이름이 들어간 리스트를 넘겨 주면 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조인할 컬럼 </a:t>
            </a:r>
            <a:r>
              <a:rPr lang="en-US" altLang="ko-KR" sz="1800" dirty="0"/>
              <a:t>2</a:t>
            </a:r>
            <a:r>
              <a:rPr lang="ko-KR" altLang="en-US" sz="1800" dirty="0"/>
              <a:t>개를 리스트</a:t>
            </a:r>
            <a:r>
              <a:rPr lang="en-US" altLang="ko-KR" sz="1800" dirty="0"/>
              <a:t>('key1', 'key2')</a:t>
            </a:r>
            <a:r>
              <a:rPr lang="ko-KR" altLang="en-US" sz="1800" dirty="0"/>
              <a:t>로 만들어 이것을 이용하여 병합합니다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700808"/>
            <a:ext cx="6120130" cy="2188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2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978729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&gt;# </a:t>
            </a:r>
            <a:r>
              <a:rPr lang="ko-KR" altLang="en-US" sz="1800" dirty="0"/>
              <a:t>컬럼 </a:t>
            </a:r>
            <a:r>
              <a:rPr lang="en-US" altLang="ko-KR" sz="1800" dirty="0"/>
              <a:t>2</a:t>
            </a:r>
            <a:r>
              <a:rPr lang="ko-KR" altLang="en-US" sz="1800" dirty="0"/>
              <a:t>개의 이름이 겹치는 경우에는 </a:t>
            </a:r>
            <a:r>
              <a:rPr lang="en-US" altLang="ko-KR" sz="1800" dirty="0"/>
              <a:t>suffixes</a:t>
            </a:r>
            <a:r>
              <a:rPr lang="ko-KR" altLang="en-US" sz="1800" dirty="0"/>
              <a:t>를 이용하면 이름이 겹치는 컬럼에 대하여 접미사를 지정할 수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특별히 명시하지 않으면 </a:t>
            </a:r>
            <a:r>
              <a:rPr lang="en-US" altLang="ko-KR" sz="1800" dirty="0"/>
              <a:t>suffixes=('_x', '_y')</a:t>
            </a:r>
            <a:r>
              <a:rPr lang="ko-KR" altLang="en-US" sz="1800" dirty="0"/>
              <a:t>의 값으로 설정이 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1" y="1902542"/>
            <a:ext cx="6321999" cy="1886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7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701731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색인을 이용한 머지 실습을 해보도록 하겠습니다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set_index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이용하여 </a:t>
            </a:r>
            <a:r>
              <a:rPr lang="en-US" altLang="ko-KR" sz="1800" dirty="0"/>
              <a:t>'name' </a:t>
            </a:r>
            <a:r>
              <a:rPr lang="ko-KR" altLang="en-US" sz="1800" dirty="0"/>
              <a:t>컬럼을 색인으로 이동시킵니다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" y="1700808"/>
            <a:ext cx="6120130" cy="2378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33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27815"/>
              </p:ext>
            </p:extLst>
          </p:nvPr>
        </p:nvGraphicFramePr>
        <p:xfrm>
          <a:off x="530236" y="2348509"/>
          <a:ext cx="9021087" cy="249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22123">
                  <a:extLst>
                    <a:ext uri="{9D8B030D-6E8A-4147-A177-3AD203B41FA5}">
                      <a16:colId xmlns="" xmlns:a16="http://schemas.microsoft.com/office/drawing/2014/main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소스 코드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import </a:t>
                      </a:r>
                      <a:r>
                        <a:rPr lang="en-US" altLang="ko-KR" sz="140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numpy</a:t>
                      </a: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 as np </a:t>
                      </a:r>
                    </a:p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import pandas as </a:t>
                      </a:r>
                      <a:r>
                        <a:rPr lang="en-US" altLang="ko-KR" sz="140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pd</a:t>
                      </a:r>
                      <a:endParaRPr lang="en-US" altLang="ko-KR" sz="1400" kern="100" dirty="0" smtClean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 </a:t>
                      </a:r>
                    </a:p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sdata</a:t>
                      </a: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 = [2000.0, 3000.0,4000.0, </a:t>
                      </a:r>
                      <a:r>
                        <a:rPr lang="en-US" altLang="ko-KR" sz="140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np.nan</a:t>
                      </a: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]</a:t>
                      </a:r>
                    </a:p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city = ['</a:t>
                      </a:r>
                      <a:r>
                        <a:rPr lang="ko-KR" altLang="en-US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서울</a:t>
                      </a: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', '</a:t>
                      </a:r>
                      <a:r>
                        <a:rPr lang="ko-KR" altLang="en-US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부산</a:t>
                      </a: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', '</a:t>
                      </a:r>
                      <a:r>
                        <a:rPr lang="ko-KR" altLang="en-US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울산</a:t>
                      </a: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', '</a:t>
                      </a:r>
                      <a:r>
                        <a:rPr lang="ko-KR" altLang="en-US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목포</a:t>
                      </a: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']</a:t>
                      </a:r>
                    </a:p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myseries2 = </a:t>
                      </a:r>
                      <a:r>
                        <a:rPr lang="en-US" altLang="ko-KR" sz="140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pd.Series</a:t>
                      </a: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(</a:t>
                      </a:r>
                      <a:r>
                        <a:rPr lang="en-US" altLang="ko-KR" sz="140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sdata</a:t>
                      </a: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, index=city)</a:t>
                      </a:r>
                    </a:p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 </a:t>
                      </a:r>
                    </a:p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myseries2.name = '</a:t>
                      </a:r>
                      <a:r>
                        <a:rPr lang="ko-KR" altLang="en-US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호호호</a:t>
                      </a: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' # </a:t>
                      </a:r>
                      <a:r>
                        <a:rPr lang="ko-KR" altLang="en-US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객체 자체의 이름</a:t>
                      </a:r>
                    </a:p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myseries2.index.name = '</a:t>
                      </a:r>
                      <a:r>
                        <a:rPr lang="ko-KR" altLang="en-US" sz="140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크크크</a:t>
                      </a: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' # </a:t>
                      </a:r>
                      <a:r>
                        <a:rPr lang="ko-KR" altLang="en-US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색인의 이름</a:t>
                      </a:r>
                    </a:p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print(  myseries2 )</a:t>
                      </a:r>
                    </a:p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Series(</a:t>
            </a:r>
            <a:r>
              <a:rPr lang="ko-KR" altLang="ko-KR" b="1" dirty="0"/>
              <a:t>시리즈</a:t>
            </a:r>
            <a:r>
              <a:rPr lang="en-US" altLang="ko-KR" b="1" dirty="0"/>
              <a:t>)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4823" y="831024"/>
            <a:ext cx="9643701" cy="929485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동일한 데이터 타입을 저장하기 위한 일련의 객체를 담을 수 있는 </a:t>
            </a:r>
            <a:r>
              <a:rPr lang="en-US" altLang="ko-KR" sz="1600" dirty="0"/>
              <a:t>1</a:t>
            </a:r>
            <a:r>
              <a:rPr lang="ko-KR" altLang="en-US" sz="1600" dirty="0"/>
              <a:t>차원 배열 같은 자료 구조입니다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데이터 색인을 지정하지 않으면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시작하는 정수의 값으로 자동 설정이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인덱스를 이용하여 순서대로 배열됩니다</a:t>
            </a:r>
            <a:r>
              <a:rPr lang="en-US" altLang="ko-KR" sz="1600" dirty="0"/>
              <a:t>. </a:t>
            </a:r>
          </a:p>
        </p:txBody>
      </p:sp>
      <p:pic>
        <p:nvPicPr>
          <p:cNvPr id="4097" name="https://cafefiles.pstatic.net/MjAxODEwMDRfMTgx/MDAxNTM4NjUyODcyMzI5.E6z-IPL-RtC_Iq12TL2bld-rkgLOQXk-5wtrez-SHTkg.ZIpaAoT4y8dAYusaEviPwHA6paDmfKhnPhamwRKDVOEg.PNG.ugcadman/series_%EA%B0%9C%EC%9A%942.png" descr="series_%EA%B0%9C%EC%9A%9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38" y="2959627"/>
            <a:ext cx="3635418" cy="1424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701731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df2 </a:t>
            </a:r>
            <a:r>
              <a:rPr lang="ko-KR" altLang="en-US" sz="1800" dirty="0"/>
              <a:t>데이터 프레임도 동일한 방법으로 색인을 다시 생성합니다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322838"/>
            <a:ext cx="6413138" cy="16561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smtClean="0"/>
              <a:t>데이터 병합하기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69332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색인을 이용하여 병합하려면 </a:t>
            </a:r>
            <a:r>
              <a:rPr lang="en-US" altLang="ko-KR" sz="1800" dirty="0" err="1"/>
              <a:t>left_index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right_index</a:t>
            </a:r>
            <a:r>
              <a:rPr lang="en-US" altLang="ko-KR" sz="1800" dirty="0"/>
              <a:t> </a:t>
            </a:r>
            <a:r>
              <a:rPr lang="ko-KR" altLang="en-US" sz="1800" dirty="0"/>
              <a:t>매개 변수를 사용합니다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340768"/>
            <a:ext cx="6120130" cy="2540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6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643527"/>
          </a:xfrm>
        </p:spPr>
        <p:txBody>
          <a:bodyPr wrap="square">
            <a:spAutoFit/>
          </a:bodyPr>
          <a:lstStyle/>
          <a:p>
            <a:r>
              <a:rPr lang="ko-KR" altLang="ko-KR" sz="1800" kern="100" dirty="0">
                <a:cs typeface="바탕" panose="02030600000101010101" pitchFamily="18" charset="-127"/>
              </a:rPr>
              <a:t>이번 예시에서는 </a:t>
            </a:r>
            <a:r>
              <a:rPr lang="en-US" altLang="ko-KR" sz="1800" kern="100" dirty="0">
                <a:cs typeface="바탕" panose="02030600000101010101" pitchFamily="18" charset="-127"/>
              </a:rPr>
              <a:t>csv </a:t>
            </a:r>
            <a:r>
              <a:rPr lang="ko-KR" altLang="ko-KR" sz="1800" kern="100" dirty="0">
                <a:cs typeface="바탕" panose="02030600000101010101" pitchFamily="18" charset="-127"/>
              </a:rPr>
              <a:t>파일을 사용하여 데이터를 읽어 들인 다음에 다양한 방법으로 데이터 추출을 시도해 봅니다</a:t>
            </a:r>
            <a:r>
              <a:rPr lang="en-US" altLang="ko-KR" sz="1800" kern="100" dirty="0" smtClean="0">
                <a:cs typeface="바탕" panose="02030600000101010101" pitchFamily="18" charset="-127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ko-KR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실습에 사용할 데이터 파일을 다음과 같습니다</a:t>
            </a:r>
            <a:r>
              <a:rPr lang="en-US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.</a:t>
            </a:r>
            <a:endParaRPr lang="ko-KR" altLang="ko-KR" sz="18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1800" kern="100" dirty="0">
                <a:solidFill>
                  <a:srgbClr val="000000"/>
                </a:solidFill>
                <a:ea typeface="바탕" panose="02030600000101010101" pitchFamily="18" charset="-127"/>
                <a:cs typeface="바탕" panose="02030600000101010101" pitchFamily="18" charset="-127"/>
              </a:rPr>
              <a:t> </a:t>
            </a:r>
            <a:endParaRPr lang="ko-KR" altLang="ko-KR" sz="18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1800" kern="100" dirty="0">
                <a:solidFill>
                  <a:srgbClr val="000000"/>
                </a:solidFill>
                <a:ea typeface="바탕" panose="02030600000101010101" pitchFamily="18" charset="-127"/>
                <a:cs typeface="바탕" panose="02030600000101010101" pitchFamily="18" charset="-127"/>
              </a:rPr>
              <a:t>welfare_python.csv </a:t>
            </a:r>
            <a:r>
              <a:rPr lang="ko-KR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파일에 대한 내용은 다음과 같습니다</a:t>
            </a:r>
            <a:r>
              <a:rPr lang="en-US" altLang="ko-KR" sz="1800" kern="100" dirty="0" smtClean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.</a:t>
            </a:r>
            <a:endParaRPr lang="en-US" altLang="ko-KR" sz="1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38144"/>
              </p:ext>
            </p:extLst>
          </p:nvPr>
        </p:nvGraphicFramePr>
        <p:xfrm>
          <a:off x="526966" y="2636912"/>
          <a:ext cx="9021088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56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24870">
                  <a:extLst>
                    <a:ext uri="{9D8B030D-6E8A-4147-A177-3AD203B41FA5}">
                      <a16:colId xmlns="" xmlns:a16="http://schemas.microsoft.com/office/drawing/2014/main" val="1041891588"/>
                    </a:ext>
                  </a:extLst>
                </a:gridCol>
                <a:gridCol w="1211634">
                  <a:extLst>
                    <a:ext uri="{9D8B030D-6E8A-4147-A177-3AD203B41FA5}">
                      <a16:colId xmlns="" xmlns:a16="http://schemas.microsoft.com/office/drawing/2014/main" val="2831969655"/>
                    </a:ext>
                  </a:extLst>
                </a:gridCol>
                <a:gridCol w="3298910">
                  <a:extLst>
                    <a:ext uri="{9D8B030D-6E8A-4147-A177-3AD203B41FA5}">
                      <a16:colId xmlns="" xmlns:a16="http://schemas.microsoft.com/office/drawing/2014/main" val="800220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birth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생일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태어난 년도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marriage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혼인 상태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</a:t>
                      </a:r>
                      <a:r>
                        <a:rPr lang="ko-KR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비해당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(18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미만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1.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유배우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2.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사별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이혼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4.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별거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5.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미혼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(18</a:t>
                      </a:r>
                      <a:r>
                        <a:rPr lang="ko-KR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세이상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미혼모 포함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6.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사망 등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religion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종교 유무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있음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2.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없음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93791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code_job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직업 코드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income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소득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평균 임금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7404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code_religion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</a:t>
                      </a:r>
                      <a:r>
                        <a:rPr lang="ko-KR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권역별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지역 구분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2.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수도권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인천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경기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부산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경남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4.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대구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경북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5.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대전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충남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6.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강원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충북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7.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광주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전남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전북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제주도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993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698927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실습 파일을 읽어 들입니다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head() </a:t>
            </a:r>
            <a:r>
              <a:rPr lang="ko-KR" altLang="en-US" sz="1800" dirty="0"/>
              <a:t>함수는 전체 데이터 중에서 지정한 수 만큼의 행만 보여 줍니다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매개 변수인 숫자를 명시하지 않으면 기본 값으로 상위 </a:t>
            </a:r>
            <a:r>
              <a:rPr lang="en-US" altLang="ko-KR" sz="1800" dirty="0"/>
              <a:t>5</a:t>
            </a:r>
            <a:r>
              <a:rPr lang="ko-KR" altLang="en-US" sz="1800" dirty="0"/>
              <a:t>개만 보여 줍니다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 함수의 반대 개념의 함수는 </a:t>
            </a:r>
            <a:r>
              <a:rPr lang="en-US" altLang="ko-KR" sz="1800" dirty="0"/>
              <a:t>tail() </a:t>
            </a:r>
            <a:r>
              <a:rPr lang="ko-KR" altLang="en-US" sz="1800" dirty="0"/>
              <a:t>함수입니다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1" y="2348880"/>
            <a:ext cx="6578323" cy="1728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02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588127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read_csv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사용하여 읽어 들인 데이터를 데이터 프레임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)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데이터 프레임은 </a:t>
            </a:r>
            <a:r>
              <a:rPr lang="en-US" altLang="ko-KR" sz="1800" dirty="0"/>
              <a:t>2</a:t>
            </a:r>
            <a:r>
              <a:rPr lang="ko-KR" altLang="en-US" sz="1800" dirty="0"/>
              <a:t>차원 형태의 자료 구조인데</a:t>
            </a:r>
            <a:r>
              <a:rPr lang="en-US" altLang="ko-KR" sz="1800" dirty="0"/>
              <a:t>, </a:t>
            </a:r>
            <a:r>
              <a:rPr lang="ko-KR" altLang="en-US" sz="1800" dirty="0"/>
              <a:t>행과 열의 개수는 </a:t>
            </a:r>
            <a:r>
              <a:rPr lang="en-US" altLang="ko-KR" sz="1800" dirty="0"/>
              <a:t>shape </a:t>
            </a:r>
            <a:r>
              <a:rPr lang="ko-KR" altLang="en-US" sz="1800" dirty="0"/>
              <a:t>속성을 사용하면 확인 가능합니다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tuple </a:t>
            </a:r>
            <a:r>
              <a:rPr lang="ko-KR" altLang="en-US" sz="1800" dirty="0"/>
              <a:t>형식으로 되어 있으므로</a:t>
            </a:r>
            <a:r>
              <a:rPr lang="en-US" altLang="ko-KR" sz="1800" dirty="0"/>
              <a:t>, </a:t>
            </a:r>
            <a:r>
              <a:rPr lang="ko-KR" altLang="en-US" sz="1800" dirty="0"/>
              <a:t>인덱싱을 이용하여 행의 개수와 열의 개수를 별도로 출력할 수 있습니다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500816"/>
            <a:ext cx="7041254" cy="1504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79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701731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columns </a:t>
            </a:r>
            <a:r>
              <a:rPr lang="ko-KR" altLang="en-US" sz="1800" dirty="0"/>
              <a:t>속성은 컬럼 이름을 지정하거나</a:t>
            </a:r>
            <a:r>
              <a:rPr lang="en-US" altLang="ko-KR" sz="1800" dirty="0"/>
              <a:t>, </a:t>
            </a:r>
            <a:r>
              <a:rPr lang="ko-KR" altLang="en-US" sz="1800" dirty="0"/>
              <a:t>컬럼에 대한 정보를 얻을 수 있습니다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df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프레임은 총 </a:t>
            </a:r>
            <a:r>
              <a:rPr lang="en-US" altLang="ko-KR" sz="1800" dirty="0"/>
              <a:t>7</a:t>
            </a:r>
            <a:r>
              <a:rPr lang="ko-KR" altLang="en-US" sz="1800" dirty="0"/>
              <a:t>개의 컬럼으로 구성이 되어 있습니다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3" y="1628800"/>
            <a:ext cx="6120130" cy="631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내용 개체 틀 8"/>
          <p:cNvSpPr txBox="1">
            <a:spLocks/>
          </p:cNvSpPr>
          <p:nvPr/>
        </p:nvSpPr>
        <p:spPr bwMode="auto">
          <a:xfrm>
            <a:off x="43259" y="2478446"/>
            <a:ext cx="9643701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800" kern="0" dirty="0" err="1">
                <a:latin typeface="맑은 고딕" pitchFamily="50" charset="-127"/>
                <a:ea typeface="맑은 고딕" pitchFamily="50" charset="-127"/>
              </a:rPr>
              <a:t>dtypes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속성는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각 컬럼들의 데이터 타입 정보를 확인할 수 있습니다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참고로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python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kern="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object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으로 출력됩니다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3" y="3296531"/>
            <a:ext cx="6120130" cy="1093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02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978729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info() </a:t>
            </a:r>
            <a:r>
              <a:rPr lang="ko-KR" altLang="en-US" sz="1800" dirty="0"/>
              <a:t>함수는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이라는 데이터 구조를 알려 줍니다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인덱스의 내용과 컬럼의 이름 및 컬럼의 데이터 타입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 사용량 등을 알려 줍니다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700808"/>
            <a:ext cx="6745548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85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806285" cy="978729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대괄호를 사용하면 데이터 프레임에서 특정 컬럼에 대한 정보를 별도로 추출할 수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한 개의 컬럼을 추가하면 반환되는 데이터 타입은 </a:t>
            </a:r>
            <a:r>
              <a:rPr lang="en-US" altLang="ko-KR" sz="1800" dirty="0"/>
              <a:t>Series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2" y="1844824"/>
            <a:ext cx="7324436" cy="1188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2" y="3284984"/>
            <a:ext cx="7324430" cy="471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4090782"/>
            <a:ext cx="7324433" cy="1066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1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366528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2</a:t>
            </a:r>
            <a:r>
              <a:rPr lang="ko-KR" altLang="en-US" sz="1800" dirty="0"/>
              <a:t>개 이상의 컬럼을 조회하고자 하는 경우 대괄호 기호를 사용하면 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반환되는 데이터 타입은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외부의 대괄호는 인덱싱을 위한 대괄호이고</a:t>
            </a:r>
            <a:r>
              <a:rPr lang="en-US" altLang="ko-KR" sz="1800" dirty="0"/>
              <a:t>, </a:t>
            </a:r>
            <a:r>
              <a:rPr lang="ko-KR" altLang="en-US" sz="1800" dirty="0"/>
              <a:t>내부 대괄호는 </a:t>
            </a:r>
            <a:r>
              <a:rPr lang="en-US" altLang="ko-KR" sz="1800" dirty="0"/>
              <a:t>list</a:t>
            </a:r>
            <a:r>
              <a:rPr lang="ko-KR" altLang="en-US" sz="1800" dirty="0"/>
              <a:t>를 의미합니다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7" y="2028709"/>
            <a:ext cx="6120130" cy="5010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7" y="2874000"/>
            <a:ext cx="6120130" cy="1275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7" y="4389340"/>
            <a:ext cx="6120130" cy="1289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34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701731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loc</a:t>
            </a:r>
            <a:r>
              <a:rPr lang="en-US" altLang="ko-KR" sz="1800" dirty="0"/>
              <a:t> </a:t>
            </a:r>
            <a:r>
              <a:rPr lang="ko-KR" altLang="en-US" sz="1800" dirty="0"/>
              <a:t>속성은 라벨의 이름을 이용하여 행 또는 열의 위치</a:t>
            </a:r>
            <a:r>
              <a:rPr lang="en-US" altLang="ko-KR" sz="1800" dirty="0"/>
              <a:t>(location)</a:t>
            </a:r>
            <a:r>
              <a:rPr lang="ko-KR" altLang="en-US" sz="1800" dirty="0"/>
              <a:t>를 찾아 줍니다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다음 예시는 </a:t>
            </a:r>
            <a:r>
              <a:rPr lang="en-US" altLang="ko-KR" sz="1800" dirty="0"/>
              <a:t>0</a:t>
            </a:r>
            <a:r>
              <a:rPr lang="ko-KR" altLang="en-US" sz="1800" dirty="0"/>
              <a:t>번째와 </a:t>
            </a:r>
            <a:r>
              <a:rPr lang="en-US" altLang="ko-KR" sz="1800" dirty="0"/>
              <a:t>99</a:t>
            </a:r>
            <a:r>
              <a:rPr lang="ko-KR" altLang="en-US" sz="1800" dirty="0"/>
              <a:t>번째의 데이터를 추출하는 예시입니다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7" y="1556792"/>
            <a:ext cx="6120130" cy="1219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7" y="3161066"/>
            <a:ext cx="6120130" cy="1069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03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 smtClean="0"/>
              <a:t>Series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생성 방법</a:t>
            </a:r>
            <a:endParaRPr lang="ko-KR" altLang="en-US" sz="3200" dirty="0" smtClean="0"/>
          </a:p>
        </p:txBody>
      </p:sp>
      <p:sp>
        <p:nvSpPr>
          <p:cNvPr id="6" name="내용 개체 틀 8"/>
          <p:cNvSpPr>
            <a:spLocks noGrp="1"/>
          </p:cNvSpPr>
          <p:nvPr>
            <p:ph idx="1"/>
          </p:nvPr>
        </p:nvSpPr>
        <p:spPr>
          <a:xfrm>
            <a:off x="84823" y="831024"/>
            <a:ext cx="9643701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Series</a:t>
            </a:r>
            <a:r>
              <a:rPr lang="ko-KR" altLang="en-US" sz="1600" dirty="0"/>
              <a:t>를 생성하기 위한 기본 문형은 다음과 같습니다</a:t>
            </a:r>
            <a:r>
              <a:rPr lang="en-US" altLang="ko-KR" sz="1600" dirty="0"/>
              <a:t>.</a:t>
            </a:r>
          </a:p>
        </p:txBody>
      </p:sp>
      <p:sp>
        <p:nvSpPr>
          <p:cNvPr id="12" name="내용 개체 틀 8"/>
          <p:cNvSpPr txBox="1">
            <a:spLocks/>
          </p:cNvSpPr>
          <p:nvPr/>
        </p:nvSpPr>
        <p:spPr bwMode="auto">
          <a:xfrm>
            <a:off x="84823" y="2675510"/>
            <a:ext cx="9643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다음은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Series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를 생성하기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위한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여러 가지 방법입니다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01944"/>
              </p:ext>
            </p:extLst>
          </p:nvPr>
        </p:nvGraphicFramePr>
        <p:xfrm>
          <a:off x="504845" y="1343573"/>
          <a:ext cx="903360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36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 형식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Series(data=None, index=None,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dtype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=None, name=None, copy=False,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fastpath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=False)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index :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색인 이름을 지정하고자 하는 경우에 사용합니다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3128"/>
              </p:ext>
            </p:extLst>
          </p:nvPr>
        </p:nvGraphicFramePr>
        <p:xfrm>
          <a:off x="530236" y="3098632"/>
          <a:ext cx="9021087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2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68970">
                  <a:extLst>
                    <a:ext uri="{9D8B030D-6E8A-4147-A177-3AD203B41FA5}">
                      <a16:colId xmlns="" xmlns:a16="http://schemas.microsoft.com/office/drawing/2014/main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바탕" panose="02030600000101010101" pitchFamily="18" charset="-127"/>
                        </a:rPr>
                        <a:t>소스 코드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myseries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Series(range(0, 4))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연속된 숫자의 배열을 이용하여 생성합니다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myseries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Series([4, 5, 6])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list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구조를 사용할 수 있습니다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9939065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myseries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Series([4, 5, 6], index=['a', 'b', 'c'])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생성시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index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이용하여 직접 색인을 지정할 수 있습니다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612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sdata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{'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 : 3000, '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부산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 : 2000}</a:t>
                      </a:r>
                      <a:b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myseries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Series( </a:t>
                      </a: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sdata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사전을 이용하여 생성합니다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사전의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key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순서대로 색인으로 들어갑니다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→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Series(index, value)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865205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701731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변수 </a:t>
            </a:r>
            <a:r>
              <a:rPr lang="en-US" altLang="ko-KR" sz="1800" dirty="0" err="1"/>
              <a:t>last_row_index</a:t>
            </a:r>
            <a:r>
              <a:rPr lang="ko-KR" altLang="en-US" sz="1800" dirty="0"/>
              <a:t>는 마지막 행 번호를 의미합니다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2" y="1392309"/>
            <a:ext cx="6120130" cy="1292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537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034129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tail() </a:t>
            </a:r>
            <a:r>
              <a:rPr lang="ko-KR" altLang="en-US" sz="1800" dirty="0"/>
              <a:t>함수는 마지막 행의 일부분을 추출하고자 할 때 사용합니다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매개 변수 </a:t>
            </a:r>
            <a:r>
              <a:rPr lang="en-US" altLang="ko-KR" sz="1800" dirty="0"/>
              <a:t>n</a:t>
            </a:r>
            <a:r>
              <a:rPr lang="ko-KR" altLang="en-US" sz="1800" dirty="0"/>
              <a:t>의 값을 지정하지 않으면 기본 값은 </a:t>
            </a:r>
            <a:r>
              <a:rPr lang="en-US" altLang="ko-KR" sz="1800" dirty="0"/>
              <a:t>5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6" y="1700808"/>
            <a:ext cx="6120130" cy="6908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6" y="2734937"/>
            <a:ext cx="6120130" cy="801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6" y="3972569"/>
            <a:ext cx="6120130" cy="979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868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701731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tail </a:t>
            </a:r>
            <a:r>
              <a:rPr lang="ko-KR" altLang="en-US" sz="1800" dirty="0" err="1"/>
              <a:t>메소드와</a:t>
            </a:r>
            <a:r>
              <a:rPr lang="ko-KR" altLang="en-US" sz="1800" dirty="0"/>
              <a:t> </a:t>
            </a:r>
            <a:r>
              <a:rPr lang="en-US" altLang="ko-KR" sz="1800" dirty="0" err="1"/>
              <a:t>loc</a:t>
            </a:r>
            <a:r>
              <a:rPr lang="en-US" altLang="ko-KR" sz="1800" dirty="0"/>
              <a:t> </a:t>
            </a:r>
            <a:r>
              <a:rPr lang="ko-KR" altLang="en-US" sz="1800" dirty="0"/>
              <a:t>속성이 반환하는 </a:t>
            </a:r>
            <a:r>
              <a:rPr lang="ko-KR" altLang="en-US" sz="1800" dirty="0" err="1"/>
              <a:t>자료형은</a:t>
            </a:r>
            <a:r>
              <a:rPr lang="ko-KR" altLang="en-US" sz="1800" dirty="0"/>
              <a:t> 서로 다릅니다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tail </a:t>
            </a:r>
            <a:r>
              <a:rPr lang="ko-KR" altLang="en-US" sz="1800" dirty="0" err="1"/>
              <a:t>메소드의</a:t>
            </a:r>
            <a:r>
              <a:rPr lang="ko-KR" altLang="en-US" sz="1800" dirty="0"/>
              <a:t> 반환 결과는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이고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loc</a:t>
            </a:r>
            <a:r>
              <a:rPr lang="en-US" altLang="ko-KR" sz="1800" dirty="0"/>
              <a:t> </a:t>
            </a:r>
            <a:r>
              <a:rPr lang="ko-KR" altLang="en-US" sz="1800" dirty="0"/>
              <a:t>속성의 반환 결과는 </a:t>
            </a:r>
            <a:r>
              <a:rPr lang="en-US" altLang="ko-KR" sz="1800" dirty="0"/>
              <a:t>Series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484784"/>
            <a:ext cx="6120130" cy="857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내용 개체 틀 8"/>
          <p:cNvSpPr txBox="1">
            <a:spLocks/>
          </p:cNvSpPr>
          <p:nvPr/>
        </p:nvSpPr>
        <p:spPr bwMode="auto">
          <a:xfrm>
            <a:off x="43259" y="2433884"/>
            <a:ext cx="9643701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800" kern="0" dirty="0" err="1">
                <a:latin typeface="맑은 고딕" pitchFamily="50" charset="-127"/>
                <a:ea typeface="맑은 고딕" pitchFamily="50" charset="-127"/>
              </a:rPr>
              <a:t>iloc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함수는 행 인덱스 번호를 기준으로 행을 추출해주는 함수입니다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예시에서는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행과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행을 추출하고 있습니다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-1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은 마지막 행을 의미합니다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여러 개의 행을 동시에 출력하고자 하는 경우 대괄호를 사용합니다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3897760"/>
            <a:ext cx="6120130" cy="1199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5264288"/>
            <a:ext cx="6120130" cy="1108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21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69332"/>
          </a:xfrm>
        </p:spPr>
        <p:txBody>
          <a:bodyPr wrap="square">
            <a:spAutoFit/>
          </a:bodyPr>
          <a:lstStyle/>
          <a:p>
            <a:r>
              <a:rPr lang="ko-KR" altLang="en-US" sz="1800" dirty="0"/>
              <a:t>다양한 방식의 데이터 </a:t>
            </a:r>
            <a:r>
              <a:rPr lang="ko-KR" altLang="en-US" sz="1800" dirty="0" smtClean="0"/>
              <a:t>추출을 계속 진행합니다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2" y="1340767"/>
            <a:ext cx="7178910" cy="1287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1" y="2824194"/>
            <a:ext cx="7178907" cy="1273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1" y="4365686"/>
            <a:ext cx="7178907" cy="1151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404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69332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컬럼 이름으로 서로 떨어진 컬럼에 대한 </a:t>
            </a:r>
            <a:r>
              <a:rPr lang="ko-KR" altLang="en-US" sz="1800" dirty="0" err="1"/>
              <a:t>슬라이싱이</a:t>
            </a:r>
            <a:r>
              <a:rPr lang="ko-KR" altLang="en-US" sz="1800" dirty="0"/>
              <a:t> 가능합니다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8" y="1282021"/>
            <a:ext cx="6120130" cy="1463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내용 개체 틀 8"/>
          <p:cNvSpPr txBox="1">
            <a:spLocks/>
          </p:cNvSpPr>
          <p:nvPr/>
        </p:nvSpPr>
        <p:spPr bwMode="auto">
          <a:xfrm>
            <a:off x="43259" y="3169826"/>
            <a:ext cx="9643701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&gt; [2, 4, -1]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번째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번째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마지막 번째 컬럼을 의미합니다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색인 번호는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부터 시작하므로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marriage, </a:t>
            </a:r>
            <a:r>
              <a:rPr lang="en-US" altLang="ko-KR" sz="1800" kern="0" dirty="0" err="1">
                <a:latin typeface="맑은 고딕" pitchFamily="50" charset="-127"/>
                <a:ea typeface="맑은 고딕" pitchFamily="50" charset="-127"/>
              </a:rPr>
              <a:t>code_job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kern="0" dirty="0" err="1">
                <a:latin typeface="맑은 고딕" pitchFamily="50" charset="-127"/>
                <a:ea typeface="맑은 고딕" pitchFamily="50" charset="-127"/>
              </a:rPr>
              <a:t>code_religion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컬럼 정보가 출력됩니다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8" y="4062761"/>
            <a:ext cx="6120130" cy="1365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22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69332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range()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사용하여 데이터를 추출할 수 있습니다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sp>
        <p:nvSpPr>
          <p:cNvPr id="4" name="내용 개체 틀 8"/>
          <p:cNvSpPr txBox="1">
            <a:spLocks/>
          </p:cNvSpPr>
          <p:nvPr/>
        </p:nvSpPr>
        <p:spPr bwMode="auto">
          <a:xfrm>
            <a:off x="43259" y="3866524"/>
            <a:ext cx="9643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&gt; range(3, 6)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번째부터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번째까지의 데이터를 의미합니다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7" y="1162592"/>
            <a:ext cx="6120130" cy="1033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7" y="2356873"/>
            <a:ext cx="6120130" cy="1375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7" y="4276671"/>
            <a:ext cx="6120130" cy="522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7" y="4978342"/>
            <a:ext cx="6120130" cy="1349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4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다양한 방식의 데이터 추출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978729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0</a:t>
            </a:r>
            <a:r>
              <a:rPr lang="ko-KR" altLang="en-US" sz="1800" dirty="0"/>
              <a:t>부터 시작하여 </a:t>
            </a:r>
            <a:r>
              <a:rPr lang="en-US" altLang="ko-KR" sz="1800" dirty="0"/>
              <a:t>6</a:t>
            </a:r>
            <a:r>
              <a:rPr lang="ko-KR" altLang="en-US" sz="1800" dirty="0"/>
              <a:t>직전까지 </a:t>
            </a:r>
            <a:r>
              <a:rPr lang="en-US" altLang="ko-KR" sz="1800" dirty="0"/>
              <a:t>2</a:t>
            </a:r>
            <a:r>
              <a:rPr lang="ko-KR" altLang="en-US" sz="1800" dirty="0"/>
              <a:t>칸씩 건너 띄므로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컬럼은 </a:t>
            </a:r>
            <a:r>
              <a:rPr lang="en-US" altLang="ko-KR" sz="1800" dirty="0"/>
              <a:t>gender, marriage, </a:t>
            </a:r>
            <a:r>
              <a:rPr lang="en-US" altLang="ko-KR" sz="1800" dirty="0" err="1"/>
              <a:t>code_job</a:t>
            </a:r>
            <a:r>
              <a:rPr lang="ko-KR" altLang="en-US" sz="1800" dirty="0"/>
              <a:t>가 됩니다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4" y="1556792"/>
            <a:ext cx="6120130" cy="1483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62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GroupBy</a:t>
            </a:r>
            <a:r>
              <a:rPr lang="en-US" altLang="ko-KR" b="1" dirty="0"/>
              <a:t> </a:t>
            </a:r>
            <a:r>
              <a:rPr lang="ko-KR" altLang="ko-KR" b="1" dirty="0"/>
              <a:t>메카닉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588127"/>
          </a:xfr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ko-KR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그룹 연산이란 데이터를 집계하거나</a:t>
            </a:r>
            <a:r>
              <a:rPr lang="en-US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변환하는 등의 작업을 한번에 처리할 수 있도록 하는 아주 강력한 기능입니다</a:t>
            </a:r>
            <a:r>
              <a:rPr lang="en-US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.</a:t>
            </a:r>
            <a:endParaRPr lang="ko-KR" altLang="ko-KR" sz="18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1800" kern="100" dirty="0">
                <a:solidFill>
                  <a:srgbClr val="000000"/>
                </a:solidFill>
                <a:ea typeface="바탕" panose="02030600000101010101" pitchFamily="18" charset="-127"/>
                <a:cs typeface="바탕" panose="02030600000101010101" pitchFamily="18" charset="-127"/>
              </a:rPr>
              <a:t> </a:t>
            </a:r>
            <a:r>
              <a:rPr lang="en-US" altLang="ko-KR" sz="1800" kern="100" dirty="0" smtClean="0">
                <a:solidFill>
                  <a:srgbClr val="000000"/>
                </a:solidFill>
                <a:ea typeface="바탕" panose="02030600000101010101" pitchFamily="18" charset="-127"/>
                <a:cs typeface="바탕" panose="02030600000101010101" pitchFamily="18" charset="-127"/>
              </a:rPr>
              <a:t>Hadley </a:t>
            </a:r>
            <a:r>
              <a:rPr lang="en-US" altLang="ko-KR" sz="1800" kern="100" dirty="0">
                <a:solidFill>
                  <a:srgbClr val="000000"/>
                </a:solidFill>
                <a:ea typeface="바탕" panose="02030600000101010101" pitchFamily="18" charset="-127"/>
                <a:cs typeface="바탕" panose="02030600000101010101" pitchFamily="18" charset="-127"/>
              </a:rPr>
              <a:t>Wickham(</a:t>
            </a:r>
            <a:r>
              <a:rPr lang="ko-KR" altLang="ko-KR" sz="1800" kern="100" dirty="0" err="1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해들리</a:t>
            </a:r>
            <a:r>
              <a:rPr lang="ko-KR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 </a:t>
            </a:r>
            <a:r>
              <a:rPr lang="ko-KR" altLang="ko-KR" sz="1800" kern="100" dirty="0" err="1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위캠</a:t>
            </a:r>
            <a:r>
              <a:rPr lang="en-US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)</a:t>
            </a:r>
            <a:r>
              <a:rPr lang="ko-KR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은 분리</a:t>
            </a:r>
            <a:r>
              <a:rPr lang="en-US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-</a:t>
            </a:r>
            <a:r>
              <a:rPr lang="ko-KR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적용</a:t>
            </a:r>
            <a:r>
              <a:rPr lang="en-US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-</a:t>
            </a:r>
            <a:r>
              <a:rPr lang="ko-KR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결합이라는 그룹 연산에 관련된 용어를 </a:t>
            </a:r>
            <a:r>
              <a:rPr lang="ko-KR" altLang="ko-KR" sz="1800" kern="100" dirty="0" err="1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만들었는</a:t>
            </a:r>
            <a:r>
              <a:rPr lang="ko-KR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 데</a:t>
            </a:r>
            <a:r>
              <a:rPr lang="en-US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그룹 연산에 대한 적절한 설명이 될 수 있습니다</a:t>
            </a:r>
            <a:r>
              <a:rPr lang="en-US" altLang="ko-KR" sz="1800" kern="100" dirty="0">
                <a:solidFill>
                  <a:srgbClr val="000000"/>
                </a:solidFill>
                <a:latin typeface="바탕" panose="02030600000101010101" pitchFamily="18" charset="-127"/>
                <a:cs typeface="바탕" panose="02030600000101010101" pitchFamily="18" charset="-127"/>
              </a:rPr>
              <a:t>.</a:t>
            </a:r>
            <a:endParaRPr lang="ko-KR" altLang="ko-KR" sz="18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r>
              <a:rPr lang="ko-KR" altLang="ko-KR" sz="1800" kern="100" dirty="0">
                <a:solidFill>
                  <a:srgbClr val="000000"/>
                </a:solidFill>
                <a:cs typeface="바탕" panose="02030600000101010101" pitchFamily="18" charset="-127"/>
              </a:rPr>
              <a:t>우선 데이터를 분할</a:t>
            </a:r>
            <a:r>
              <a:rPr lang="en-US" altLang="ko-KR" sz="1800" kern="100" dirty="0">
                <a:solidFill>
                  <a:srgbClr val="000000"/>
                </a:solidFill>
                <a:cs typeface="바탕" panose="02030600000101010101" pitchFamily="18" charset="-127"/>
              </a:rPr>
              <a:t>(split)</a:t>
            </a:r>
            <a:r>
              <a:rPr lang="ko-KR" altLang="ko-KR" sz="1800" kern="100" dirty="0">
                <a:solidFill>
                  <a:srgbClr val="000000"/>
                </a:solidFill>
                <a:cs typeface="바탕" panose="02030600000101010101" pitchFamily="18" charset="-127"/>
              </a:rPr>
              <a:t>하고 반영</a:t>
            </a:r>
            <a:r>
              <a:rPr lang="en-US" altLang="ko-KR" sz="1800" kern="100" dirty="0">
                <a:solidFill>
                  <a:srgbClr val="000000"/>
                </a:solidFill>
                <a:cs typeface="바탕" panose="02030600000101010101" pitchFamily="18" charset="-127"/>
              </a:rPr>
              <a:t>(`)</a:t>
            </a:r>
            <a:r>
              <a:rPr lang="ko-KR" altLang="ko-KR" sz="1800" kern="100" dirty="0">
                <a:solidFill>
                  <a:srgbClr val="000000"/>
                </a:solidFill>
                <a:cs typeface="바탕" panose="02030600000101010101" pitchFamily="18" charset="-127"/>
              </a:rPr>
              <a:t>하고 결합</a:t>
            </a:r>
            <a:r>
              <a:rPr lang="en-US" altLang="ko-KR" sz="1800" kern="100" dirty="0">
                <a:solidFill>
                  <a:srgbClr val="000000"/>
                </a:solidFill>
                <a:cs typeface="바탕" panose="02030600000101010101" pitchFamily="18" charset="-127"/>
              </a:rPr>
              <a:t>(combine)</a:t>
            </a:r>
            <a:r>
              <a:rPr lang="ko-KR" altLang="ko-KR" sz="1800" kern="100" dirty="0">
                <a:solidFill>
                  <a:srgbClr val="000000"/>
                </a:solidFill>
                <a:cs typeface="바탕" panose="02030600000101010101" pitchFamily="18" charset="-127"/>
              </a:rPr>
              <a:t>시키는 과정을 거치게 됩니다</a:t>
            </a:r>
            <a:r>
              <a:rPr lang="en-US" altLang="ko-KR" sz="1800" kern="100" dirty="0">
                <a:solidFill>
                  <a:srgbClr val="000000"/>
                </a:solidFill>
                <a:cs typeface="바탕" panose="02030600000101010101" pitchFamily="18" charset="-127"/>
              </a:rPr>
              <a:t>.</a:t>
            </a:r>
            <a:r>
              <a:rPr lang="en-US" altLang="ko-KR" sz="1800" dirty="0">
                <a:cs typeface="Arial" panose="020B0604020202020204" pitchFamily="34" charset="0"/>
              </a:rPr>
              <a:t> 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9" y="2924944"/>
            <a:ext cx="5617253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61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GroupBy</a:t>
            </a:r>
            <a:r>
              <a:rPr lang="en-US" altLang="ko-KR" b="1" dirty="0"/>
              <a:t> </a:t>
            </a:r>
            <a:r>
              <a:rPr lang="ko-KR" altLang="ko-KR" b="1" dirty="0"/>
              <a:t>메카닉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102388"/>
          </a:xfr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ko-KR" sz="1800" dirty="0">
                <a:cs typeface="Arial" panose="020B0604020202020204" pitchFamily="34" charset="0"/>
              </a:rPr>
              <a:t>이전에 데이터 베이스를 공부한 적이 있다면</a:t>
            </a:r>
            <a:r>
              <a:rPr lang="en-US" altLang="ko-KR" sz="1800" dirty="0"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cs typeface="Arial" panose="020B0604020202020204" pitchFamily="34" charset="0"/>
              </a:rPr>
              <a:t>sql</a:t>
            </a:r>
            <a:r>
              <a:rPr lang="ko-KR" altLang="ko-KR" sz="1800" dirty="0">
                <a:cs typeface="Arial" panose="020B0604020202020204" pitchFamily="34" charset="0"/>
              </a:rPr>
              <a:t>의</a:t>
            </a:r>
            <a:r>
              <a:rPr lang="en-US" altLang="ko-KR" sz="1800" dirty="0">
                <a:cs typeface="Arial" panose="020B0604020202020204" pitchFamily="34" charset="0"/>
              </a:rPr>
              <a:t> group by </a:t>
            </a:r>
            <a:r>
              <a:rPr lang="ko-KR" altLang="ko-KR" sz="1800" dirty="0">
                <a:cs typeface="Arial" panose="020B0604020202020204" pitchFamily="34" charset="0"/>
              </a:rPr>
              <a:t>구문과 유사한 개념으로 이해해도 좋습니다</a:t>
            </a:r>
            <a:r>
              <a:rPr lang="en-US" altLang="ko-KR" sz="1800" dirty="0">
                <a:cs typeface="Arial" panose="020B0604020202020204" pitchFamily="34" charset="0"/>
              </a:rPr>
              <a:t>.</a:t>
            </a:r>
            <a:endParaRPr lang="ko-KR" altLang="ko-KR" sz="1800" kern="100" dirty="0">
              <a:cs typeface="바탕" panose="02030600000101010101" pitchFamily="18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800" dirty="0">
                <a:cs typeface="Arial" panose="020B0604020202020204" pitchFamily="34" charset="0"/>
              </a:rPr>
              <a:t>'</a:t>
            </a:r>
            <a:r>
              <a:rPr lang="ko-KR" altLang="ko-KR" sz="1800" dirty="0">
                <a:cs typeface="Arial" panose="020B0604020202020204" pitchFamily="34" charset="0"/>
              </a:rPr>
              <a:t>분할</a:t>
            </a:r>
            <a:r>
              <a:rPr lang="en-US" altLang="ko-KR" sz="1800" dirty="0">
                <a:cs typeface="Arial" panose="020B0604020202020204" pitchFamily="34" charset="0"/>
              </a:rPr>
              <a:t>-</a:t>
            </a:r>
            <a:r>
              <a:rPr lang="ko-KR" altLang="ko-KR" sz="1800" dirty="0">
                <a:cs typeface="Arial" panose="020B0604020202020204" pitchFamily="34" charset="0"/>
              </a:rPr>
              <a:t>반영</a:t>
            </a:r>
            <a:r>
              <a:rPr lang="en-US" altLang="ko-KR" sz="1800" dirty="0">
                <a:cs typeface="Arial" panose="020B0604020202020204" pitchFamily="34" charset="0"/>
              </a:rPr>
              <a:t>-</a:t>
            </a:r>
            <a:r>
              <a:rPr lang="ko-KR" altLang="ko-KR" sz="1800" dirty="0">
                <a:cs typeface="Arial" panose="020B0604020202020204" pitchFamily="34" charset="0"/>
              </a:rPr>
              <a:t>결합</a:t>
            </a:r>
            <a:r>
              <a:rPr lang="en-US" altLang="ko-KR" sz="1800" dirty="0">
                <a:cs typeface="Arial" panose="020B0604020202020204" pitchFamily="34" charset="0"/>
              </a:rPr>
              <a:t>'</a:t>
            </a:r>
            <a:r>
              <a:rPr lang="ko-KR" altLang="ko-KR" sz="1800" dirty="0">
                <a:cs typeface="Arial" panose="020B0604020202020204" pitchFamily="34" charset="0"/>
              </a:rPr>
              <a:t>이라는 기법은 오래전부터 분산 컴퓨팅 분야에서</a:t>
            </a:r>
            <a:r>
              <a:rPr lang="en-US" altLang="ko-KR" sz="1800" dirty="0"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cs typeface="Arial" panose="020B0604020202020204" pitchFamily="34" charset="0"/>
              </a:rPr>
              <a:t>BigData</a:t>
            </a:r>
            <a:r>
              <a:rPr lang="ko-KR" altLang="ko-KR" sz="1800" dirty="0">
                <a:cs typeface="Arial" panose="020B0604020202020204" pitchFamily="34" charset="0"/>
              </a:rPr>
              <a:t>를 처리하기 위하여 사용해오던 방법입니다</a:t>
            </a:r>
            <a:r>
              <a:rPr lang="en-US" altLang="ko-KR" sz="1800" dirty="0">
                <a:cs typeface="Arial" panose="020B0604020202020204" pitchFamily="34" charset="0"/>
              </a:rPr>
              <a:t>.</a:t>
            </a:r>
            <a:endParaRPr lang="ko-KR" altLang="ko-KR" sz="1800" kern="100" dirty="0">
              <a:cs typeface="바탕" panose="02030600000101010101" pitchFamily="18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400" dirty="0">
                <a:cs typeface="Arial" panose="020B0604020202020204" pitchFamily="34" charset="0"/>
              </a:rPr>
              <a:t> </a:t>
            </a:r>
            <a:endParaRPr lang="ko-KR" altLang="ko-KR" sz="1400" kern="100" dirty="0">
              <a:cs typeface="바탕" panose="02030600000101010101" pitchFamily="18" charset="-127"/>
            </a:endParaRPr>
          </a:p>
          <a:p>
            <a:pPr>
              <a:spcAft>
                <a:spcPts val="0"/>
              </a:spcAft>
            </a:pPr>
            <a:r>
              <a:rPr lang="ko-KR" altLang="ko-KR" sz="1800" dirty="0">
                <a:cs typeface="Arial" panose="020B0604020202020204" pitchFamily="34" charset="0"/>
              </a:rPr>
              <a:t>그룹 연산은 데이터 집합을 분류하고 그룹별로 집계나 어떤 변형 같은 함수를 적용할 수 있습니다</a:t>
            </a:r>
            <a:r>
              <a:rPr lang="en-US" altLang="ko-KR" sz="1800" dirty="0">
                <a:cs typeface="Arial" panose="020B0604020202020204" pitchFamily="34" charset="0"/>
              </a:rPr>
              <a:t>.</a:t>
            </a:r>
            <a:endParaRPr lang="ko-KR" altLang="ko-KR" sz="1800" kern="100" dirty="0">
              <a:cs typeface="바탕" panose="02030600000101010101" pitchFamily="18" charset="-127"/>
            </a:endParaRPr>
          </a:p>
          <a:p>
            <a:pPr>
              <a:spcAft>
                <a:spcPts val="0"/>
              </a:spcAft>
            </a:pPr>
            <a:r>
              <a:rPr lang="ko-KR" altLang="ko-KR" sz="1800" dirty="0">
                <a:cs typeface="Arial" panose="020B0604020202020204" pitchFamily="34" charset="0"/>
              </a:rPr>
              <a:t>또한</a:t>
            </a:r>
            <a:r>
              <a:rPr lang="en-US" altLang="ko-KR" sz="1800" dirty="0"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cs typeface="Arial" panose="020B0604020202020204" pitchFamily="34" charset="0"/>
              </a:rPr>
              <a:t>그룹 연산을 이용하여 큰 용량의 데이터를 손쉽게 처리할 수 있습니다</a:t>
            </a:r>
            <a:r>
              <a:rPr lang="en-US" altLang="ko-KR" sz="1800" dirty="0">
                <a:cs typeface="Arial" panose="020B0604020202020204" pitchFamily="34" charset="0"/>
              </a:rPr>
              <a:t>.</a:t>
            </a:r>
            <a:endParaRPr lang="ko-KR" altLang="ko-KR" sz="1800" kern="100" dirty="0">
              <a:cs typeface="바탕" panose="02030600000101010101" pitchFamily="18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400" dirty="0">
                <a:cs typeface="Arial" panose="020B0604020202020204" pitchFamily="34" charset="0"/>
              </a:rPr>
              <a:t> </a:t>
            </a:r>
            <a:endParaRPr lang="ko-KR" altLang="ko-KR" sz="1100" kern="100" dirty="0">
              <a:cs typeface="바탕" panose="02030600000101010101" pitchFamily="18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800" dirty="0" err="1">
                <a:cs typeface="Arial" panose="020B0604020202020204" pitchFamily="34" charset="0"/>
              </a:rPr>
              <a:t>groupby</a:t>
            </a:r>
            <a:r>
              <a:rPr lang="en-US" altLang="ko-KR" sz="1800" dirty="0">
                <a:cs typeface="Arial" panose="020B0604020202020204" pitchFamily="34" charset="0"/>
              </a:rPr>
              <a:t>() </a:t>
            </a:r>
            <a:r>
              <a:rPr lang="ko-KR" altLang="ko-KR" sz="1800" dirty="0">
                <a:cs typeface="Arial" panose="020B0604020202020204" pitchFamily="34" charset="0"/>
              </a:rPr>
              <a:t>함수를 이용하여 구한 객체를 그룹 오브젝트라고 합니다</a:t>
            </a:r>
            <a:r>
              <a:rPr lang="en-US" altLang="ko-KR" sz="1800" dirty="0">
                <a:cs typeface="Arial" panose="020B0604020202020204" pitchFamily="34" charset="0"/>
              </a:rPr>
              <a:t>.</a:t>
            </a:r>
            <a:endParaRPr lang="ko-KR" altLang="ko-KR" sz="1800" kern="100" dirty="0">
              <a:cs typeface="바탕" panose="02030600000101010101" pitchFamily="18" charset="-127"/>
            </a:endParaRPr>
          </a:p>
          <a:p>
            <a:r>
              <a:rPr lang="ko-KR" altLang="ko-KR" sz="1800" dirty="0">
                <a:cs typeface="Arial" panose="020B0604020202020204" pitchFamily="34" charset="0"/>
              </a:rPr>
              <a:t>그룹 오브젝트는 또한 </a:t>
            </a:r>
            <a:r>
              <a:rPr lang="ko-KR" altLang="ko-KR" sz="1800" dirty="0" err="1">
                <a:cs typeface="Arial" panose="020B0604020202020204" pitchFamily="34" charset="0"/>
              </a:rPr>
              <a:t>반복문을</a:t>
            </a:r>
            <a:r>
              <a:rPr lang="ko-KR" altLang="ko-KR" sz="1800" dirty="0">
                <a:cs typeface="Arial" panose="020B0604020202020204" pitchFamily="34" charset="0"/>
              </a:rPr>
              <a:t> 이용하여 데이터 처리를 할 수 있습니다</a:t>
            </a:r>
            <a:r>
              <a:rPr lang="en-US" altLang="ko-KR" sz="1800" dirty="0">
                <a:cs typeface="Arial" panose="020B0604020202020204" pitchFamily="34" charset="0"/>
              </a:rPr>
              <a:t>.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9998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GroupBy</a:t>
            </a:r>
            <a:r>
              <a:rPr lang="en-US" altLang="ko-KR" b="1" dirty="0"/>
              <a:t> </a:t>
            </a:r>
            <a:r>
              <a:rPr lang="ko-KR" altLang="ko-KR" b="1" dirty="0"/>
              <a:t>메카닉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369332"/>
          </a:xfrm>
        </p:spPr>
        <p:txBody>
          <a:bodyPr wrap="square">
            <a:spAutoFit/>
          </a:bodyPr>
          <a:lstStyle/>
          <a:p>
            <a:r>
              <a:rPr lang="ko-KR" altLang="ko-KR" sz="1800" kern="100" dirty="0">
                <a:solidFill>
                  <a:srgbClr val="000000"/>
                </a:solidFill>
                <a:cs typeface="바탕" panose="02030600000101010101" pitchFamily="18" charset="-127"/>
              </a:rPr>
              <a:t>최적화된</a:t>
            </a:r>
            <a:r>
              <a:rPr lang="en-US" altLang="ko-KR" sz="1800" kern="100" dirty="0">
                <a:solidFill>
                  <a:srgbClr val="000000"/>
                </a:solidFill>
                <a:cs typeface="바탕" panose="02030600000101010101" pitchFamily="18" charset="-127"/>
              </a:rPr>
              <a:t> </a:t>
            </a:r>
            <a:r>
              <a:rPr lang="en-US" altLang="ko-KR" sz="1800" kern="100" dirty="0" err="1">
                <a:solidFill>
                  <a:srgbClr val="000000"/>
                </a:solidFill>
                <a:cs typeface="바탕" panose="02030600000101010101" pitchFamily="18" charset="-127"/>
              </a:rPr>
              <a:t>groupby</a:t>
            </a:r>
            <a:r>
              <a:rPr lang="en-US" altLang="ko-KR" sz="1800" kern="100" dirty="0">
                <a:solidFill>
                  <a:srgbClr val="000000"/>
                </a:solidFill>
                <a:cs typeface="바탕" panose="02030600000101010101" pitchFamily="18" charset="-127"/>
              </a:rPr>
              <a:t>() </a:t>
            </a:r>
            <a:r>
              <a:rPr lang="ko-KR" altLang="ko-KR" sz="1800" kern="100" dirty="0">
                <a:solidFill>
                  <a:srgbClr val="000000"/>
                </a:solidFill>
                <a:cs typeface="바탕" panose="02030600000101010101" pitchFamily="18" charset="-127"/>
              </a:rPr>
              <a:t>함수 목록은 다음과 같은 항목들이 있습니다</a:t>
            </a:r>
            <a:r>
              <a:rPr lang="en-US" altLang="ko-KR" sz="1800" kern="100" dirty="0">
                <a:solidFill>
                  <a:srgbClr val="000000"/>
                </a:solidFill>
                <a:cs typeface="바탕" panose="02030600000101010101" pitchFamily="18" charset="-127"/>
              </a:rPr>
              <a:t>.</a:t>
            </a:r>
            <a:endParaRPr lang="en-US" altLang="ko-KR" sz="1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54779"/>
              </p:ext>
            </p:extLst>
          </p:nvPr>
        </p:nvGraphicFramePr>
        <p:xfrm>
          <a:off x="479539" y="1178822"/>
          <a:ext cx="9021087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06635">
                  <a:extLst>
                    <a:ext uri="{9D8B030D-6E8A-4147-A177-3AD203B41FA5}">
                      <a16:colId xmlns="" xmlns:a16="http://schemas.microsoft.com/office/drawing/2014/main" val="104189158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lang="en-US" sz="10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agg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groupby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객체에 함수로 직접 사용 가능한 항목들은 다음과 같습니다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min, max, median, mean, sum, count, </a:t>
                      </a: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std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size, describe, </a:t>
                      </a: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nunique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idxmax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idxmin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등등입니다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get_group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data )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그루핑된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데이터 중에서 값이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data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 항목만 추출하여 보여 줍니다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15974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count()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누락 값은 제외하고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 내에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NA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값이 아닌 값의 숫자를 반환합니다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38496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describe()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기초 통계량 정보를 한꺼번에 보여 줍니다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수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평균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 편차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최소값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백분위수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 값을 모두 반환해줍니다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795220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first(), last()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값이 아닌 값들 중에서 첫 번째 값과 마지막 값을 반환합니다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9438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mean()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값이 아닌 값의 평균 값을 반환합니다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897957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median()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값이 아닌 값의 산술 중간 값을 반환합니다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0722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min(), max()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값이 아닌 값 중에서 최소 값과 최대 값을 반환합니다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63215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ngroups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그룹의 </a:t>
                      </a:r>
                      <a:r>
                        <a:rPr lang="ko-KR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갯수를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반환해줍니다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712887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nth()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번째 행을 반환합니다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77568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quantile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(q=0.25) 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백분위수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25%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32173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quantile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(q=0.50) 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백분위수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50%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27912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quantile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(q=0.75) 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백분위수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75%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899698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prod()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값이 아닌 값들의 곱을 반환합니다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91143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size()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그룹에 대한 자료의 </a:t>
                      </a:r>
                      <a:r>
                        <a:rPr lang="ko-KR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갯수를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누락 값 포함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99390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sum()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값이 아닌 값의 합을 반환합니다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61252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std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(), </a:t>
                      </a:r>
                      <a:r>
                        <a:rPr lang="en-US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편향되지 않은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(n-1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분모로 하는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 편차와 분산을 구해줍니다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865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8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Series</a:t>
            </a:r>
            <a:r>
              <a:rPr lang="ko-KR" altLang="en-US" sz="3200" b="1" dirty="0"/>
              <a:t>의 데이터 읽기와 쓰기</a:t>
            </a:r>
            <a:endParaRPr lang="ko-KR" altLang="en-US" sz="3200" b="1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929485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색인을 위한 리스트 </a:t>
            </a:r>
            <a:r>
              <a:rPr lang="en-US" altLang="ko-KR" sz="1600" dirty="0" err="1"/>
              <a:t>myindex</a:t>
            </a:r>
            <a:r>
              <a:rPr lang="ko-KR" altLang="en-US" sz="1600" dirty="0"/>
              <a:t>와 실제 값을 위한 리스트 </a:t>
            </a:r>
            <a:r>
              <a:rPr lang="en-US" altLang="ko-KR" sz="1600" dirty="0" err="1"/>
              <a:t>mylist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Series</a:t>
            </a:r>
            <a:r>
              <a:rPr lang="ko-KR" altLang="en-US" sz="1600" dirty="0"/>
              <a:t>를 만듭니다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해당 시리즈를 출력합니다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10" name="그림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3" y="1594056"/>
            <a:ext cx="6852873" cy="349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3" y="2177681"/>
            <a:ext cx="6852865" cy="1915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45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GroupBy</a:t>
            </a:r>
            <a:r>
              <a:rPr lang="en-US" altLang="ko-KR" b="1" dirty="0"/>
              <a:t> </a:t>
            </a:r>
            <a:r>
              <a:rPr lang="ko-KR" altLang="ko-KR" b="1" dirty="0"/>
              <a:t>메카닉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701731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이번에는 데이터를 이용하여 그룹 연산을 수행해 봅니다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우선 데이터의 앞 </a:t>
            </a:r>
            <a:r>
              <a:rPr lang="en-US" altLang="ko-KR" sz="1800" dirty="0"/>
              <a:t>10</a:t>
            </a:r>
            <a:r>
              <a:rPr lang="ko-KR" altLang="en-US" sz="1800" dirty="0"/>
              <a:t>행을 조회해 봅니다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" y="1614420"/>
            <a:ext cx="8834735" cy="3038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8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GroupBy</a:t>
            </a:r>
            <a:r>
              <a:rPr lang="en-US" altLang="ko-KR" b="1" dirty="0"/>
              <a:t> </a:t>
            </a:r>
            <a:r>
              <a:rPr lang="ko-KR" altLang="ko-KR" b="1" dirty="0"/>
              <a:t>메카닉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311128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unique() </a:t>
            </a:r>
            <a:r>
              <a:rPr lang="ko-KR" altLang="en-US" sz="1800" dirty="0"/>
              <a:t>함수는 중복되는 값을 제거하고</a:t>
            </a:r>
            <a:r>
              <a:rPr lang="en-US" altLang="ko-KR" sz="1800" dirty="0"/>
              <a:t>, </a:t>
            </a:r>
            <a:r>
              <a:rPr lang="ko-KR" altLang="en-US" sz="1800" dirty="0"/>
              <a:t>유일 값만 저장하는 </a:t>
            </a:r>
            <a:r>
              <a:rPr lang="en-US" altLang="ko-KR" sz="1800" dirty="0" err="1"/>
              <a:t>numpy</a:t>
            </a:r>
            <a:r>
              <a:rPr lang="en-US" altLang="ko-KR" sz="1800" dirty="0"/>
              <a:t> </a:t>
            </a:r>
            <a:r>
              <a:rPr lang="ko-KR" altLang="en-US" sz="1800" dirty="0"/>
              <a:t>객체를 반환해줍니다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반환 타입은 </a:t>
            </a:r>
            <a:r>
              <a:rPr lang="en-US" altLang="ko-KR" sz="1800" dirty="0"/>
              <a:t>&lt;class '</a:t>
            </a:r>
            <a:r>
              <a:rPr lang="en-US" altLang="ko-KR" sz="1800" dirty="0" err="1"/>
              <a:t>numpy.ndarray</a:t>
            </a:r>
            <a:r>
              <a:rPr lang="en-US" altLang="ko-KR" sz="1800" dirty="0"/>
              <a:t>'&gt;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데이터베이스의 </a:t>
            </a:r>
            <a:r>
              <a:rPr lang="en-US" altLang="ko-KR" sz="1800" dirty="0"/>
              <a:t>distinct</a:t>
            </a:r>
            <a:r>
              <a:rPr lang="ko-KR" altLang="en-US" sz="1800" dirty="0"/>
              <a:t>와 동일한 개념으로 봐도 무방합니다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66617"/>
            <a:ext cx="9054475" cy="5956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66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GroupBy</a:t>
            </a:r>
            <a:r>
              <a:rPr lang="en-US" altLang="ko-KR" b="1" dirty="0"/>
              <a:t> </a:t>
            </a:r>
            <a:r>
              <a:rPr lang="ko-KR" altLang="ko-KR" b="1" dirty="0"/>
              <a:t>메카닉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646331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컬럼 </a:t>
            </a:r>
            <a:r>
              <a:rPr lang="en-US" altLang="ko-KR" sz="1800" dirty="0"/>
              <a:t>'marriage'</a:t>
            </a:r>
            <a:r>
              <a:rPr lang="ko-KR" altLang="en-US" sz="1800" dirty="0"/>
              <a:t>에 대하여 </a:t>
            </a:r>
            <a:r>
              <a:rPr lang="ko-KR" altLang="en-US" sz="1800" dirty="0" err="1"/>
              <a:t>그룹핑을</a:t>
            </a:r>
            <a:r>
              <a:rPr lang="ko-KR" altLang="en-US" sz="1800" dirty="0"/>
              <a:t> 수행한 다음 </a:t>
            </a:r>
            <a:r>
              <a:rPr lang="en-US" altLang="ko-KR" sz="1800" dirty="0"/>
              <a:t>'</a:t>
            </a:r>
            <a:r>
              <a:rPr lang="en-US" altLang="ko-KR" sz="1800" dirty="0" err="1"/>
              <a:t>code_religion</a:t>
            </a:r>
            <a:r>
              <a:rPr lang="en-US" altLang="ko-KR" sz="1800" dirty="0"/>
              <a:t>' </a:t>
            </a:r>
            <a:r>
              <a:rPr lang="ko-KR" altLang="en-US" sz="1800" dirty="0"/>
              <a:t>컬럼에 대한 평균을 구합니다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1" y="1559146"/>
            <a:ext cx="7740206" cy="15098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31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GroupBy</a:t>
            </a:r>
            <a:r>
              <a:rPr lang="en-US" altLang="ko-KR" b="1" dirty="0"/>
              <a:t> </a:t>
            </a:r>
            <a:r>
              <a:rPr lang="ko-KR" altLang="ko-KR" b="1" dirty="0"/>
              <a:t>메카닉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311128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mygrouping</a:t>
            </a:r>
            <a:r>
              <a:rPr lang="ko-KR" altLang="en-US" sz="1800" dirty="0"/>
              <a:t>의 반환 타입은 </a:t>
            </a:r>
            <a:r>
              <a:rPr lang="en-US" altLang="ko-KR" sz="1800" dirty="0" err="1"/>
              <a:t>DataFrameGroupBy</a:t>
            </a:r>
            <a:r>
              <a:rPr lang="en-US" altLang="ko-KR" sz="1800" dirty="0"/>
              <a:t>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mygrouping</a:t>
            </a:r>
            <a:r>
              <a:rPr lang="en-US" altLang="ko-KR" sz="1800" dirty="0"/>
              <a:t> </a:t>
            </a:r>
            <a:r>
              <a:rPr lang="ko-KR" altLang="en-US" sz="1800" dirty="0"/>
              <a:t>객체에 저장되어 있는 메모리 주소 값을 반환해줍니다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mean_code_religion</a:t>
            </a:r>
            <a:r>
              <a:rPr lang="ko-KR" altLang="en-US" sz="1800" dirty="0"/>
              <a:t>의 출력 값은 이전 예시에서 실습한 수행 결과와 동일한 값을 출력하고 있습니다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" y="2204864"/>
            <a:ext cx="6120130" cy="932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" y="3509893"/>
            <a:ext cx="6120130" cy="510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" y="4365848"/>
            <a:ext cx="6120130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57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GroupBy</a:t>
            </a:r>
            <a:r>
              <a:rPr lang="en-US" altLang="ko-KR" b="1" dirty="0"/>
              <a:t> </a:t>
            </a:r>
            <a:r>
              <a:rPr lang="ko-KR" altLang="ko-KR" b="1" dirty="0"/>
              <a:t>메카닉</a:t>
            </a:r>
            <a:endParaRPr lang="ko-KR" altLang="en-US" sz="3200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646331"/>
          </a:xfrm>
        </p:spPr>
        <p:txBody>
          <a:bodyPr wrap="square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해설</a:t>
            </a:r>
            <a:r>
              <a:rPr lang="en-US" altLang="ko-KR" sz="1800" dirty="0"/>
              <a:t>&gt; </a:t>
            </a:r>
            <a:r>
              <a:rPr lang="ko-KR" altLang="en-US" sz="1800" dirty="0"/>
              <a:t>컬럼 </a:t>
            </a:r>
            <a:r>
              <a:rPr lang="en-US" altLang="ko-KR" sz="1800" dirty="0"/>
              <a:t>'marriage', 'birth'</a:t>
            </a:r>
            <a:r>
              <a:rPr lang="ko-KR" altLang="en-US" sz="1800" dirty="0"/>
              <a:t>을 이용하여 </a:t>
            </a:r>
            <a:r>
              <a:rPr lang="ko-KR" altLang="en-US" sz="1800" dirty="0" err="1"/>
              <a:t>그룹화시킨다음</a:t>
            </a:r>
            <a:r>
              <a:rPr lang="ko-KR" altLang="en-US" sz="1800" dirty="0"/>
              <a:t> 컬럼 </a:t>
            </a:r>
            <a:r>
              <a:rPr lang="en-US" altLang="ko-KR" sz="1800" dirty="0"/>
              <a:t>'</a:t>
            </a:r>
            <a:r>
              <a:rPr lang="en-US" altLang="ko-KR" sz="1800" dirty="0" err="1"/>
              <a:t>code_religion</a:t>
            </a:r>
            <a:r>
              <a:rPr lang="en-US" altLang="ko-KR" sz="1800" dirty="0"/>
              <a:t>', 'income'</a:t>
            </a:r>
            <a:r>
              <a:rPr lang="ko-KR" altLang="en-US" sz="1800" dirty="0"/>
              <a:t>에 대한 평균 값을 출력합니다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1" y="1559020"/>
            <a:ext cx="7563547" cy="3234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1" y="5013176"/>
            <a:ext cx="7563547" cy="523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609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Series</a:t>
            </a:r>
            <a:r>
              <a:rPr lang="ko-KR" altLang="en-US" sz="3200" b="1" dirty="0"/>
              <a:t>의 데이터 읽기와 쓰기</a:t>
            </a:r>
            <a:endParaRPr lang="ko-KR" altLang="en-US" sz="3200" b="1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1766637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색인의 이름으로 값을 읽어 들이고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문자열에 콜론을 연결하여 키를 검색합니다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콜론을 사용하면 연속적인 데이터를 추출하고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숫자형과는</a:t>
            </a:r>
            <a:r>
              <a:rPr lang="ko-KR" altLang="en-US" sz="1600" dirty="0"/>
              <a:t> 다르게 시작과 끝을 모두 포함</a:t>
            </a:r>
            <a:r>
              <a:rPr lang="en-US" altLang="ko-KR" sz="1600" dirty="0"/>
              <a:t>(</a:t>
            </a:r>
            <a:r>
              <a:rPr lang="ko-KR" altLang="en-US" sz="1600" dirty="0"/>
              <a:t>대구와 목포 모두 포함됨</a:t>
            </a:r>
            <a:r>
              <a:rPr lang="en-US" altLang="ko-KR" sz="1600" dirty="0"/>
              <a:t>)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'</a:t>
            </a:r>
            <a:r>
              <a:rPr lang="ko-KR" altLang="en-US" sz="1600" dirty="0"/>
              <a:t>대구</a:t>
            </a:r>
            <a:r>
              <a:rPr lang="en-US" altLang="ko-KR" sz="1600" dirty="0"/>
              <a:t>':'</a:t>
            </a:r>
            <a:r>
              <a:rPr lang="ko-KR" altLang="en-US" sz="1600" dirty="0"/>
              <a:t>목포</a:t>
            </a:r>
            <a:r>
              <a:rPr lang="en-US" altLang="ko-KR" sz="1600" dirty="0"/>
              <a:t>'</a:t>
            </a:r>
            <a:r>
              <a:rPr lang="ko-KR" altLang="en-US" sz="1600" dirty="0"/>
              <a:t>라고 하면 </a:t>
            </a:r>
            <a:r>
              <a:rPr lang="en-US" altLang="ko-KR" sz="1600" dirty="0"/>
              <a:t>'</a:t>
            </a:r>
            <a:r>
              <a:rPr lang="ko-KR" altLang="en-US" sz="1600" dirty="0"/>
              <a:t>대구</a:t>
            </a:r>
            <a:r>
              <a:rPr lang="en-US" altLang="ko-KR" sz="1600" dirty="0"/>
              <a:t>'</a:t>
            </a:r>
            <a:r>
              <a:rPr lang="ko-KR" altLang="en-US" sz="1600" dirty="0"/>
              <a:t>와 </a:t>
            </a:r>
            <a:r>
              <a:rPr lang="en-US" altLang="ko-KR" sz="1600" dirty="0"/>
              <a:t>'</a:t>
            </a:r>
            <a:r>
              <a:rPr lang="ko-KR" altLang="en-US" sz="1600" dirty="0"/>
              <a:t>목포</a:t>
            </a:r>
            <a:r>
              <a:rPr lang="en-US" altLang="ko-KR" sz="1600" dirty="0"/>
              <a:t>'</a:t>
            </a:r>
            <a:r>
              <a:rPr lang="ko-KR" altLang="en-US" sz="1600" dirty="0"/>
              <a:t>를 모두 포함시키고</a:t>
            </a:r>
            <a:r>
              <a:rPr lang="en-US" altLang="ko-KR" sz="1600" dirty="0"/>
              <a:t>, </a:t>
            </a:r>
            <a:r>
              <a:rPr lang="ko-KR" altLang="en-US" sz="1600" dirty="0"/>
              <a:t>사이의 모든 항목을 추출합니다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0" y="2492896"/>
            <a:ext cx="2553730" cy="1522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6" y="2492897"/>
            <a:ext cx="2870649" cy="1600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79" y="4406638"/>
            <a:ext cx="6572777" cy="1902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56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sz="3200" b="1" dirty="0"/>
              <a:t>Series</a:t>
            </a:r>
            <a:r>
              <a:rPr lang="ko-KR" altLang="en-US" sz="3200" b="1" dirty="0"/>
              <a:t>의 데이터 읽기와 쓰기</a:t>
            </a:r>
            <a:endParaRPr lang="ko-KR" altLang="en-US" sz="3200" b="1" dirty="0" smtClean="0"/>
          </a:p>
        </p:txBody>
      </p:sp>
      <p:sp>
        <p:nvSpPr>
          <p:cNvPr id="16" name="내용 개체 틀 8"/>
          <p:cNvSpPr>
            <a:spLocks noGrp="1"/>
          </p:cNvSpPr>
          <p:nvPr>
            <p:ph idx="1"/>
          </p:nvPr>
        </p:nvSpPr>
        <p:spPr>
          <a:xfrm>
            <a:off x="43259" y="799851"/>
            <a:ext cx="9643701" cy="929485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연속적이지 않고 서로 분리 되어 있는 데이터는 콤마를 사용하면 동시에 접근이 가능합니다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색인은 내부에 정수를 기억하고 있으므로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정수를 이용하여 접근할 수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4" y="1672613"/>
            <a:ext cx="3010783" cy="1499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3" y="3433524"/>
            <a:ext cx="8307455" cy="12093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3" y="4958040"/>
            <a:ext cx="8307453" cy="991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14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22134</TotalTime>
  <Words>3876</Words>
  <Application>Microsoft Office PowerPoint</Application>
  <PresentationFormat>A4 용지(210x297mm)</PresentationFormat>
  <Paragraphs>473</Paragraphs>
  <Slides>74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75" baseType="lpstr">
      <vt:lpstr>기본 디자인</vt:lpstr>
      <vt:lpstr>PowerPoint 프레젠테이션</vt:lpstr>
      <vt:lpstr>판다스의 적합 분야</vt:lpstr>
      <vt:lpstr>판다스의 중요한 데이터 구조</vt:lpstr>
      <vt:lpstr>Pandas의 주요 기능</vt:lpstr>
      <vt:lpstr>Series(시리즈)</vt:lpstr>
      <vt:lpstr>Series 생성 방법</vt:lpstr>
      <vt:lpstr>Series의 데이터 읽기와 쓰기</vt:lpstr>
      <vt:lpstr>Series의 데이터 읽기와 쓰기</vt:lpstr>
      <vt:lpstr>Series의 데이터 읽기와 쓰기</vt:lpstr>
      <vt:lpstr>Series의 데이터 읽기와 쓰기</vt:lpstr>
      <vt:lpstr>Series의 데이터 읽기와 쓰기</vt:lpstr>
      <vt:lpstr>DataFrame(데이터 프레임)</vt:lpstr>
      <vt:lpstr>DataFrame(데이터 프레임)</vt:lpstr>
      <vt:lpstr>DataFrame(데이터 프레임)</vt:lpstr>
      <vt:lpstr>DataFrame 데이터 읽기와 쓰기</vt:lpstr>
      <vt:lpstr>DataFrame 데이터 읽기와 쓰기</vt:lpstr>
      <vt:lpstr>DataFrame 데이터 읽기와 쓰기</vt:lpstr>
      <vt:lpstr>DataFrame 데이터 읽기와 쓰기</vt:lpstr>
      <vt:lpstr>DataFrame 데이터 읽기와 쓰기</vt:lpstr>
      <vt:lpstr>DataFrame 데이터 읽기와 쓰기</vt:lpstr>
      <vt:lpstr>DataFrame 데이터 읽기와 쓰기</vt:lpstr>
      <vt:lpstr>DataFrame 데이터 읽기와 쓰기</vt:lpstr>
      <vt:lpstr>DataFrame 데이터 읽기와 쓰기</vt:lpstr>
      <vt:lpstr>DataFrame 데이터 읽기와 쓰기</vt:lpstr>
      <vt:lpstr>DataFrame 데이터 읽기와 쓰기</vt:lpstr>
      <vt:lpstr>DataFrame 데이터 읽기와 쓰기</vt:lpstr>
      <vt:lpstr>DataFrame 데이터 읽기와 쓰기</vt:lpstr>
      <vt:lpstr>DataFrame 데이터 읽기와 쓰기</vt:lpstr>
      <vt:lpstr>DataFrame 데이터 읽기와 쓰기</vt:lpstr>
      <vt:lpstr>함수 적용과 매핑(apply 함수)</vt:lpstr>
      <vt:lpstr>함수 적용과 매핑(apply 함수)</vt:lpstr>
      <vt:lpstr>함수 적용과 매핑(apply 함수)</vt:lpstr>
      <vt:lpstr>함수 적용과 매핑(apply 함수)</vt:lpstr>
      <vt:lpstr>함수 적용과 매핑(apply 함수)</vt:lpstr>
      <vt:lpstr>함수 적용과 매핑(apply 함수)</vt:lpstr>
      <vt:lpstr>함수 적용과 매핑(apply 함수)</vt:lpstr>
      <vt:lpstr>함수 적용과 매핑(apply 함수)</vt:lpstr>
      <vt:lpstr>데이터 병합하기</vt:lpstr>
      <vt:lpstr>데이터 병합하기</vt:lpstr>
      <vt:lpstr>데이터 병합하기</vt:lpstr>
      <vt:lpstr>데이터 병합하기</vt:lpstr>
      <vt:lpstr>데이터 병합하기</vt:lpstr>
      <vt:lpstr>데이터 병합하기</vt:lpstr>
      <vt:lpstr>데이터 병합하기</vt:lpstr>
      <vt:lpstr>데이터 병합하기</vt:lpstr>
      <vt:lpstr>데이터 병합하기</vt:lpstr>
      <vt:lpstr>데이터 병합하기</vt:lpstr>
      <vt:lpstr>데이터 병합하기</vt:lpstr>
      <vt:lpstr>데이터 병합하기</vt:lpstr>
      <vt:lpstr>데이터 병합하기</vt:lpstr>
      <vt:lpstr>데이터 병합하기</vt:lpstr>
      <vt:lpstr>다양한 방식의 데이터 추출</vt:lpstr>
      <vt:lpstr>다양한 방식의 데이터 추출</vt:lpstr>
      <vt:lpstr>다양한 방식의 데이터 추출</vt:lpstr>
      <vt:lpstr>다양한 방식의 데이터 추출</vt:lpstr>
      <vt:lpstr>다양한 방식의 데이터 추출</vt:lpstr>
      <vt:lpstr>다양한 방식의 데이터 추출</vt:lpstr>
      <vt:lpstr>다양한 방식의 데이터 추출</vt:lpstr>
      <vt:lpstr>다양한 방식의 데이터 추출</vt:lpstr>
      <vt:lpstr>다양한 방식의 데이터 추출</vt:lpstr>
      <vt:lpstr>다양한 방식의 데이터 추출</vt:lpstr>
      <vt:lpstr>다양한 방식의 데이터 추출</vt:lpstr>
      <vt:lpstr>다양한 방식의 데이터 추출</vt:lpstr>
      <vt:lpstr>다양한 방식의 데이터 추출</vt:lpstr>
      <vt:lpstr>다양한 방식의 데이터 추출</vt:lpstr>
      <vt:lpstr>다양한 방식의 데이터 추출</vt:lpstr>
      <vt:lpstr>GroupBy 메카닉</vt:lpstr>
      <vt:lpstr>GroupBy 메카닉</vt:lpstr>
      <vt:lpstr>GroupBy 메카닉</vt:lpstr>
      <vt:lpstr>GroupBy 메카닉</vt:lpstr>
      <vt:lpstr>GroupBy 메카닉</vt:lpstr>
      <vt:lpstr>GroupBy 메카닉</vt:lpstr>
      <vt:lpstr>GroupBy 메카닉</vt:lpstr>
      <vt:lpstr>GroupBy 메카닉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설진욱</dc:creator>
  <cp:lastModifiedBy>win</cp:lastModifiedBy>
  <cp:revision>2300</cp:revision>
  <dcterms:created xsi:type="dcterms:W3CDTF">2000-05-16T11:16:41Z</dcterms:created>
  <dcterms:modified xsi:type="dcterms:W3CDTF">2021-03-15T03:52:27Z</dcterms:modified>
</cp:coreProperties>
</file>