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917" r:id="rId2"/>
    <p:sldId id="649" r:id="rId3"/>
    <p:sldId id="731" r:id="rId4"/>
    <p:sldId id="732" r:id="rId5"/>
    <p:sldId id="733" r:id="rId6"/>
    <p:sldId id="734" r:id="rId7"/>
    <p:sldId id="735" r:id="rId8"/>
    <p:sldId id="736" r:id="rId9"/>
    <p:sldId id="737" r:id="rId10"/>
    <p:sldId id="738" r:id="rId11"/>
    <p:sldId id="739" r:id="rId12"/>
    <p:sldId id="740" r:id="rId13"/>
    <p:sldId id="741" r:id="rId14"/>
    <p:sldId id="742" r:id="rId15"/>
    <p:sldId id="743" r:id="rId16"/>
    <p:sldId id="744" r:id="rId17"/>
    <p:sldId id="745" r:id="rId18"/>
    <p:sldId id="746" r:id="rId19"/>
    <p:sldId id="747" r:id="rId20"/>
    <p:sldId id="748" r:id="rId21"/>
    <p:sldId id="749" r:id="rId22"/>
    <p:sldId id="750" r:id="rId23"/>
    <p:sldId id="751" r:id="rId24"/>
    <p:sldId id="752" r:id="rId25"/>
    <p:sldId id="753" r:id="rId26"/>
    <p:sldId id="754" r:id="rId27"/>
    <p:sldId id="755" r:id="rId28"/>
    <p:sldId id="756" r:id="rId29"/>
    <p:sldId id="757" r:id="rId30"/>
    <p:sldId id="758" r:id="rId31"/>
    <p:sldId id="759" r:id="rId32"/>
    <p:sldId id="760" r:id="rId33"/>
    <p:sldId id="761" r:id="rId34"/>
    <p:sldId id="762" r:id="rId35"/>
    <p:sldId id="763" r:id="rId36"/>
    <p:sldId id="764" r:id="rId37"/>
    <p:sldId id="765" r:id="rId38"/>
    <p:sldId id="766" r:id="rId39"/>
    <p:sldId id="767" r:id="rId40"/>
    <p:sldId id="768" r:id="rId41"/>
    <p:sldId id="769" r:id="rId42"/>
    <p:sldId id="770" r:id="rId43"/>
    <p:sldId id="771" r:id="rId44"/>
    <p:sldId id="772" r:id="rId45"/>
    <p:sldId id="773" r:id="rId46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120">
          <p15:clr>
            <a:srgbClr val="A4A3A4"/>
          </p15:clr>
        </p15:guide>
        <p15:guide id="3" orient="horz" pos="3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DDE1EB"/>
    <a:srgbClr val="CC99FF"/>
    <a:srgbClr val="CCCCFF"/>
    <a:srgbClr val="CC66FF"/>
    <a:srgbClr val="CCFFFF"/>
    <a:srgbClr val="000099"/>
    <a:srgbClr val="BBC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6083" autoAdjust="0"/>
  </p:normalViewPr>
  <p:slideViewPr>
    <p:cSldViewPr>
      <p:cViewPr varScale="1">
        <p:scale>
          <a:sx n="111" d="100"/>
          <a:sy n="111" d="100"/>
        </p:scale>
        <p:origin x="-1656" y="-96"/>
      </p:cViewPr>
      <p:guideLst>
        <p:guide orient="horz" pos="3612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7908"/>
    </p:cViewPr>
  </p:sorterViewPr>
  <p:notesViewPr>
    <p:cSldViewPr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20" Type="http://schemas.openxmlformats.org/officeDocument/2006/relationships/slide" Target="slides/slide20.xml"/><Relationship Id="rId41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페이지</a:t>
            </a:r>
            <a:fld id="{990C8AF0-E587-4C74-842F-A5409B5C163A}" type="slidenum">
              <a:rPr lang="ko-KR" altLang="en-US" sz="1200">
                <a:latin typeface="맑은 고딕" pitchFamily="50" charset="-127"/>
                <a:ea typeface="맑은 고딕" pitchFamily="50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2895600" cy="6858000"/>
            <a:chOff x="0" y="0"/>
            <a:chExt cx="1824" cy="4320"/>
          </a:xfrm>
        </p:grpSpPr>
        <p:sp>
          <p:nvSpPr>
            <p:cNvPr id="410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026" cy="4320"/>
            </a:xfrm>
            <a:prstGeom prst="rect">
              <a:avLst/>
            </a:prstGeom>
            <a:solidFill>
              <a:srgbClr val="6F98B7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03" name="Rectangle 4"/>
            <p:cNvSpPr>
              <a:spLocks noChangeArrowheads="1"/>
            </p:cNvSpPr>
            <p:nvPr/>
          </p:nvSpPr>
          <p:spPr bwMode="auto">
            <a:xfrm>
              <a:off x="1026" y="0"/>
              <a:ext cx="497" cy="4320"/>
            </a:xfrm>
            <a:prstGeom prst="rect">
              <a:avLst/>
            </a:prstGeom>
            <a:solidFill>
              <a:srgbClr val="B2C8D8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1523" y="0"/>
              <a:ext cx="301" cy="4320"/>
            </a:xfrm>
            <a:prstGeom prst="rect">
              <a:avLst/>
            </a:prstGeom>
            <a:solidFill>
              <a:srgbClr val="E8EFF4"/>
            </a:solidFill>
            <a:ln w="19050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105" name="Picture 6" descr="C:\Program Files\Common Files\Microsoft Shared\Clipart\cagcat50\MP00640_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" y="2036"/>
              <a:ext cx="1603" cy="1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202055" y="893763"/>
            <a:ext cx="75565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데이터 시각화 </a:t>
            </a: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with </a:t>
            </a:r>
            <a:r>
              <a:rPr kumimoji="1" lang="ko-KR" alt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파이썬</a:t>
            </a:r>
            <a:endParaRPr kumimoji="1" lang="en-US" altLang="ko-KR" sz="4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080792" y="2674144"/>
            <a:ext cx="5978525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lnSpc>
                <a:spcPct val="120000"/>
              </a:lnSpc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Chapter 03</a:t>
            </a:r>
          </a:p>
          <a:p>
            <a:pPr algn="l">
              <a:lnSpc>
                <a:spcPct val="120000"/>
              </a:lnSpc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데이터 시각화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20" y="681788"/>
            <a:ext cx="1656184" cy="20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3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8076047" cy="533400"/>
          </a:xfrm>
        </p:spPr>
        <p:txBody>
          <a:bodyPr/>
          <a:lstStyle/>
          <a:p>
            <a:pPr algn="ctr" eaLnBrk="1" hangingPunct="1"/>
            <a:r>
              <a:rPr lang="ko-KR" altLang="ko-KR" b="1" dirty="0"/>
              <a:t>특정 국가의 특정 일자에 대한 </a:t>
            </a:r>
            <a:r>
              <a:rPr lang="ko-KR" altLang="ko-KR" b="1" dirty="0" err="1"/>
              <a:t>꺽은</a:t>
            </a:r>
            <a:r>
              <a:rPr lang="ko-KR" altLang="ko-KR" b="1" dirty="0"/>
              <a:t> 선 그래프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명시된 국가와 명시된 일자에 대한 데이터를 이용하여 </a:t>
            </a:r>
            <a:r>
              <a:rPr lang="ko-KR" altLang="en-US" sz="1600" dirty="0" err="1" smtClean="0"/>
              <a:t>꺽은</a:t>
            </a:r>
            <a:r>
              <a:rPr lang="ko-KR" altLang="en-US" sz="1600" dirty="0" smtClean="0"/>
              <a:t> 선 그래프를 그려 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77" y="2412778"/>
            <a:ext cx="6569794" cy="3941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7" y="1235326"/>
            <a:ext cx="6879126" cy="9150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01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/>
              <a:t>이중 축 </a:t>
            </a:r>
            <a:r>
              <a:rPr lang="ko-KR" altLang="en-US" b="1" dirty="0" err="1"/>
              <a:t>꺽은</a:t>
            </a:r>
            <a:r>
              <a:rPr lang="ko-KR" altLang="en-US" b="1" dirty="0"/>
              <a:t> 선 그래프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en-US" altLang="ko-KR" sz="1600" kern="100" dirty="0" err="1">
                <a:solidFill>
                  <a:srgbClr val="000000"/>
                </a:solidFill>
                <a:cs typeface="바탕" panose="02030600000101010101" pitchFamily="18" charset="-127"/>
              </a:rPr>
              <a:t>seaborn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 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라이브러리에서 제공되는 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tips 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데이터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(tips.csv 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파일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)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에 대한 컬럼 정보는 다음과 같습니다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.</a:t>
            </a:r>
            <a:endParaRPr lang="en-US" altLang="ko-KR" sz="16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47" y="2632683"/>
            <a:ext cx="4979238" cy="3734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78856"/>
              </p:ext>
            </p:extLst>
          </p:nvPr>
        </p:nvGraphicFramePr>
        <p:xfrm>
          <a:off x="526966" y="1273520"/>
          <a:ext cx="9021088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6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52862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  <a:gridCol w="1283642">
                  <a:extLst>
                    <a:ext uri="{9D8B030D-6E8A-4147-A177-3AD203B41FA5}">
                      <a16:colId xmlns:a16="http://schemas.microsoft.com/office/drawing/2014/main" xmlns="" val="2831969655"/>
                    </a:ext>
                  </a:extLst>
                </a:gridCol>
                <a:gridCol w="3226902">
                  <a:extLst>
                    <a:ext uri="{9D8B030D-6E8A-4147-A177-3AD203B41FA5}">
                      <a16:colId xmlns:a16="http://schemas.microsoft.com/office/drawing/2014/main" xmlns="" val="800220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total_bill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결재 금액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tip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지불한 팁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sex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smoker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흡연 여부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6014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day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이용한 요일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time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이용 시간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(lunch, dinner 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 택일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3251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크기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44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err="1"/>
              <a:t>산점도</a:t>
            </a:r>
            <a:r>
              <a:rPr lang="ko-KR" altLang="en-US" b="1" dirty="0"/>
              <a:t> 그래프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1175706"/>
          </a:xfr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산점도는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연속형</a:t>
            </a:r>
            <a:r>
              <a:rPr lang="ko-KR" altLang="en-US" sz="1600" dirty="0"/>
              <a:t> 변수 간의 관계</a:t>
            </a:r>
            <a:r>
              <a:rPr lang="en-US" altLang="ko-KR" sz="1600" dirty="0"/>
              <a:t>(</a:t>
            </a:r>
            <a:r>
              <a:rPr lang="ko-KR" altLang="en-US" sz="1600" dirty="0"/>
              <a:t>영향력</a:t>
            </a:r>
            <a:r>
              <a:rPr lang="en-US" altLang="ko-KR" sz="1600" dirty="0"/>
              <a:t>)</a:t>
            </a:r>
            <a:r>
              <a:rPr lang="ko-KR" altLang="en-US" sz="1600" dirty="0"/>
              <a:t>를 보기 위하여 직교 좌표의 </a:t>
            </a:r>
            <a:r>
              <a:rPr lang="en-US" altLang="ko-KR" sz="1600" dirty="0"/>
              <a:t>x</a:t>
            </a:r>
            <a:r>
              <a:rPr lang="ko-KR" altLang="en-US" sz="1600" dirty="0"/>
              <a:t>축과 </a:t>
            </a:r>
            <a:r>
              <a:rPr lang="en-US" altLang="ko-KR" sz="1600" dirty="0"/>
              <a:t>y</a:t>
            </a:r>
            <a:r>
              <a:rPr lang="ko-KR" altLang="en-US" sz="1600" dirty="0"/>
              <a:t>축에 </a:t>
            </a:r>
            <a:r>
              <a:rPr lang="ko-KR" altLang="en-US" sz="1600" dirty="0" err="1"/>
              <a:t>관측점을</a:t>
            </a:r>
            <a:r>
              <a:rPr lang="ko-KR" altLang="en-US" sz="1600" dirty="0"/>
              <a:t> 찍어서 만든 그래프입니다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산포도에 표시되는 각 점들은 자료의 관측 값을 의미합니다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산점도에서</a:t>
            </a:r>
            <a:r>
              <a:rPr lang="ko-KR" altLang="en-US" sz="1600" dirty="0"/>
              <a:t> 각 점의 위치는 각 </a:t>
            </a:r>
            <a:r>
              <a:rPr lang="ko-KR" altLang="en-US" sz="1600" dirty="0" err="1"/>
              <a:t>관측값이</a:t>
            </a:r>
            <a:r>
              <a:rPr lang="ko-KR" altLang="en-US" sz="1600" dirty="0"/>
              <a:t> 가지는 </a:t>
            </a:r>
            <a:r>
              <a:rPr lang="en-US" altLang="ko-KR" sz="1600" dirty="0"/>
              <a:t>x</a:t>
            </a:r>
            <a:r>
              <a:rPr lang="ko-KR" altLang="en-US" sz="1600" dirty="0"/>
              <a:t>축</a:t>
            </a:r>
            <a:r>
              <a:rPr lang="en-US" altLang="ko-KR" sz="1600" dirty="0"/>
              <a:t>, y</a:t>
            </a:r>
            <a:r>
              <a:rPr lang="ko-KR" altLang="en-US" sz="1600" dirty="0"/>
              <a:t>축 변수의 값으로 결정되게 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76584"/>
              </p:ext>
            </p:extLst>
          </p:nvPr>
        </p:nvGraphicFramePr>
        <p:xfrm>
          <a:off x="526966" y="2239457"/>
          <a:ext cx="9021087" cy="55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06635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나이와 소득에 대한 상호 관련성 파악하기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두 변수간의 상관 관계를 개략적으로 파악할 수 있습니다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3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mpg </a:t>
            </a:r>
            <a:r>
              <a:rPr lang="ko-KR" altLang="en-US" b="1" dirty="0"/>
              <a:t>데이터 셋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1421928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이번에 사용할 예시는 </a:t>
            </a:r>
            <a:r>
              <a:rPr lang="en-US" altLang="ko-KR" sz="1600" dirty="0"/>
              <a:t>mpg </a:t>
            </a:r>
            <a:r>
              <a:rPr lang="ko-KR" altLang="en-US" sz="1600" dirty="0"/>
              <a:t>데이터 셋으로 </a:t>
            </a:r>
            <a:r>
              <a:rPr lang="en-US" altLang="ko-KR" sz="1600" dirty="0"/>
              <a:t>ggplot2</a:t>
            </a:r>
            <a:r>
              <a:rPr lang="ko-KR" altLang="en-US" sz="1600" dirty="0"/>
              <a:t>에서 제공하는 데이터 셋으로 </a:t>
            </a:r>
            <a:r>
              <a:rPr lang="en-US" altLang="ko-KR" sz="1600" dirty="0"/>
              <a:t>1999</a:t>
            </a:r>
            <a:r>
              <a:rPr lang="ko-KR" altLang="en-US" sz="1600" dirty="0"/>
              <a:t>년부터 </a:t>
            </a:r>
            <a:r>
              <a:rPr lang="en-US" altLang="ko-KR" sz="1600" dirty="0"/>
              <a:t>2008</a:t>
            </a:r>
            <a:r>
              <a:rPr lang="ko-KR" altLang="en-US" sz="1600" dirty="0"/>
              <a:t>년 사이의 가장 대중적인 모델 </a:t>
            </a:r>
            <a:r>
              <a:rPr lang="en-US" altLang="ko-KR" sz="1600" dirty="0"/>
              <a:t>38</a:t>
            </a:r>
            <a:r>
              <a:rPr lang="ko-KR" altLang="en-US" sz="1600" dirty="0"/>
              <a:t>개 자동차에 대한 연비 효율을 기록한 데이터 셋으로 전체 관측 </a:t>
            </a:r>
            <a:r>
              <a:rPr lang="en-US" altLang="ko-KR" sz="1600" dirty="0"/>
              <a:t>234</a:t>
            </a:r>
            <a:r>
              <a:rPr lang="ko-KR" altLang="en-US" sz="1600" dirty="0"/>
              <a:t>개와 </a:t>
            </a:r>
            <a:r>
              <a:rPr lang="en-US" altLang="ko-KR" sz="1600" dirty="0"/>
              <a:t>11</a:t>
            </a:r>
            <a:r>
              <a:rPr lang="ko-KR" altLang="en-US" sz="1600" dirty="0"/>
              <a:t>개의 변수로 구성되어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mpg.csv </a:t>
            </a:r>
            <a:r>
              <a:rPr lang="ko-KR" altLang="en-US" sz="1600" dirty="0"/>
              <a:t>파일의 컬럼 정보는 다음과 같습니다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82859"/>
              </p:ext>
            </p:extLst>
          </p:nvPr>
        </p:nvGraphicFramePr>
        <p:xfrm>
          <a:off x="526966" y="2559008"/>
          <a:ext cx="9021088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6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52862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  <a:gridCol w="1283642">
                  <a:extLst>
                    <a:ext uri="{9D8B030D-6E8A-4147-A177-3AD203B41FA5}">
                      <a16:colId xmlns:a16="http://schemas.microsoft.com/office/drawing/2014/main" xmlns="" val="2831969655"/>
                    </a:ext>
                  </a:extLst>
                </a:gridCol>
                <a:gridCol w="3226902">
                  <a:extLst>
                    <a:ext uri="{9D8B030D-6E8A-4147-A177-3AD203B41FA5}">
                      <a16:colId xmlns:a16="http://schemas.microsoft.com/office/drawing/2014/main" xmlns="" val="800220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manufacturer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제조사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cyl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실린더의 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model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trans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변속기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772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displ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엔진 크기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drv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구동 방식을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사륜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(4),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전륜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(f), </a:t>
                      </a:r>
                      <a:r>
                        <a:rPr lang="ko-KR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후륜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(r)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9635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year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연식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cty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gallon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당 도시 주행 마일수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0600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hwy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gallon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당 고속도로 주행 마일 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4554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932031" cy="533400"/>
          </a:xfrm>
        </p:spPr>
        <p:txBody>
          <a:bodyPr/>
          <a:lstStyle/>
          <a:p>
            <a:pPr algn="ctr" eaLnBrk="1" hangingPunct="1"/>
            <a:r>
              <a:rPr lang="ko-KR" altLang="en-US" b="1" dirty="0"/>
              <a:t>엔진 크기에 대한 주행 </a:t>
            </a:r>
            <a:r>
              <a:rPr lang="ko-KR" altLang="en-US" b="1" dirty="0" err="1"/>
              <a:t>마일수의</a:t>
            </a:r>
            <a:r>
              <a:rPr lang="ko-KR" altLang="en-US" b="1" dirty="0"/>
              <a:t> </a:t>
            </a:r>
            <a:r>
              <a:rPr lang="ko-KR" altLang="en-US" b="1" dirty="0" err="1"/>
              <a:t>산점도</a:t>
            </a:r>
            <a:r>
              <a:rPr lang="ko-KR" altLang="en-US" b="1" dirty="0"/>
              <a:t> 그래프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584775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x </a:t>
            </a:r>
            <a:r>
              <a:rPr lang="ko-KR" altLang="en-US" sz="1600" dirty="0"/>
              <a:t>축을 엔진 크기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displ</a:t>
            </a:r>
            <a:r>
              <a:rPr lang="en-US" altLang="ko-KR" sz="1600" dirty="0"/>
              <a:t>)</a:t>
            </a:r>
            <a:r>
              <a:rPr lang="ko-KR" altLang="en-US" sz="1600" dirty="0"/>
              <a:t>로</a:t>
            </a:r>
            <a:r>
              <a:rPr lang="en-US" altLang="ko-KR" sz="1600" dirty="0"/>
              <a:t>, y</a:t>
            </a:r>
            <a:r>
              <a:rPr lang="ko-KR" altLang="en-US" sz="1600" dirty="0"/>
              <a:t>축을 </a:t>
            </a:r>
            <a:r>
              <a:rPr lang="en-US" altLang="ko-KR" sz="1600" dirty="0"/>
              <a:t>gallon </a:t>
            </a:r>
            <a:r>
              <a:rPr lang="ko-KR" altLang="en-US" sz="1600" dirty="0"/>
              <a:t>당 고속도로 주행 </a:t>
            </a:r>
            <a:r>
              <a:rPr lang="ko-KR" altLang="en-US" sz="1600" dirty="0" err="1"/>
              <a:t>마일수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hwy</a:t>
            </a:r>
            <a:r>
              <a:rPr lang="en-US" altLang="ko-KR" sz="1600" dirty="0"/>
              <a:t>)</a:t>
            </a:r>
            <a:r>
              <a:rPr lang="ko-KR" altLang="en-US" sz="1600" dirty="0"/>
              <a:t>로 하는 </a:t>
            </a:r>
            <a:r>
              <a:rPr lang="ko-KR" altLang="en-US" sz="1600" dirty="0" err="1"/>
              <a:t>산점도</a:t>
            </a:r>
            <a:r>
              <a:rPr lang="ko-KR" altLang="en-US" sz="1600" dirty="0"/>
              <a:t> 그래프를 그려 보도록 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82" y="1512547"/>
            <a:ext cx="6431942" cy="4823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81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/>
              <a:t>구동 방식에 의한 색상 구분하기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880241"/>
          </a:xfr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x </a:t>
            </a:r>
            <a:r>
              <a:rPr lang="ko-KR" altLang="en-US" sz="1600" dirty="0"/>
              <a:t>축을 엔진 크기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displ</a:t>
            </a:r>
            <a:r>
              <a:rPr lang="en-US" altLang="ko-KR" sz="1600" dirty="0"/>
              <a:t>)</a:t>
            </a:r>
            <a:r>
              <a:rPr lang="ko-KR" altLang="en-US" sz="1600" dirty="0"/>
              <a:t>로</a:t>
            </a:r>
            <a:r>
              <a:rPr lang="en-US" altLang="ko-KR" sz="1600" dirty="0"/>
              <a:t>, y</a:t>
            </a:r>
            <a:r>
              <a:rPr lang="ko-KR" altLang="en-US" sz="1600" dirty="0"/>
              <a:t>축을 </a:t>
            </a:r>
            <a:r>
              <a:rPr lang="en-US" altLang="ko-KR" sz="1600" dirty="0"/>
              <a:t>gallon </a:t>
            </a:r>
            <a:r>
              <a:rPr lang="ko-KR" altLang="en-US" sz="1600" dirty="0"/>
              <a:t>당 </a:t>
            </a:r>
            <a:r>
              <a:rPr lang="ko-KR" altLang="en-US" sz="1600" dirty="0" err="1"/>
              <a:t>고속도록</a:t>
            </a:r>
            <a:r>
              <a:rPr lang="ko-KR" altLang="en-US" sz="1600" dirty="0"/>
              <a:t> 주행 </a:t>
            </a:r>
            <a:r>
              <a:rPr lang="ko-KR" altLang="en-US" sz="1600" dirty="0" err="1"/>
              <a:t>마일수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hwy</a:t>
            </a:r>
            <a:r>
              <a:rPr lang="en-US" altLang="ko-KR" sz="1600" dirty="0"/>
              <a:t>)</a:t>
            </a:r>
            <a:r>
              <a:rPr lang="ko-KR" altLang="en-US" sz="1600" dirty="0"/>
              <a:t>로 하는 </a:t>
            </a:r>
            <a:r>
              <a:rPr lang="ko-KR" altLang="en-US" sz="1600" dirty="0" err="1"/>
              <a:t>산점도</a:t>
            </a:r>
            <a:r>
              <a:rPr lang="ko-KR" altLang="en-US" sz="1600" dirty="0"/>
              <a:t> 그래프를 그리되</a:t>
            </a:r>
            <a:r>
              <a:rPr lang="en-US" altLang="ko-KR" sz="1600" dirty="0"/>
              <a:t>, </a:t>
            </a:r>
            <a:r>
              <a:rPr lang="ko-KR" altLang="en-US" sz="1600" dirty="0"/>
              <a:t>구동 방식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drv</a:t>
            </a:r>
            <a:r>
              <a:rPr lang="en-US" altLang="ko-KR" sz="1600" dirty="0"/>
              <a:t>) </a:t>
            </a:r>
            <a:r>
              <a:rPr lang="ko-KR" altLang="en-US" sz="1600" dirty="0"/>
              <a:t>컬럼에 따른 색상을 구분하여 처리해 보도록 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구동 방식은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가지의 유형</a:t>
            </a:r>
            <a:r>
              <a:rPr lang="en-US" altLang="ko-KR" sz="1600" dirty="0" smtClean="0"/>
              <a:t>('f' '4' 'r')</a:t>
            </a:r>
            <a:r>
              <a:rPr lang="ko-KR" altLang="en-US" sz="1600" dirty="0" smtClean="0"/>
              <a:t>에 따라서 색상을 다르게 지정해 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84" y="1808459"/>
            <a:ext cx="6030832" cy="4523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37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err="1"/>
              <a:t>산점도와</a:t>
            </a:r>
            <a:r>
              <a:rPr lang="ko-KR" altLang="en-US" b="1" dirty="0"/>
              <a:t> 히스토그램 동시에 그리기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메인 그래프에 </a:t>
            </a:r>
            <a:r>
              <a:rPr lang="ko-KR" altLang="en-US" sz="1600" dirty="0" err="1"/>
              <a:t>산점도를</a:t>
            </a:r>
            <a:r>
              <a:rPr lang="ko-KR" altLang="en-US" sz="1600" dirty="0"/>
              <a:t> 그리고</a:t>
            </a:r>
            <a:r>
              <a:rPr lang="en-US" altLang="ko-KR" sz="1600" dirty="0"/>
              <a:t>, </a:t>
            </a:r>
            <a:r>
              <a:rPr lang="ko-KR" altLang="en-US" sz="1600" dirty="0"/>
              <a:t>하단과 오른쪽에 </a:t>
            </a:r>
            <a:r>
              <a:rPr lang="en-US" altLang="ko-KR" sz="1600" dirty="0"/>
              <a:t>histogram</a:t>
            </a:r>
            <a:r>
              <a:rPr lang="ko-KR" altLang="en-US" sz="1600" dirty="0"/>
              <a:t>을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81" y="1412776"/>
            <a:ext cx="7525290" cy="47037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86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kern="100" dirty="0" err="1">
                <a:solidFill>
                  <a:srgbClr val="000000"/>
                </a:solidFill>
                <a:cs typeface="바탕" panose="02030600000101010101" pitchFamily="18" charset="-127"/>
              </a:rPr>
              <a:t>다이어몬드</a:t>
            </a:r>
            <a:r>
              <a:rPr lang="ko-KR" altLang="ko-KR" b="1" kern="100" dirty="0">
                <a:solidFill>
                  <a:srgbClr val="000000"/>
                </a:solidFill>
                <a:cs typeface="바탕" panose="02030600000101010101" pitchFamily="18" charset="-127"/>
              </a:rPr>
              <a:t> 데이터 셋과 </a:t>
            </a:r>
            <a:r>
              <a:rPr lang="ko-KR" altLang="ko-KR" b="1" kern="100" dirty="0" err="1">
                <a:solidFill>
                  <a:srgbClr val="000000"/>
                </a:solidFill>
                <a:cs typeface="바탕" panose="02030600000101010101" pitchFamily="18" charset="-127"/>
              </a:rPr>
              <a:t>산점도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880241"/>
          </a:xfr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이번에 사용할 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diamonds 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데이터 셋은 약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 54,000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개의 다이아몬드에 대한 속성을 기록하고 있는 데이터 프레임입니다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.</a:t>
            </a:r>
            <a:endParaRPr lang="ko-KR" altLang="ko-KR" sz="1600" kern="100" dirty="0"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다음과 같이 전체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 53,940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개의 관측치와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 10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개의 변수로 구성이 되어 있습니다</a:t>
            </a:r>
            <a:r>
              <a:rPr lang="en-US" altLang="ko-KR" sz="1600" kern="100" dirty="0" smtClean="0">
                <a:solidFill>
                  <a:srgbClr val="000000"/>
                </a:solidFill>
                <a:cs typeface="바탕" panose="02030600000101010101" pitchFamily="18" charset="-127"/>
              </a:rPr>
              <a:t>.</a:t>
            </a: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64028"/>
              </p:ext>
            </p:extLst>
          </p:nvPr>
        </p:nvGraphicFramePr>
        <p:xfrm>
          <a:off x="526966" y="1971288"/>
          <a:ext cx="9021088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40894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  <a:gridCol w="923602">
                  <a:extLst>
                    <a:ext uri="{9D8B030D-6E8A-4147-A177-3AD203B41FA5}">
                      <a16:colId xmlns:a16="http://schemas.microsoft.com/office/drawing/2014/main" xmlns="" val="2831969655"/>
                    </a:ext>
                  </a:extLst>
                </a:gridCol>
                <a:gridCol w="3586942">
                  <a:extLst>
                    <a:ext uri="{9D8B030D-6E8A-4147-A177-3AD203B41FA5}">
                      <a16:colId xmlns:a16="http://schemas.microsoft.com/office/drawing/2014/main" xmlns="" val="800220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price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다이아몬드의 가격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($326 ~ $18,823)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(0–10.74mm)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carat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다이아몬드의 무게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폭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(0~58.9mm)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547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cut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컷의 품질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Fair,Good,Very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Good, Premium Ideal)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depth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total depth percentage = z / mean(x, y) = 2 * z / (x + y) (43–79) 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6635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color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색상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(J: 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가장 나쁨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~ D: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가장 좋음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width of top of diamond relative to widest point (43–95)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619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 clarity 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선명도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8905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2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kern="100" dirty="0" err="1">
                <a:solidFill>
                  <a:srgbClr val="000000"/>
                </a:solidFill>
                <a:cs typeface="바탕" panose="02030600000101010101" pitchFamily="18" charset="-127"/>
              </a:rPr>
              <a:t>다이어몬드</a:t>
            </a:r>
            <a:r>
              <a:rPr lang="ko-KR" altLang="ko-KR" b="1" kern="100" dirty="0">
                <a:solidFill>
                  <a:srgbClr val="000000"/>
                </a:solidFill>
                <a:cs typeface="바탕" panose="02030600000101010101" pitchFamily="18" charset="-127"/>
              </a:rPr>
              <a:t> 데이터 셋과 </a:t>
            </a:r>
            <a:r>
              <a:rPr lang="ko-KR" altLang="ko-KR" b="1" kern="100" dirty="0" err="1">
                <a:solidFill>
                  <a:srgbClr val="000000"/>
                </a:solidFill>
                <a:cs typeface="바탕" panose="02030600000101010101" pitchFamily="18" charset="-127"/>
              </a:rPr>
              <a:t>산점도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scatter() </a:t>
            </a:r>
            <a:r>
              <a:rPr lang="ko-KR" altLang="en-US" sz="1600" dirty="0"/>
              <a:t>함수를 사용하여 도형의 크기와 색상을 지정해 보도록 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19" y="1286978"/>
            <a:ext cx="6750762" cy="5063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76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kern="100" dirty="0">
                <a:cs typeface="바탕" panose="02030600000101010101" pitchFamily="18" charset="-127"/>
              </a:rPr>
              <a:t>막대 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880241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막대 </a:t>
            </a:r>
            <a:r>
              <a:rPr lang="ko-KR" altLang="en-US" sz="1600" dirty="0" err="1"/>
              <a:t>그래프란</a:t>
            </a:r>
            <a:r>
              <a:rPr lang="ko-KR" altLang="en-US" sz="1600" dirty="0"/>
              <a:t> 여러 가지 통계 데이터나 양</a:t>
            </a:r>
            <a:r>
              <a:rPr lang="en-US" altLang="ko-KR" sz="1600" dirty="0"/>
              <a:t>(</a:t>
            </a:r>
            <a:r>
              <a:rPr lang="ko-KR" altLang="en-US" sz="1600" dirty="0" err="1"/>
              <a:t>量</a:t>
            </a:r>
            <a:r>
              <a:rPr lang="en-US" altLang="ko-KR" sz="1600" dirty="0"/>
              <a:t>)</a:t>
            </a:r>
            <a:r>
              <a:rPr lang="ko-KR" altLang="en-US" sz="1600" dirty="0"/>
              <a:t>을 막대 모양의 길이로 나타낸 그래프를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크고 작음을 한 눈에 이해할 수 있기 때문에 많이 사용되며</a:t>
            </a:r>
            <a:r>
              <a:rPr lang="en-US" altLang="ko-KR" sz="1600" dirty="0"/>
              <a:t>, </a:t>
            </a:r>
            <a:r>
              <a:rPr lang="ko-KR" altLang="en-US" sz="1600" dirty="0"/>
              <a:t>다만 시간의 흐름에 따라 변화를 표현하는 것이라면 </a:t>
            </a:r>
            <a:r>
              <a:rPr lang="ko-KR" altLang="en-US" sz="1600" dirty="0" err="1" smtClean="0"/>
              <a:t>꺽은</a:t>
            </a:r>
            <a:r>
              <a:rPr lang="ko-KR" altLang="en-US" sz="1600" dirty="0" smtClean="0"/>
              <a:t> 선 </a:t>
            </a:r>
            <a:r>
              <a:rPr lang="ko-KR" altLang="en-US" sz="1600" dirty="0"/>
              <a:t>그래프를 사용하는 것이 좋습니다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91825"/>
              </p:ext>
            </p:extLst>
          </p:nvPr>
        </p:nvGraphicFramePr>
        <p:xfrm>
          <a:off x="526966" y="1916832"/>
          <a:ext cx="9021087" cy="182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51437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예시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수량의 많고 적음을 비교하고자 할 때 사용합니다</a:t>
                      </a:r>
                      <a:r>
                        <a:rPr lang="en-US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변화된 양에 대하여 일별</a:t>
                      </a:r>
                      <a:r>
                        <a:rPr lang="en-US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월별</a:t>
                      </a:r>
                      <a:r>
                        <a:rPr lang="en-US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4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년별</a:t>
                      </a: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통계 등의 비교에 사용합니다</a:t>
                      </a:r>
                      <a:r>
                        <a:rPr lang="en-US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체력장에서 </a:t>
                      </a:r>
                      <a:r>
                        <a:rPr lang="ko-KR" sz="14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학생별</a:t>
                      </a: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줄 넘기를 성공한 개수를 나타냅니다</a:t>
                      </a:r>
                      <a:r>
                        <a:rPr lang="en-US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항목의 수량의 크기를 비교하기가 쉽습니다</a:t>
                      </a:r>
                      <a:r>
                        <a:rPr lang="en-US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시각적으로 전체를 한 눈에 쉽게 파악할 수 있습니다</a:t>
                      </a:r>
                      <a:r>
                        <a:rPr lang="en-US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항목에 대한 수량의 크기를 정확히 나타낼 수 있습니다</a:t>
                      </a:r>
                      <a:r>
                        <a:rPr lang="en-US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가독성</a:t>
                      </a:r>
                      <a:r>
                        <a:rPr lang="ko-KR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면에선 일반적으로 항목의 개수가 적으면 가로 막대가 좋고 항목이 많으면 세로 막대가 보기에 편리합니다</a:t>
                      </a:r>
                      <a:r>
                        <a:rPr lang="en-US" sz="14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matplotlib</a:t>
            </a:r>
            <a:r>
              <a:rPr lang="en-US" altLang="ko-KR" b="1" dirty="0"/>
              <a:t> </a:t>
            </a:r>
            <a:r>
              <a:rPr lang="ko-KR" altLang="ko-KR" b="1" dirty="0"/>
              <a:t>라이브러리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929485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matplotlib</a:t>
            </a:r>
            <a:r>
              <a:rPr lang="en-US" altLang="ko-KR" sz="1600" dirty="0"/>
              <a:t> API </a:t>
            </a:r>
            <a:r>
              <a:rPr lang="ko-KR" altLang="en-US" sz="1600" dirty="0"/>
              <a:t>함수는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</a:t>
            </a:r>
            <a:r>
              <a:rPr lang="ko-KR" altLang="en-US" sz="1600" dirty="0"/>
              <a:t>모듈에 들어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일반적으로 다음 문장처럼 </a:t>
            </a:r>
            <a:r>
              <a:rPr lang="en-US" altLang="ko-KR" sz="1600" dirty="0"/>
              <a:t>'</a:t>
            </a:r>
            <a:r>
              <a:rPr lang="en-US" altLang="ko-KR" sz="1600" dirty="0" err="1"/>
              <a:t>plt</a:t>
            </a:r>
            <a:r>
              <a:rPr lang="en-US" altLang="ko-KR" sz="1600" dirty="0"/>
              <a:t>'</a:t>
            </a:r>
            <a:r>
              <a:rPr lang="ko-KR" altLang="en-US" sz="1600" dirty="0"/>
              <a:t>라는 이름으로 </a:t>
            </a:r>
            <a:r>
              <a:rPr lang="en-US" altLang="ko-KR" sz="1600" dirty="0"/>
              <a:t>import </a:t>
            </a:r>
            <a:r>
              <a:rPr lang="ko-KR" altLang="en-US" sz="1600" dirty="0"/>
              <a:t>해서 사용합니다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75603"/>
              </p:ext>
            </p:extLst>
          </p:nvPr>
        </p:nvGraphicFramePr>
        <p:xfrm>
          <a:off x="504845" y="1655983"/>
          <a:ext cx="903360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3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모듈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임포트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문장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아래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개의 문장을 모두 사용해야 하는 것은 아닙니다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필요한 모듈만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임포트하면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됩니다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주의 사항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상위 모듈을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임포트한다고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하위 모듈까지 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임포트되지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않습니다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import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matplotlib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import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matplotlib.pyplot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as </a:t>
                      </a:r>
                      <a:r>
                        <a:rPr lang="en-US" altLang="ko-KR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plt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1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kern="100" dirty="0">
                <a:cs typeface="바탕" panose="02030600000101010101" pitchFamily="18" charset="-127"/>
              </a:rPr>
              <a:t>막대 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특정 일자에 대하여 국가별 발생 건수에 대하여 </a:t>
            </a:r>
            <a:r>
              <a:rPr lang="ko-KR" altLang="en-US" sz="1600" dirty="0" err="1"/>
              <a:t>일변량</a:t>
            </a:r>
            <a:r>
              <a:rPr lang="ko-KR" altLang="en-US" sz="1600" dirty="0"/>
              <a:t> 막대 그래프를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366646"/>
            <a:ext cx="6624736" cy="4968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854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kern="100" dirty="0">
                <a:cs typeface="바탕" panose="02030600000101010101" pitchFamily="18" charset="-127"/>
              </a:rPr>
              <a:t>막대 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특정 국가별 특정 일자에 대하여 </a:t>
            </a:r>
            <a:r>
              <a:rPr lang="ko-KR" altLang="en-US" sz="1600" dirty="0" err="1"/>
              <a:t>다변량</a:t>
            </a:r>
            <a:r>
              <a:rPr lang="ko-KR" altLang="en-US" sz="1600" dirty="0"/>
              <a:t> 막대 그래프를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06" y="1363169"/>
            <a:ext cx="6649784" cy="4986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58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kern="100" dirty="0">
                <a:cs typeface="바탕" panose="02030600000101010101" pitchFamily="18" charset="-127"/>
              </a:rPr>
              <a:t>막대 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특정 </a:t>
            </a:r>
            <a:r>
              <a:rPr lang="ko-KR" altLang="en-US" sz="1600" dirty="0" err="1"/>
              <a:t>일자별</a:t>
            </a:r>
            <a:r>
              <a:rPr lang="ko-KR" altLang="en-US" sz="1600" dirty="0"/>
              <a:t> 특정 국가에 대하여 </a:t>
            </a:r>
            <a:r>
              <a:rPr lang="ko-KR" altLang="en-US" sz="1600" dirty="0" err="1"/>
              <a:t>다변량</a:t>
            </a:r>
            <a:r>
              <a:rPr lang="ko-KR" altLang="en-US" sz="1600" dirty="0"/>
              <a:t> 막대 그래프를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06" y="1304908"/>
            <a:ext cx="6672788" cy="5004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09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kern="100" dirty="0">
                <a:cs typeface="바탕" panose="02030600000101010101" pitchFamily="18" charset="-127"/>
              </a:rPr>
              <a:t>막대 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특정 </a:t>
            </a:r>
            <a:r>
              <a:rPr lang="ko-KR" altLang="en-US" sz="1600" dirty="0" err="1"/>
              <a:t>일자별</a:t>
            </a:r>
            <a:r>
              <a:rPr lang="ko-KR" altLang="en-US" sz="1600" dirty="0"/>
              <a:t> 특정 국가에 대하여 누적된 </a:t>
            </a:r>
            <a:r>
              <a:rPr lang="ko-KR" altLang="en-US" sz="1600" dirty="0" err="1"/>
              <a:t>다변량</a:t>
            </a:r>
            <a:r>
              <a:rPr lang="ko-KR" altLang="en-US" sz="1600" dirty="0"/>
              <a:t> 막대 그래프를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92" y="1309379"/>
            <a:ext cx="6645216" cy="4983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33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kern="100" dirty="0">
                <a:cs typeface="바탕" panose="02030600000101010101" pitchFamily="18" charset="-127"/>
              </a:rPr>
              <a:t>막대 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가로 </a:t>
            </a:r>
            <a:r>
              <a:rPr lang="ko-KR" altLang="en-US" sz="1600" dirty="0"/>
              <a:t>누적 막대 그래프</a:t>
            </a:r>
            <a:r>
              <a:rPr lang="en-US" altLang="ko-KR" sz="1600" dirty="0"/>
              <a:t>(</a:t>
            </a:r>
            <a:r>
              <a:rPr lang="ko-KR" altLang="en-US" sz="1600" dirty="0"/>
              <a:t>차트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그려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5" y="1494037"/>
            <a:ext cx="8843430" cy="4808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07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kern="100" dirty="0">
                <a:cs typeface="바탕" panose="02030600000101010101" pitchFamily="18" charset="-127"/>
              </a:rPr>
              <a:t>막대 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/>
              <a:t>행 </a:t>
            </a:r>
            <a:r>
              <a:rPr lang="en-US" altLang="ko-KR" sz="1600" dirty="0"/>
              <a:t>1</a:t>
            </a:r>
            <a:r>
              <a:rPr lang="ko-KR" altLang="en-US" sz="1600" dirty="0"/>
              <a:t>열을 가진 서브 플롯을 이용하여 막대 그래프 </a:t>
            </a:r>
            <a:r>
              <a:rPr lang="en-US" altLang="ko-KR" sz="1600" dirty="0"/>
              <a:t>2</a:t>
            </a:r>
            <a:r>
              <a:rPr lang="ko-KR" altLang="en-US" sz="1600" dirty="0"/>
              <a:t>개를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83" y="1267012"/>
            <a:ext cx="6723434" cy="5042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74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ko-KR" b="1" kern="100" dirty="0">
                <a:cs typeface="바탕" panose="02030600000101010101" pitchFamily="18" charset="-127"/>
              </a:rPr>
              <a:t>막대 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막대 그래프를 보여 주면서 엑셀의 표처럼 데이터의 내용을 보여 주는 그래프입니다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36" y="1209757"/>
            <a:ext cx="6784328" cy="5088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37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파이</a:t>
            </a:r>
            <a:r>
              <a:rPr lang="ko-KR" altLang="ko-KR" b="1" kern="100" dirty="0" smtClean="0">
                <a:cs typeface="바탕" panose="02030600000101010101" pitchFamily="18" charset="-127"/>
              </a:rPr>
              <a:t> </a:t>
            </a:r>
            <a:r>
              <a:rPr lang="ko-KR" altLang="ko-KR" b="1" kern="100" dirty="0">
                <a:cs typeface="바탕" panose="02030600000101010101" pitchFamily="18" charset="-127"/>
              </a:rPr>
              <a:t>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693703" cy="3046988"/>
          </a:xfr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원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(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圓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) 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그래프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(Pie chart)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는 전체에 대한 각 부분의 비율을 부채꼴 모양으로 나타낸 그래프입니다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. </a:t>
            </a:r>
            <a:endParaRPr lang="ko-KR" altLang="ko-KR" sz="1600" kern="100" dirty="0"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비율 그래프의 일종으로 전체에 대한 부분의 비율을 한 눈에 알 수 있기 때문에 비율을 나타낼 </a:t>
            </a:r>
            <a:r>
              <a:rPr lang="ko-KR" altLang="ko-KR" sz="1600" kern="100" dirty="0" smtClean="0">
                <a:solidFill>
                  <a:srgbClr val="000000"/>
                </a:solidFill>
                <a:cs typeface="바탕" panose="02030600000101010101" pitchFamily="18" charset="-127"/>
              </a:rPr>
              <a:t>때 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편리합니다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.</a:t>
            </a:r>
            <a:endParaRPr lang="ko-KR" altLang="ko-KR" sz="1600" kern="100" dirty="0"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전체를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 100%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로 놓고 그 중에서 무엇이 얼마나 많은 비율을 차지하고 있는지 </a:t>
            </a:r>
            <a:r>
              <a:rPr lang="ko-KR" altLang="ko-KR" sz="1600" kern="100" dirty="0" err="1">
                <a:solidFill>
                  <a:srgbClr val="000000"/>
                </a:solidFill>
                <a:cs typeface="바탕" panose="02030600000101010101" pitchFamily="18" charset="-127"/>
              </a:rPr>
              <a:t>확인할수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 있는 도표입니다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.</a:t>
            </a:r>
            <a:endParaRPr lang="ko-KR" altLang="ko-KR" sz="1600" kern="100" dirty="0"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ko-KR" altLang="ko-KR" sz="1600" kern="100" dirty="0" smtClean="0">
                <a:solidFill>
                  <a:srgbClr val="000000"/>
                </a:solidFill>
                <a:cs typeface="바탕" panose="02030600000101010101" pitchFamily="18" charset="-127"/>
              </a:rPr>
              <a:t>각 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부채꼴의 중심각이 전체에서 차지하는 비율을 나타내며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, 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비율을 한눈에 볼 수 있다는 장점이 있습니다</a:t>
            </a:r>
            <a:r>
              <a:rPr lang="en-US" altLang="ko-KR" sz="1600" kern="100" dirty="0" smtClean="0">
                <a:solidFill>
                  <a:srgbClr val="000000"/>
                </a:solidFill>
                <a:cs typeface="바탕" panose="02030600000101010101" pitchFamily="18" charset="-127"/>
              </a:rPr>
              <a:t>.</a:t>
            </a:r>
            <a:endParaRPr lang="ko-KR" altLang="ko-KR" sz="1600" kern="100" dirty="0">
              <a:cs typeface="바탕" panose="02030600000101010101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경우에 따라서는 원형이 아니라 도넛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(donut) 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형태로 표기되기도 하며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, 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일부는 잘라서 살짝 밖으로 빼내어 보여주기도 합니다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. </a:t>
            </a:r>
            <a:endParaRPr lang="ko-KR" altLang="ko-KR" sz="1600" kern="100" dirty="0">
              <a:cs typeface="바탕" panose="02030600000101010101" pitchFamily="18" charset="-127"/>
            </a:endParaRPr>
          </a:p>
          <a:p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각각의 항목들에 대한 세부 정보는 보통 원 내부에 표기하는데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, </a:t>
            </a:r>
            <a:r>
              <a:rPr lang="ko-KR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비율이 너무 낮을 경우에는 연결선을 따로 빼내어 표기합니다</a:t>
            </a:r>
            <a:r>
              <a:rPr lang="en-US" altLang="ko-KR" sz="1600" kern="100" dirty="0">
                <a:solidFill>
                  <a:srgbClr val="000000"/>
                </a:solidFill>
                <a:cs typeface="바탕" panose="02030600000101010101" pitchFamily="18" charset="-127"/>
              </a:rPr>
              <a:t>. </a:t>
            </a:r>
            <a:endParaRPr lang="en-US" altLang="ko-KR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80444"/>
              </p:ext>
            </p:extLst>
          </p:nvPr>
        </p:nvGraphicFramePr>
        <p:xfrm>
          <a:off x="526966" y="4312900"/>
          <a:ext cx="9021087" cy="55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06635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예시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선거 후보에 대한 투표율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전체적인 비율을 쉽게 파악할 수 있습니다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6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파이</a:t>
            </a:r>
            <a:r>
              <a:rPr lang="ko-KR" altLang="ko-KR" b="1" kern="100" dirty="0" smtClean="0">
                <a:cs typeface="바탕" panose="02030600000101010101" pitchFamily="18" charset="-127"/>
              </a:rPr>
              <a:t> </a:t>
            </a:r>
            <a:r>
              <a:rPr lang="ko-KR" altLang="ko-KR" b="1" kern="100" dirty="0">
                <a:cs typeface="바탕" panose="02030600000101010101" pitchFamily="18" charset="-127"/>
              </a:rPr>
              <a:t>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634020"/>
          </a:xfr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주요 국가별 코로나 발생 건수를 파이 그래프로 그려 봅니다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각 국가의 비율은 사용자 </a:t>
            </a:r>
            <a:r>
              <a:rPr lang="ko-KR" altLang="en-US" sz="1600" dirty="0"/>
              <a:t>정의 </a:t>
            </a:r>
            <a:r>
              <a:rPr lang="ko-KR" altLang="en-US" sz="1600" dirty="0" smtClean="0"/>
              <a:t>비율로 지정해 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475" y="1647891"/>
            <a:ext cx="6063050" cy="4547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33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파이</a:t>
            </a:r>
            <a:r>
              <a:rPr lang="ko-KR" altLang="ko-KR" b="1" kern="100" dirty="0" smtClean="0">
                <a:cs typeface="바탕" panose="02030600000101010101" pitchFamily="18" charset="-127"/>
              </a:rPr>
              <a:t> </a:t>
            </a:r>
            <a:r>
              <a:rPr lang="ko-KR" altLang="ko-KR" b="1" kern="100" dirty="0">
                <a:cs typeface="바탕" panose="02030600000101010101" pitchFamily="18" charset="-127"/>
              </a:rPr>
              <a:t>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880241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파이 차트의 </a:t>
            </a:r>
            <a:r>
              <a:rPr lang="en-US" altLang="ko-KR" sz="1600" dirty="0"/>
              <a:t>label</a:t>
            </a:r>
            <a:r>
              <a:rPr lang="ko-KR" altLang="en-US" sz="1600" dirty="0"/>
              <a:t>의 위치를 임의의 위치에 배치하는 방법에 대하여 살펴 봅니다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/>
              <a:t>getLabelFormat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함수는 전체 비율을 소수점 둘째 </a:t>
            </a:r>
            <a:r>
              <a:rPr lang="ko-KR" altLang="en-US" sz="1600" dirty="0" err="1"/>
              <a:t>자리수까지</a:t>
            </a:r>
            <a:r>
              <a:rPr lang="ko-KR" altLang="en-US" sz="1600" dirty="0"/>
              <a:t> 표현함과 동시에 몇 명인지를 </a:t>
            </a:r>
            <a:r>
              <a:rPr lang="ko-KR" altLang="en-US" sz="1600" dirty="0" err="1"/>
              <a:t>표현해주기</a:t>
            </a:r>
            <a:r>
              <a:rPr lang="ko-KR" altLang="en-US" sz="1600" dirty="0"/>
              <a:t> 위한 함수입니다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0" y="1808676"/>
            <a:ext cx="8647320" cy="4323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22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 err="1"/>
              <a:t>plt</a:t>
            </a:r>
            <a:r>
              <a:rPr lang="ko-KR" altLang="en-US" b="1" dirty="0"/>
              <a:t>와 연관된 함수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다음 함수들은 일반적으로 자주 사용되고</a:t>
            </a:r>
            <a:r>
              <a:rPr lang="en-US" altLang="ko-KR" sz="1600" dirty="0"/>
              <a:t>, </a:t>
            </a:r>
            <a:r>
              <a:rPr lang="ko-KR" altLang="en-US" sz="1600" dirty="0"/>
              <a:t>거의 모든 함수에 공통적으로 사용되는 옵션들입니다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12283"/>
              </p:ext>
            </p:extLst>
          </p:nvPr>
        </p:nvGraphicFramePr>
        <p:xfrm>
          <a:off x="530236" y="1363169"/>
          <a:ext cx="9021087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06635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함수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axhline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(y=0, 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xmin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=0, 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xmax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=1, **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kwargs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수평선이 그려 지는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y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축의 좌표를 의미합니다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plt.axhline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(y=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idx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color='c', 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linewidth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=1, 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linestyle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='dashed')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반대 함수는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plt.axvline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axvline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(x=0, 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ymin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=0, 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ymax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=1, **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kwargs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plt.axvline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(x=1, color='blue', 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linewidth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=2, 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linestyle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='dotted')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plt.axvline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(x=2, color='red', 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linewidth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=2, 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linestyle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='solid')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4677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grid(</a:t>
                      </a: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그리드를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표시할 것인지의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Boolean 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지정합니다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0149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rcdefaults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Matplotlib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스타일에 대한 </a:t>
                      </a:r>
                      <a:r>
                        <a:rPr lang="ko-KR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파라미터를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초기 값으로 되돌립니다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0390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show()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그래프 객체를 화면에 보여 줍니다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688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title(</a:t>
                      </a: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sometitle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sometitle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이라는 문장을 그래프의 제목으로 설정합니다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2312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xlabel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 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축에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이라는 라벨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문구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설정합니다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6484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xlim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([</a:t>
                      </a:r>
                      <a:r>
                        <a:rPr lang="ko-KR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하한값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상한값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 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축의 상한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하한 값을 설정합니다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8470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xticks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 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축의 눈금 라벨에 대한 개수 설정을 합니다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ex) </a:t>
                      </a: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plt.xticks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np.arange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(1, 11))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8892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ylabel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 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축에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이라는 라벨을 설정합니다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9939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ylim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([</a:t>
                      </a:r>
                      <a:r>
                        <a:rPr lang="ko-KR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하한값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상한값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 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축의 상한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하한 값을 설정합니다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612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yticks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 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축의 눈금 라벨에 대한 개수 설정을 합니다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ex) </a:t>
                      </a: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plt.yticks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np.arange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ymin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sz="11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ymax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+ 1, 1))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865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4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파이</a:t>
            </a:r>
            <a:r>
              <a:rPr lang="ko-KR" altLang="ko-KR" b="1" kern="100" dirty="0" smtClean="0">
                <a:cs typeface="바탕" panose="02030600000101010101" pitchFamily="18" charset="-127"/>
              </a:rPr>
              <a:t> </a:t>
            </a:r>
            <a:r>
              <a:rPr lang="ko-KR" altLang="ko-KR" b="1" kern="100" dirty="0">
                <a:cs typeface="바탕" panose="02030600000101010101" pitchFamily="18" charset="-127"/>
              </a:rPr>
              <a:t>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880241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이번에는 중간에 구멍이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각 항목에 대한 설명은 별도로 </a:t>
            </a:r>
            <a:r>
              <a:rPr lang="ko-KR" altLang="en-US" sz="1600" dirty="0" err="1"/>
              <a:t>도우넛의</a:t>
            </a:r>
            <a:r>
              <a:rPr lang="ko-KR" altLang="en-US" sz="1600" dirty="0"/>
              <a:t> 외곽에 작성한 </a:t>
            </a:r>
            <a:r>
              <a:rPr lang="ko-KR" altLang="en-US" sz="1600" dirty="0" err="1"/>
              <a:t>도우넛</a:t>
            </a:r>
            <a:r>
              <a:rPr lang="ko-KR" altLang="en-US" sz="1600" dirty="0"/>
              <a:t> 형태의 파이 그래프를 그려 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내부의 </a:t>
            </a:r>
            <a:r>
              <a:rPr lang="ko-KR" altLang="en-US" sz="1600" dirty="0" err="1"/>
              <a:t>도우넛</a:t>
            </a:r>
            <a:r>
              <a:rPr lang="ko-KR" altLang="en-US" sz="1600" dirty="0"/>
              <a:t> 구멍 크기는 </a:t>
            </a:r>
            <a:r>
              <a:rPr lang="en-US" altLang="ko-KR" sz="1600" dirty="0" err="1"/>
              <a:t>wedgeprops</a:t>
            </a:r>
            <a:r>
              <a:rPr lang="en-US" altLang="ko-KR" sz="1600" dirty="0"/>
              <a:t> </a:t>
            </a:r>
            <a:r>
              <a:rPr lang="ko-KR" altLang="en-US" sz="1600" dirty="0"/>
              <a:t>매개 변수를 사용하면 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9" y="1997805"/>
            <a:ext cx="8591762" cy="4295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457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파이</a:t>
            </a:r>
            <a:r>
              <a:rPr lang="ko-KR" altLang="ko-KR" b="1" kern="100" dirty="0" smtClean="0">
                <a:cs typeface="바탕" panose="02030600000101010101" pitchFamily="18" charset="-127"/>
              </a:rPr>
              <a:t> </a:t>
            </a:r>
            <a:r>
              <a:rPr lang="ko-KR" altLang="ko-KR" b="1" kern="100" dirty="0">
                <a:cs typeface="바탕" panose="02030600000101010101" pitchFamily="18" charset="-127"/>
              </a:rPr>
              <a:t>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584775"/>
          </a:xfrm>
        </p:spPr>
        <p:txBody>
          <a:bodyPr wrap="square">
            <a:spAutoFit/>
          </a:bodyPr>
          <a:lstStyle/>
          <a:p>
            <a:r>
              <a:rPr lang="en-US" altLang="ko-KR" sz="1600" dirty="0"/>
              <a:t>5</a:t>
            </a:r>
            <a:r>
              <a:rPr lang="ko-KR" altLang="en-US" sz="1600" dirty="0"/>
              <a:t>개국</a:t>
            </a:r>
            <a:r>
              <a:rPr lang="en-US" altLang="ko-KR" sz="1600" dirty="0"/>
              <a:t>('</a:t>
            </a:r>
            <a:r>
              <a:rPr lang="ko-KR" altLang="en-US" sz="1600" dirty="0"/>
              <a:t>독일</a:t>
            </a:r>
            <a:r>
              <a:rPr lang="en-US" altLang="ko-KR" sz="1600" dirty="0"/>
              <a:t>', '</a:t>
            </a:r>
            <a:r>
              <a:rPr lang="ko-KR" altLang="en-US" sz="1600" dirty="0"/>
              <a:t>프랑스</a:t>
            </a:r>
            <a:r>
              <a:rPr lang="en-US" altLang="ko-KR" sz="1600" dirty="0"/>
              <a:t>', '</a:t>
            </a:r>
            <a:r>
              <a:rPr lang="ko-KR" altLang="en-US" sz="1600" dirty="0"/>
              <a:t>중국</a:t>
            </a:r>
            <a:r>
              <a:rPr lang="en-US" altLang="ko-KR" sz="1600" dirty="0"/>
              <a:t>', '</a:t>
            </a:r>
            <a:r>
              <a:rPr lang="ko-KR" altLang="en-US" sz="1600" dirty="0"/>
              <a:t>영국</a:t>
            </a:r>
            <a:r>
              <a:rPr lang="en-US" altLang="ko-KR" sz="1600" dirty="0"/>
              <a:t>', '</a:t>
            </a:r>
            <a:r>
              <a:rPr lang="ko-KR" altLang="en-US" sz="1600" dirty="0"/>
              <a:t>이탈리아</a:t>
            </a:r>
            <a:r>
              <a:rPr lang="en-US" altLang="ko-KR" sz="1600" dirty="0"/>
              <a:t>')</a:t>
            </a:r>
            <a:r>
              <a:rPr lang="ko-KR" altLang="en-US" sz="1600" dirty="0"/>
              <a:t>의 이틀간</a:t>
            </a:r>
            <a:r>
              <a:rPr lang="en-US" altLang="ko-KR" sz="1600" dirty="0"/>
              <a:t>('4</a:t>
            </a:r>
            <a:r>
              <a:rPr lang="ko-KR" altLang="en-US" sz="1600" dirty="0"/>
              <a:t>월</a:t>
            </a:r>
            <a:r>
              <a:rPr lang="en-US" altLang="ko-KR" sz="1600" dirty="0"/>
              <a:t>06</a:t>
            </a:r>
            <a:r>
              <a:rPr lang="ko-KR" altLang="en-US" sz="1600" dirty="0"/>
              <a:t>일</a:t>
            </a:r>
            <a:r>
              <a:rPr lang="en-US" altLang="ko-KR" sz="1600" dirty="0"/>
              <a:t>', '4</a:t>
            </a:r>
            <a:r>
              <a:rPr lang="ko-KR" altLang="en-US" sz="1600" dirty="0"/>
              <a:t>월</a:t>
            </a:r>
            <a:r>
              <a:rPr lang="en-US" altLang="ko-KR" sz="1600" dirty="0"/>
              <a:t>07</a:t>
            </a:r>
            <a:r>
              <a:rPr lang="ko-KR" altLang="en-US" sz="1600" dirty="0"/>
              <a:t>일</a:t>
            </a:r>
            <a:r>
              <a:rPr lang="en-US" altLang="ko-KR" sz="1600" dirty="0"/>
              <a:t>')</a:t>
            </a:r>
            <a:r>
              <a:rPr lang="ko-KR" altLang="en-US" sz="1600" dirty="0"/>
              <a:t>의 데이터를 사용하여 중첩된 파이 그래프를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93" y="1530479"/>
            <a:ext cx="6193214" cy="4644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867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파이</a:t>
            </a:r>
            <a:r>
              <a:rPr lang="ko-KR" altLang="ko-KR" b="1" kern="100" dirty="0" smtClean="0">
                <a:cs typeface="바탕" panose="02030600000101010101" pitchFamily="18" charset="-127"/>
              </a:rPr>
              <a:t> </a:t>
            </a:r>
            <a:r>
              <a:rPr lang="ko-KR" altLang="ko-KR" b="1" kern="100" dirty="0">
                <a:cs typeface="바탕" panose="02030600000101010101" pitchFamily="18" charset="-127"/>
              </a:rPr>
              <a:t>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1126462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관심 국가 </a:t>
            </a:r>
            <a:r>
              <a:rPr lang="en-US" altLang="ko-KR" sz="1600" dirty="0"/>
              <a:t>['</a:t>
            </a:r>
            <a:r>
              <a:rPr lang="ko-KR" altLang="en-US" sz="1600" dirty="0"/>
              <a:t>독일</a:t>
            </a:r>
            <a:r>
              <a:rPr lang="en-US" altLang="ko-KR" sz="1600" dirty="0"/>
              <a:t>', '</a:t>
            </a:r>
            <a:r>
              <a:rPr lang="ko-KR" altLang="en-US" sz="1600" dirty="0"/>
              <a:t>프랑스</a:t>
            </a:r>
            <a:r>
              <a:rPr lang="en-US" altLang="ko-KR" sz="1600" dirty="0"/>
              <a:t>', '</a:t>
            </a:r>
            <a:r>
              <a:rPr lang="ko-KR" altLang="en-US" sz="1600" dirty="0"/>
              <a:t>중국</a:t>
            </a:r>
            <a:r>
              <a:rPr lang="en-US" altLang="ko-KR" sz="1600" dirty="0"/>
              <a:t>']</a:t>
            </a:r>
            <a:r>
              <a:rPr lang="ko-KR" altLang="en-US" sz="1600" dirty="0"/>
              <a:t>의  관심 일자 </a:t>
            </a:r>
            <a:r>
              <a:rPr lang="en-US" altLang="ko-KR" sz="1600" dirty="0"/>
              <a:t>['4</a:t>
            </a:r>
            <a:r>
              <a:rPr lang="ko-KR" altLang="en-US" sz="1600" dirty="0"/>
              <a:t>월</a:t>
            </a:r>
            <a:r>
              <a:rPr lang="en-US" altLang="ko-KR" sz="1600" dirty="0"/>
              <a:t>06</a:t>
            </a:r>
            <a:r>
              <a:rPr lang="ko-KR" altLang="en-US" sz="1600" dirty="0"/>
              <a:t>일</a:t>
            </a:r>
            <a:r>
              <a:rPr lang="en-US" altLang="ko-KR" sz="1600" dirty="0"/>
              <a:t>', '4</a:t>
            </a:r>
            <a:r>
              <a:rPr lang="ko-KR" altLang="en-US" sz="1600" dirty="0"/>
              <a:t>월</a:t>
            </a:r>
            <a:r>
              <a:rPr lang="en-US" altLang="ko-KR" sz="1600" dirty="0"/>
              <a:t>07</a:t>
            </a:r>
            <a:r>
              <a:rPr lang="ko-KR" altLang="en-US" sz="1600" dirty="0"/>
              <a:t>일</a:t>
            </a:r>
            <a:r>
              <a:rPr lang="en-US" altLang="ko-KR" sz="1600" dirty="0"/>
              <a:t>', '4</a:t>
            </a:r>
            <a:r>
              <a:rPr lang="ko-KR" altLang="en-US" sz="1600" dirty="0"/>
              <a:t>월</a:t>
            </a:r>
            <a:r>
              <a:rPr lang="en-US" altLang="ko-KR" sz="1600" dirty="0"/>
              <a:t>08</a:t>
            </a:r>
            <a:r>
              <a:rPr lang="ko-KR" altLang="en-US" sz="1600" dirty="0"/>
              <a:t>일</a:t>
            </a:r>
            <a:r>
              <a:rPr lang="en-US" altLang="ko-KR" sz="1600" dirty="0"/>
              <a:t>']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Pie </a:t>
            </a:r>
            <a:r>
              <a:rPr lang="ko-KR" altLang="en-US" sz="1600" dirty="0"/>
              <a:t>그래프를 그려 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그리고</a:t>
            </a:r>
            <a:r>
              <a:rPr lang="en-US" altLang="ko-KR" sz="1600" dirty="0"/>
              <a:t>, Pie</a:t>
            </a:r>
            <a:r>
              <a:rPr lang="ko-KR" altLang="en-US" sz="1600" dirty="0"/>
              <a:t>의 한 부분인 특정 국가</a:t>
            </a:r>
            <a:r>
              <a:rPr lang="en-US" altLang="ko-KR" sz="1600" dirty="0"/>
              <a:t>, </a:t>
            </a:r>
            <a:r>
              <a:rPr lang="ko-KR" altLang="en-US" sz="1600" dirty="0"/>
              <a:t>예를 들어서 </a:t>
            </a:r>
            <a:r>
              <a:rPr lang="en-US" altLang="ko-KR" sz="1600" dirty="0"/>
              <a:t>'</a:t>
            </a:r>
            <a:r>
              <a:rPr lang="ko-KR" altLang="en-US" sz="1600" dirty="0"/>
              <a:t>독일</a:t>
            </a:r>
            <a:r>
              <a:rPr lang="en-US" altLang="ko-KR" sz="1600" dirty="0"/>
              <a:t>'</a:t>
            </a:r>
            <a:r>
              <a:rPr lang="ko-KR" altLang="en-US" sz="1600" dirty="0"/>
              <a:t>에 대한 </a:t>
            </a:r>
            <a:r>
              <a:rPr lang="en-US" altLang="ko-KR" sz="1600" dirty="0"/>
              <a:t>Pie </a:t>
            </a:r>
            <a:r>
              <a:rPr lang="ko-KR" altLang="en-US" sz="1600" dirty="0"/>
              <a:t>정보를 좀 더 세분화시켜 관심 일자에 대한 비율 정보를 별도로 그려 보도록 하겠습니다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59" y="2115093"/>
            <a:ext cx="7617882" cy="42310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89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상자 수염 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1421928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상자 수염 그림</a:t>
            </a:r>
            <a:r>
              <a:rPr lang="en-US" altLang="ko-KR" sz="1600" dirty="0"/>
              <a:t>(box-and-whisker plot, box-and-whisker diagram) </a:t>
            </a:r>
            <a:r>
              <a:rPr lang="ko-KR" altLang="en-US" sz="1600" dirty="0"/>
              <a:t>또는 상자 그림</a:t>
            </a:r>
            <a:r>
              <a:rPr lang="en-US" altLang="ko-KR" sz="1600" dirty="0"/>
              <a:t>(box plot, boxplot) </a:t>
            </a:r>
            <a:r>
              <a:rPr lang="ko-KR" altLang="en-US" sz="1600" dirty="0"/>
              <a:t>또는 상자</a:t>
            </a:r>
            <a:r>
              <a:rPr lang="en-US" altLang="ko-KR" sz="1600" dirty="0"/>
              <a:t>-</a:t>
            </a:r>
            <a:r>
              <a:rPr lang="ko-KR" altLang="en-US" sz="1600" dirty="0"/>
              <a:t>수염 그림</a:t>
            </a:r>
            <a:r>
              <a:rPr lang="en-US" altLang="ko-KR" sz="1600" dirty="0"/>
              <a:t>, </a:t>
            </a:r>
            <a:r>
              <a:rPr lang="ko-KR" altLang="en-US" sz="1600" dirty="0"/>
              <a:t>상자 도표는 다섯 숫자 요약으로 그린</a:t>
            </a:r>
            <a:r>
              <a:rPr lang="en-US" altLang="ko-KR" sz="1600" dirty="0"/>
              <a:t>, </a:t>
            </a:r>
            <a:r>
              <a:rPr lang="ko-KR" altLang="en-US" sz="1600" dirty="0"/>
              <a:t>자료의 특성을 요약하는 그래프입니다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/>
              <a:t>상자 수염을 설명하기 전에 이상치</a:t>
            </a:r>
            <a:r>
              <a:rPr lang="en-US" altLang="ko-KR" sz="1600" dirty="0"/>
              <a:t>(outlier)/</a:t>
            </a:r>
            <a:r>
              <a:rPr lang="ko-KR" altLang="en-US" sz="1600" dirty="0" err="1"/>
              <a:t>극단치에</a:t>
            </a:r>
            <a:r>
              <a:rPr lang="ko-KR" altLang="en-US" sz="1600" dirty="0"/>
              <a:t> 대하여 우선 살펴 보도록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예를 들어서</a:t>
            </a:r>
            <a:r>
              <a:rPr lang="en-US" altLang="ko-KR" sz="1600" dirty="0"/>
              <a:t>, </a:t>
            </a:r>
            <a:r>
              <a:rPr lang="ko-KR" altLang="en-US" sz="1600" dirty="0"/>
              <a:t>사람의 나이가 </a:t>
            </a:r>
            <a:r>
              <a:rPr lang="en-US" altLang="ko-KR" sz="1600" dirty="0"/>
              <a:t>300</a:t>
            </a:r>
            <a:r>
              <a:rPr lang="ko-KR" altLang="en-US" sz="1600" dirty="0"/>
              <a:t>살 또는 키가 </a:t>
            </a:r>
            <a:r>
              <a:rPr lang="en-US" altLang="ko-KR" sz="1600" dirty="0"/>
              <a:t>3</a:t>
            </a:r>
            <a:r>
              <a:rPr lang="ko-KR" altLang="en-US" sz="1600" dirty="0"/>
              <a:t>미터 등 표현은 가능하지만 현실적으로 불가능한 값들을 이상치</a:t>
            </a:r>
            <a:r>
              <a:rPr lang="en-US" altLang="ko-KR" sz="1600" dirty="0"/>
              <a:t>/</a:t>
            </a:r>
            <a:r>
              <a:rPr lang="ko-KR" altLang="en-US" sz="1600" dirty="0" err="1"/>
              <a:t>극단치라고</a:t>
            </a:r>
            <a:r>
              <a:rPr lang="ko-KR" altLang="en-US" sz="1600" dirty="0"/>
              <a:t> 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63" y="2661739"/>
            <a:ext cx="4228274" cy="3646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36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상자 수염 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634020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상자 그림의 각 요소에 대하여 살펴 보도록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Q1</a:t>
            </a:r>
            <a:r>
              <a:rPr lang="ko-KR" altLang="en-US" sz="1600" dirty="0"/>
              <a:t>에서 </a:t>
            </a:r>
            <a:r>
              <a:rPr lang="en-US" altLang="ko-KR" sz="1600" dirty="0"/>
              <a:t>Q3 </a:t>
            </a:r>
            <a:r>
              <a:rPr lang="ko-KR" altLang="en-US" sz="1600" dirty="0"/>
              <a:t>사이인 </a:t>
            </a:r>
            <a:r>
              <a:rPr lang="ko-KR" altLang="en-US" sz="1600" dirty="0" err="1"/>
              <a:t>사분위간</a:t>
            </a:r>
            <a:r>
              <a:rPr lang="ko-KR" altLang="en-US" sz="1600" dirty="0"/>
              <a:t> 범위</a:t>
            </a:r>
            <a:r>
              <a:rPr lang="en-US" altLang="ko-KR" sz="1600" dirty="0"/>
              <a:t>(IQR)</a:t>
            </a:r>
            <a:r>
              <a:rPr lang="ko-KR" altLang="en-US" sz="1600" dirty="0"/>
              <a:t>로 몸통을 구성하고 근접 값들로 꼬리를 구성합니다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17652"/>
              </p:ext>
            </p:extLst>
          </p:nvPr>
        </p:nvGraphicFramePr>
        <p:xfrm>
          <a:off x="526966" y="1695568"/>
          <a:ext cx="9021088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7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  <a:gridCol w="6035214">
                  <a:extLst>
                    <a:ext uri="{9D8B030D-6E8A-4147-A177-3AD203B41FA5}">
                      <a16:colId xmlns:a16="http://schemas.microsoft.com/office/drawing/2014/main" xmlns="" val="2831969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상자 그림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outlier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극단치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upper, lower whisker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바깥 영역을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upper whisker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극단치와의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경계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상자 외부 가로선으로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사분위수 외부에 있는 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1.5*IQR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내부의 최대값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155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상단 세로 점선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상단 수염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Q3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위의 값들을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사분위수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(75%)~100%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내에 존재하는 데이터를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42942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Q3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사분위수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사분위수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(75%)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해당 하는 값을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703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Q2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중앙 값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상자 내에 있는 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사분위수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(50%)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중앙 값을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2100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Q1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사분위수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사분위수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(25%)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해당 하는 값을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9073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하단 세로 점선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하단 수염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Q1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아래의 값들을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 ~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사분위수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(25%)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내에 존재하는 데이터를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44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lower whisker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극단치와의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경계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상자 외부 가로선으로 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사분위수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외부에 있는 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1.5*IQR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내부의 최소값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876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7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상자 수염 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929485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엑셀 파일을 이용하여 상자 수염 그래프를 그려 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두 가지 유형</a:t>
            </a:r>
            <a:r>
              <a:rPr lang="en-US" altLang="ko-KR" sz="1600" dirty="0"/>
              <a:t>(rectangular and notched)</a:t>
            </a:r>
            <a:r>
              <a:rPr lang="ko-KR" altLang="en-US" sz="1600" dirty="0"/>
              <a:t>의 상자 수염 그래프를 그려 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부가적으로 </a:t>
            </a:r>
            <a:r>
              <a:rPr lang="en-US" altLang="ko-KR" sz="1600" dirty="0"/>
              <a:t>`labels` </a:t>
            </a:r>
            <a:r>
              <a:rPr lang="ko-KR" altLang="en-US" sz="1600" dirty="0"/>
              <a:t>매개 변수를 이용하여 </a:t>
            </a:r>
            <a:r>
              <a:rPr lang="en-US" altLang="ko-KR" sz="1600" dirty="0"/>
              <a:t>x-tick labels</a:t>
            </a:r>
            <a:r>
              <a:rPr lang="ko-KR" altLang="en-US" sz="1600" dirty="0"/>
              <a:t>을 지정해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0" y="2060848"/>
            <a:ext cx="8676548" cy="3856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93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>
                <a:cs typeface="바탕" panose="02030600000101010101" pitchFamily="18" charset="-127"/>
              </a:rPr>
              <a:t>상자 수염 그래프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동일한 데이터 셋에 대하여 상자 수염과 바이올린 그래프를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3" y="1628800"/>
            <a:ext cx="9073294" cy="4032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747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히스토그램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2062103"/>
          </a:xfr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히스토</a:t>
            </a:r>
            <a:r>
              <a:rPr lang="ko-KR" altLang="en-US" sz="1600" dirty="0"/>
              <a:t> 그램은 특정 데이터의 빈도 수를 막대 모양으로 표시한 그래프입니다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도수 분포표와 </a:t>
            </a:r>
            <a:r>
              <a:rPr lang="ko-KR" altLang="en-US" sz="1600" dirty="0" err="1"/>
              <a:t>히스토</a:t>
            </a:r>
            <a:r>
              <a:rPr lang="ko-KR" altLang="en-US" sz="1600" dirty="0"/>
              <a:t> 그램은 가장 많이 사용되는 통계 분석 도구로써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데이터의 특성</a:t>
            </a:r>
            <a:r>
              <a:rPr lang="en-US" altLang="ko-KR" sz="1600" dirty="0"/>
              <a:t>/</a:t>
            </a:r>
            <a:r>
              <a:rPr lang="ko-KR" altLang="en-US" sz="1600" dirty="0"/>
              <a:t>분포를 파악하는 역할을 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가로 축에는 계급이</a:t>
            </a:r>
            <a:r>
              <a:rPr lang="en-US" altLang="ko-KR" sz="1600" dirty="0"/>
              <a:t>, </a:t>
            </a:r>
            <a:r>
              <a:rPr lang="ko-KR" altLang="en-US" sz="1600" dirty="0"/>
              <a:t>세로 축에는 해당 도수 또는 비율을 지정합니다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계급은 보통 변수의 구간을 말하고</a:t>
            </a:r>
            <a:r>
              <a:rPr lang="en-US" altLang="ko-KR" sz="1600" dirty="0"/>
              <a:t>, </a:t>
            </a:r>
            <a:r>
              <a:rPr lang="ko-KR" altLang="en-US" sz="1600" dirty="0"/>
              <a:t>서로 겹치지 않습니다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그림에서 계급</a:t>
            </a:r>
            <a:r>
              <a:rPr lang="en-US" altLang="ko-KR" sz="1600" dirty="0"/>
              <a:t>(</a:t>
            </a:r>
            <a:r>
              <a:rPr lang="ko-KR" altLang="en-US" sz="1600" dirty="0"/>
              <a:t>막대</a:t>
            </a:r>
            <a:r>
              <a:rPr lang="en-US" altLang="ko-KR" sz="1600" dirty="0"/>
              <a:t>)</a:t>
            </a:r>
            <a:r>
              <a:rPr lang="ko-KR" altLang="en-US" sz="1600" dirty="0" err="1"/>
              <a:t>끼리는</a:t>
            </a:r>
            <a:r>
              <a:rPr lang="ko-KR" altLang="en-US" sz="1600" dirty="0"/>
              <a:t> 서로 붙어 있어야 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63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히스토그램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pyplot</a:t>
            </a:r>
            <a:r>
              <a:rPr lang="en-US" altLang="ko-KR" sz="1600" dirty="0"/>
              <a:t> </a:t>
            </a:r>
            <a:r>
              <a:rPr lang="ko-KR" altLang="en-US" sz="1600" dirty="0"/>
              <a:t>라이브러리에서 사용되는 함수의 매개 변수는 다음과 같습니다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62313"/>
              </p:ext>
            </p:extLst>
          </p:nvPr>
        </p:nvGraphicFramePr>
        <p:xfrm>
          <a:off x="526966" y="1363169"/>
          <a:ext cx="9021087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6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63405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형식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matplotlib.pyplot.hist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(x, bins=None, range=None, density=False, weights=None, cumulative=False, bottom=None, </a:t>
                      </a: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histtype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='bar', align='mid', orientation='vertical', </a:t>
                      </a: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rwidth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=None, log=False, color=None, label=None, stacked=False, *, data=None, **</a:t>
                      </a: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kwargs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)[source]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9944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bins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계급의 개수를 지정합니다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9830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alpha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 색상의 </a:t>
                      </a:r>
                      <a:r>
                        <a:rPr lang="ko-KR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불투명도를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지정합니다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569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facecolor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막대에 채워질 색상을 지정합니다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049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범례에 보여질 문자열을 지정합니다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9422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1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rwidth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계급 너비의 부분 값으로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0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부터 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 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사이의 값입니다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예를 들어 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0.85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 계급 너비의 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85%</a:t>
                      </a: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너비로 막대를 그려줍니다</a:t>
                      </a:r>
                      <a:r>
                        <a:rPr lang="en-US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6654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31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히스토그램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634020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남자들의 키</a:t>
            </a:r>
            <a:r>
              <a:rPr lang="en-US" altLang="ko-KR" sz="1600" dirty="0"/>
              <a:t>(height)</a:t>
            </a:r>
            <a:r>
              <a:rPr lang="ko-KR" altLang="en-US" sz="1600" dirty="0"/>
              <a:t>에 대한 정보를 저장하고 있는 파일을 이용하여 </a:t>
            </a:r>
            <a:r>
              <a:rPr lang="ko-KR" altLang="en-US" sz="1600" dirty="0" err="1"/>
              <a:t>히스토</a:t>
            </a:r>
            <a:r>
              <a:rPr lang="ko-KR" altLang="en-US" sz="1600" dirty="0"/>
              <a:t> 그램을 그려 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히스토그램을 위한 계급의 개수는 </a:t>
            </a:r>
            <a:r>
              <a:rPr lang="en-US" altLang="ko-KR" sz="1600" dirty="0"/>
              <a:t>50</a:t>
            </a:r>
            <a:r>
              <a:rPr lang="ko-KR" altLang="en-US" sz="1600" dirty="0"/>
              <a:t>개로 지정합니다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26" y="1687778"/>
            <a:ext cx="6144348" cy="4608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72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/>
              <a:t>이미지로 저장하기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634020"/>
          </a:xfr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plt.savefig</a:t>
            </a:r>
            <a:r>
              <a:rPr lang="en-US" altLang="ko-KR" sz="1600" dirty="0"/>
              <a:t>() </a:t>
            </a:r>
            <a:r>
              <a:rPr lang="ko-KR" altLang="en-US" sz="1600" dirty="0" err="1"/>
              <a:t>메소드는</a:t>
            </a:r>
            <a:r>
              <a:rPr lang="ko-KR" altLang="en-US" sz="1600" dirty="0"/>
              <a:t> 그래프를 파일로 저장하기 위한 옵션입니다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다음과 같은 매개 변수를 가질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41801"/>
              </p:ext>
            </p:extLst>
          </p:nvPr>
        </p:nvGraphicFramePr>
        <p:xfrm>
          <a:off x="530236" y="1695568"/>
          <a:ext cx="9021087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06635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매개 변수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형식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plt.savefig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(filename, dpi=400, 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bbox_inches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='tight')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fname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경로나 </a:t>
                      </a:r>
                      <a:r>
                        <a:rPr lang="ko-KR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파이썬의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파일과 유사한 객체를 나타내는 문자열</a:t>
                      </a:r>
                      <a:r>
                        <a:rPr lang="en-US" sz="11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저장되는 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포맷은 파일의 </a:t>
                      </a:r>
                      <a:r>
                        <a:rPr lang="ko-KR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확장자를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통하여 결정이 됩니다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034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dpi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Figure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해상도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dpi(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값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100)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지정합니다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dpi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dots per inch</a:t>
                      </a:r>
                      <a:r>
                        <a:rPr lang="ko-KR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의미합니다</a:t>
                      </a:r>
                      <a:r>
                        <a:rPr lang="en-US" sz="11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590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facecolor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edge color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서브 플롯 바깥 배경 색상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값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w(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흰색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9939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format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명시적인 파일 포맷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('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png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', '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pdf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', '</a:t>
                      </a: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svg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 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등등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지정합니다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612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bbox_inches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Figure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저장할 </a:t>
                      </a:r>
                      <a:r>
                        <a:rPr lang="ko-KR" sz="11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부분</a:t>
                      </a:r>
                      <a:r>
                        <a:rPr lang="ko-KR" altLang="en-US" sz="11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지정하는 옵션입니다</a:t>
                      </a:r>
                      <a:r>
                        <a:rPr lang="en-US" altLang="ko-KR" sz="11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'tight'</a:t>
                      </a:r>
                      <a:r>
                        <a:rPr lang="ko-KR" altLang="en-US" sz="11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</a:t>
                      </a:r>
                      <a:r>
                        <a:rPr lang="en-US" sz="110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Figure</a:t>
                      </a:r>
                      <a:r>
                        <a:rPr lang="ko-KR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둘레의 비어 있는 공간을 모두 제거합니다</a:t>
                      </a:r>
                      <a:r>
                        <a:rPr lang="en-US" sz="11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1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865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8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히스토그램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남자와 여자에 대한 히스토그램을 같은 화면에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64" y="1475819"/>
            <a:ext cx="6497072" cy="4873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1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히스토그램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총 결재 금액에 대한 히스토그램을 그리되</a:t>
            </a:r>
            <a:r>
              <a:rPr lang="en-US" altLang="ko-KR" sz="1600" dirty="0"/>
              <a:t>, </a:t>
            </a:r>
            <a:r>
              <a:rPr lang="ko-KR" altLang="en-US" sz="1600" dirty="0"/>
              <a:t>커널 밀도 그래프도 동시에 그려 보도록 합니다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96" y="1395428"/>
            <a:ext cx="6408808" cy="4806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31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히스토그램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총 결재 금액에 대한 히스토그램을 그리되</a:t>
            </a:r>
            <a:r>
              <a:rPr lang="en-US" altLang="ko-KR" sz="1600" dirty="0"/>
              <a:t>, </a:t>
            </a:r>
            <a:r>
              <a:rPr lang="ko-KR" altLang="en-US" sz="1600" dirty="0"/>
              <a:t>계급 </a:t>
            </a:r>
            <a:r>
              <a:rPr lang="ko-KR" altLang="en-US" sz="1600" dirty="0" smtClean="0"/>
              <a:t>구간을 조정하여 다시 그려 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12776"/>
            <a:ext cx="6192688" cy="46442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33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히스토그램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1175706"/>
          </a:xfr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거인국과</a:t>
            </a:r>
            <a:r>
              <a:rPr lang="ko-KR" altLang="en-US" sz="1600" dirty="0"/>
              <a:t> 소인국의 사람들 정보를 담고 있는 파일을 사용하여 히스토그램을 그려 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거인국의</a:t>
            </a:r>
            <a:r>
              <a:rPr lang="ko-KR" altLang="en-US" sz="1600" dirty="0"/>
              <a:t> 사람들 </a:t>
            </a:r>
            <a:r>
              <a:rPr lang="en-US" altLang="ko-KR" sz="1600" dirty="0"/>
              <a:t>1,000 </a:t>
            </a:r>
            <a:r>
              <a:rPr lang="ko-KR" altLang="en-US" sz="1600" dirty="0"/>
              <a:t>명의 키는 평균 </a:t>
            </a:r>
            <a:r>
              <a:rPr lang="en-US" altLang="ko-KR" sz="1600" dirty="0"/>
              <a:t>250cm, </a:t>
            </a:r>
            <a:r>
              <a:rPr lang="ko-KR" altLang="en-US" sz="1600" dirty="0"/>
              <a:t>표준 편차 </a:t>
            </a:r>
            <a:r>
              <a:rPr lang="en-US" altLang="ko-KR" sz="1600" dirty="0"/>
              <a:t>10cm</a:t>
            </a:r>
            <a:r>
              <a:rPr lang="ko-KR" altLang="en-US" sz="1600" dirty="0"/>
              <a:t>의 정규 분포를 따르고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반면</a:t>
            </a:r>
            <a:r>
              <a:rPr lang="en-US" altLang="ko-KR" sz="1600" dirty="0"/>
              <a:t>, </a:t>
            </a:r>
            <a:r>
              <a:rPr lang="ko-KR" altLang="en-US" sz="1600" dirty="0"/>
              <a:t>소인국 의 사람들 </a:t>
            </a:r>
            <a:r>
              <a:rPr lang="en-US" altLang="ko-KR" sz="1600" dirty="0"/>
              <a:t>1,000 </a:t>
            </a:r>
            <a:r>
              <a:rPr lang="ko-KR" altLang="en-US" sz="1600" dirty="0"/>
              <a:t>명의 키는 평균 </a:t>
            </a:r>
            <a:r>
              <a:rPr lang="en-US" altLang="ko-KR" sz="1600" dirty="0"/>
              <a:t>130cm, </a:t>
            </a:r>
            <a:r>
              <a:rPr lang="ko-KR" altLang="en-US" sz="1600" dirty="0"/>
              <a:t>표준 편차 </a:t>
            </a:r>
            <a:r>
              <a:rPr lang="en-US" altLang="ko-KR" sz="1600" dirty="0"/>
              <a:t>10cm</a:t>
            </a:r>
            <a:r>
              <a:rPr lang="ko-KR" altLang="en-US" sz="1600" dirty="0"/>
              <a:t>의 정규 분포를 따르고 있습니다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854222"/>
            <a:ext cx="6048672" cy="4536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74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히스토그램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584775"/>
          </a:xfr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거인국과</a:t>
            </a:r>
            <a:r>
              <a:rPr lang="ko-KR" altLang="en-US" sz="1600" dirty="0"/>
              <a:t> 소인국의 사람들 정보를 담고 있는 파일을 사용하여 </a:t>
            </a:r>
            <a:r>
              <a:rPr lang="ko-KR" altLang="en-US" sz="1600" dirty="0" smtClean="0"/>
              <a:t>하나의 화면에 히스토그램을 </a:t>
            </a:r>
            <a:r>
              <a:rPr lang="ko-KR" altLang="en-US" sz="1600" dirty="0"/>
              <a:t>그려 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628800"/>
            <a:ext cx="6048672" cy="4536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628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kern="100" dirty="0" smtClean="0">
                <a:cs typeface="바탕" panose="02030600000101010101" pitchFamily="18" charset="-127"/>
              </a:rPr>
              <a:t>히스토그램</a:t>
            </a:r>
            <a:endParaRPr lang="ko-KR" altLang="en-US" sz="3200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338554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남자와 여자에 대한 키 정보를 읽어서</a:t>
            </a:r>
            <a:r>
              <a:rPr lang="en-US" altLang="ko-KR" sz="1600" dirty="0"/>
              <a:t>, </a:t>
            </a:r>
            <a:r>
              <a:rPr lang="ko-KR" altLang="en-US" sz="1600" dirty="0"/>
              <a:t>누적된 히스토그램을 그려 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358770"/>
            <a:ext cx="6480720" cy="48605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744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/>
              <a:t>변수 개수 및 형태별 그래프 종류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2259080"/>
          </a:xfr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그래프란</a:t>
            </a:r>
            <a:r>
              <a:rPr lang="ko-KR" altLang="en-US" sz="1600" dirty="0"/>
              <a:t> 서로 연관성이 있는 </a:t>
            </a:r>
            <a:r>
              <a:rPr lang="en-US" altLang="ko-KR" sz="1600" dirty="0"/>
              <a:t>1</a:t>
            </a:r>
            <a:r>
              <a:rPr lang="ko-KR" altLang="en-US" sz="1600" dirty="0"/>
              <a:t>개 또는 그 이상의 양</a:t>
            </a:r>
            <a:r>
              <a:rPr lang="en-US" altLang="ko-KR" sz="1600" dirty="0"/>
              <a:t>(</a:t>
            </a:r>
            <a:r>
              <a:rPr lang="ko-KR" altLang="en-US" sz="1600" dirty="0" err="1"/>
              <a:t>量</a:t>
            </a:r>
            <a:r>
              <a:rPr lang="en-US" altLang="ko-KR" sz="1600" dirty="0"/>
              <a:t>)</a:t>
            </a:r>
            <a:r>
              <a:rPr lang="ko-KR" altLang="en-US" sz="1600" dirty="0"/>
              <a:t>에 대한 상대 값을 도형으로 나타내 것을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다양한 종류의 그래프에 대하여 얘기 하기 전에 우선 변수의 종류 및 개수에 따른 유형을 살펴 보도록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smtClean="0"/>
              <a:t>우선적으로 </a:t>
            </a:r>
            <a:r>
              <a:rPr lang="ko-KR" altLang="en-US" sz="1600" dirty="0"/>
              <a:t>데이터의 구조를 파악하고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변수명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변수별</a:t>
            </a:r>
            <a:r>
              <a:rPr lang="ko-KR" altLang="en-US" sz="1600" dirty="0"/>
              <a:t> 데이터 유형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숫자형</a:t>
            </a:r>
            <a:r>
              <a:rPr lang="en-US" altLang="ko-KR" sz="1600" dirty="0"/>
              <a:t>, </a:t>
            </a:r>
            <a:r>
              <a:rPr lang="ko-KR" altLang="en-US" sz="1600" dirty="0"/>
              <a:t>문자형</a:t>
            </a:r>
            <a:r>
              <a:rPr lang="en-US" altLang="ko-KR" sz="1600" dirty="0"/>
              <a:t>, </a:t>
            </a:r>
            <a:r>
              <a:rPr lang="ko-KR" altLang="en-US" sz="1600" dirty="0"/>
              <a:t>논리형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결측값의</a:t>
            </a:r>
            <a:r>
              <a:rPr lang="ko-KR" altLang="en-US" sz="1600" dirty="0"/>
              <a:t> 여부</a:t>
            </a:r>
            <a:r>
              <a:rPr lang="en-US" altLang="ko-KR" sz="1600" dirty="0"/>
              <a:t>, </a:t>
            </a:r>
            <a:r>
              <a:rPr lang="ko-KR" altLang="en-US" sz="1600" dirty="0"/>
              <a:t>이상치</a:t>
            </a:r>
            <a:r>
              <a:rPr lang="en-US" altLang="ko-KR" sz="1600" dirty="0"/>
              <a:t>(outlier) </a:t>
            </a:r>
            <a:r>
              <a:rPr lang="ko-KR" altLang="en-US" sz="1600" dirty="0"/>
              <a:t>여부 등을 이용하여 </a:t>
            </a:r>
            <a:r>
              <a:rPr lang="ko-KR" altLang="en-US" sz="1600" dirty="0" err="1"/>
              <a:t>전처리를</a:t>
            </a:r>
            <a:r>
              <a:rPr lang="ko-KR" altLang="en-US" sz="1600" dirty="0"/>
              <a:t> 수행합니다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smtClean="0"/>
              <a:t>이후 </a:t>
            </a:r>
            <a:r>
              <a:rPr lang="ko-KR" altLang="en-US" sz="1600" dirty="0"/>
              <a:t>이러한 데이터들을 직관적으로 살펴 보려면 일반적으로 시각화를 수행하게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데이터의 유형 및 </a:t>
            </a:r>
            <a:r>
              <a:rPr lang="ko-KR" altLang="en-US" sz="1600" dirty="0" err="1"/>
              <a:t>갯수에</a:t>
            </a:r>
            <a:r>
              <a:rPr lang="ko-KR" altLang="en-US" sz="1600" dirty="0"/>
              <a:t> 따라서 그래프의 종류는 다를 수 밖에 없습니다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1038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/>
              <a:t>변수 개수 및 형태별 그래프 종류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634020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다음은 데이터의 </a:t>
            </a:r>
            <a:r>
              <a:rPr lang="ko-KR" altLang="en-US" sz="1600" dirty="0" err="1"/>
              <a:t>갯수</a:t>
            </a:r>
            <a:r>
              <a:rPr lang="ko-KR" altLang="en-US" sz="1600" dirty="0"/>
              <a:t> 및 종류에 따라서 그려질 수 있는 그래프의 종류에 대한 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smtClean="0"/>
              <a:t>변수 </a:t>
            </a:r>
            <a:r>
              <a:rPr lang="ko-KR" altLang="en-US" sz="1600" dirty="0"/>
              <a:t>개수 및 형태별 그래프 종류는 다음과 같은 항목들이 있습니다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22450"/>
              </p:ext>
            </p:extLst>
          </p:nvPr>
        </p:nvGraphicFramePr>
        <p:xfrm>
          <a:off x="526966" y="1695568"/>
          <a:ext cx="902108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6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  <a:gridCol w="6755294">
                  <a:extLst>
                    <a:ext uri="{9D8B030D-6E8A-4147-A177-3AD203B41FA5}">
                      <a16:colId xmlns:a16="http://schemas.microsoft.com/office/drawing/2014/main" xmlns="" val="2831969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</a:t>
                      </a: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갯수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변수의 종류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가능한 그래프 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일변량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연속형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히스토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그램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(histogram)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상자 수염 그래프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(boxplot)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바이올린 그래프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(violin)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커널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밀도 그래프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(kernel density curve)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범주형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 그래프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(bar chart)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파이 그래프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(pie chart)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956832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다변량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(&gt;=2)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연속형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산점도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(scatter plot)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 그래프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(line)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시계열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그래프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74760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범주형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모자이크 그래프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(mosaic graph)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Tree Map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그래프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993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08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 err="1"/>
              <a:t>꺽은</a:t>
            </a:r>
            <a:r>
              <a:rPr lang="ko-KR" altLang="en-US" b="1" dirty="0"/>
              <a:t> 선 그래프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2209836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막대 그래프가 양의 상대적인 크기를 비교하는데 사용되는 것이라면 연속적으로 변화하는 데이터를 살펴 보고자 할 때에는 </a:t>
            </a:r>
            <a:r>
              <a:rPr lang="ko-KR" altLang="en-US" sz="1600" dirty="0" err="1"/>
              <a:t>꺽은</a:t>
            </a:r>
            <a:r>
              <a:rPr lang="ko-KR" altLang="en-US" sz="1600" dirty="0"/>
              <a:t> 선 그래프가 제격입니다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일반적으로 </a:t>
            </a:r>
            <a:r>
              <a:rPr lang="ko-KR" altLang="en-US" sz="1600" dirty="0" err="1"/>
              <a:t>꺽은</a:t>
            </a:r>
            <a:r>
              <a:rPr lang="ko-KR" altLang="en-US" sz="1600" dirty="0"/>
              <a:t> 선 그래프는 시간에 따른 데이터의 연속적인 </a:t>
            </a:r>
            <a:r>
              <a:rPr lang="ko-KR" altLang="en-US" sz="1600" dirty="0" err="1"/>
              <a:t>변화량을</a:t>
            </a:r>
            <a:r>
              <a:rPr lang="ko-KR" altLang="en-US" sz="1600" dirty="0"/>
              <a:t> 관찰하고자 할 때 자주 사용되는 그래프입니다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예를 들어서 매 시간에 따른 기온의 변화</a:t>
            </a:r>
            <a:r>
              <a:rPr lang="en-US" altLang="ko-KR" sz="1600" dirty="0"/>
              <a:t>, </a:t>
            </a:r>
            <a:r>
              <a:rPr lang="ko-KR" altLang="en-US" sz="1600" dirty="0"/>
              <a:t>물을 끓인 다음 식히면서 시간에 따른 물의 온도 변화 등을 그리고자 할 때 유용하게 사용합니다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/>
              <a:t>꺾은 선 그래프는 수량을 점으로 우선 표시한 다음 해당 점들을 선분으로 이어서 그리기 때문에 증가와 감소의 상태를 쉽게 찾을 수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36323"/>
              </p:ext>
            </p:extLst>
          </p:nvPr>
        </p:nvGraphicFramePr>
        <p:xfrm>
          <a:off x="526966" y="3429000"/>
          <a:ext cx="9021087" cy="2202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5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35413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예시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24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 동안 매시간의 온도의 </a:t>
                      </a: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변화량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연도별 수출액의 </a:t>
                      </a: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변화량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일별 자동차 교통 사고 건수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월별 사과 생산량의 </a:t>
                      </a: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변화량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시간별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기온의 </a:t>
                      </a: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변화량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2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특징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시간에 따른 </a:t>
                      </a:r>
                      <a:r>
                        <a:rPr lang="ko-KR" sz="120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변화량을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관찰하면 조사하지 않은 중간의 값도 대략적으로 예측이 가능합니다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연속적인 수량의 변화를 단적으로 보여 줍니다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수량을 점으로 표현합니다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점과 점 사이를 선분으로 이어 선분의 기울기로 변화의 정도를 알아보기 편리합니다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즉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선분이 오른쪽으로 올라가면 늘어난 것을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내려가면 줄어든 것을 의미합니다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관찰 대상의 추이를 비교하거나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추세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(trend)</a:t>
                      </a:r>
                      <a:r>
                        <a:rPr lang="ko-KR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관찰하고자 하는 경우에 많이 쓰입니다</a:t>
                      </a:r>
                      <a:r>
                        <a:rPr lang="en-US" sz="12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b="1" dirty="0"/>
              <a:t>코로나 발생 주요 국가 주간 동향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1175706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실습에 사용할 파일인 </a:t>
            </a:r>
            <a:r>
              <a:rPr lang="en-US" altLang="ko-KR" sz="1600" dirty="0"/>
              <a:t>'</a:t>
            </a:r>
            <a:r>
              <a:rPr lang="ko-KR" altLang="en-US" sz="1600" dirty="0" err="1"/>
              <a:t>주요발생국가주간동향</a:t>
            </a:r>
            <a:r>
              <a:rPr lang="en-US" altLang="ko-KR" sz="1600" dirty="0"/>
              <a:t>(4</a:t>
            </a:r>
            <a:r>
              <a:rPr lang="ko-KR" altLang="en-US" sz="1600" dirty="0"/>
              <a:t>월</a:t>
            </a:r>
            <a:r>
              <a:rPr lang="en-US" altLang="ko-KR" sz="1600" dirty="0"/>
              <a:t>2</a:t>
            </a:r>
            <a:r>
              <a:rPr lang="ko-KR" altLang="en-US" sz="1600" dirty="0" err="1"/>
              <a:t>째주</a:t>
            </a:r>
            <a:r>
              <a:rPr lang="en-US" altLang="ko-KR" sz="1600" dirty="0"/>
              <a:t>).csv'</a:t>
            </a:r>
            <a:r>
              <a:rPr lang="ko-KR" altLang="en-US" sz="1600" dirty="0"/>
              <a:t>에 대하여 </a:t>
            </a:r>
            <a:r>
              <a:rPr lang="ko-KR" altLang="en-US" sz="1600" dirty="0" err="1"/>
              <a:t>간략리</a:t>
            </a:r>
            <a:r>
              <a:rPr lang="ko-KR" altLang="en-US" sz="1600" dirty="0"/>
              <a:t> 정리해 보도록 하겠습니다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파일은 주요 국가의 </a:t>
            </a:r>
            <a:r>
              <a:rPr lang="en-US" altLang="ko-KR" sz="1600" dirty="0"/>
              <a:t>2020</a:t>
            </a:r>
            <a:r>
              <a:rPr lang="ko-KR" altLang="en-US" sz="1600" dirty="0"/>
              <a:t>년 </a:t>
            </a:r>
            <a:r>
              <a:rPr lang="en-US" altLang="ko-KR" sz="1600" dirty="0"/>
              <a:t>04</a:t>
            </a:r>
            <a:r>
              <a:rPr lang="ko-KR" altLang="en-US" sz="1600" dirty="0"/>
              <a:t>월 둘째 주의 코로나 발생 현황에 대한 데이터입니다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09984"/>
              </p:ext>
            </p:extLst>
          </p:nvPr>
        </p:nvGraphicFramePr>
        <p:xfrm>
          <a:off x="530236" y="2032640"/>
          <a:ext cx="9021087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06635">
                  <a:extLst>
                    <a:ext uri="{9D8B030D-6E8A-4147-A177-3AD203B41FA5}">
                      <a16:colId xmlns:a16="http://schemas.microsoft.com/office/drawing/2014/main" xmlns="" val="104189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국가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코로나가 발생한 주요 국가 이름을 의미합니다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스페인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이탈리아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독일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프랑스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중국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영국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이란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스위스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한국 등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~4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 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주차에 대한 정보를 담고 있는 컬럼입니다</a:t>
                      </a:r>
                      <a:r>
                        <a:rPr lang="en-US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일자별로</a:t>
                      </a:r>
                      <a:r>
                        <a:rPr lang="ko-KR" sz="1000" kern="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발생한 데이터를 저장하고 있는 컬럼입니다</a:t>
                      </a:r>
                      <a:endParaRPr lang="ko-KR" sz="1000" kern="100" dirty="0">
                        <a:effectLst/>
                        <a:latin typeface="맑은 고딕" pitchFamily="50" charset="-127"/>
                        <a:ea typeface="맑은 고딕" pitchFamily="50" charset="-127"/>
                        <a:cs typeface="바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993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9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41" y="153613"/>
            <a:ext cx="7331075" cy="533400"/>
          </a:xfrm>
        </p:spPr>
        <p:txBody>
          <a:bodyPr/>
          <a:lstStyle/>
          <a:p>
            <a:pPr algn="ctr" eaLnBrk="1" hangingPunct="1"/>
            <a:r>
              <a:rPr lang="en-US" altLang="ko-KR" b="1" dirty="0"/>
              <a:t>4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06</a:t>
            </a:r>
            <a:r>
              <a:rPr lang="ko-KR" altLang="en-US" b="1" dirty="0" smtClean="0"/>
              <a:t>일 국가별 발생 현황</a:t>
            </a:r>
            <a:endParaRPr lang="ko-KR" altLang="en-US" sz="3200" b="1" dirty="0" smtClean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83833" y="840425"/>
            <a:ext cx="9822167" cy="1175706"/>
          </a:xfrm>
        </p:spPr>
        <p:txBody>
          <a:bodyPr wrap="square">
            <a:spAutoFit/>
          </a:bodyPr>
          <a:lstStyle/>
          <a:p>
            <a:r>
              <a:rPr lang="ko-KR" altLang="en-US" sz="1600" dirty="0"/>
              <a:t>발생 일자가 </a:t>
            </a:r>
            <a:r>
              <a:rPr lang="en-US" altLang="ko-KR" sz="1600" dirty="0"/>
              <a:t>"4</a:t>
            </a:r>
            <a:r>
              <a:rPr lang="ko-KR" altLang="en-US" sz="1600" dirty="0"/>
              <a:t>월</a:t>
            </a:r>
            <a:r>
              <a:rPr lang="en-US" altLang="ko-KR" sz="1600" dirty="0"/>
              <a:t>06</a:t>
            </a:r>
            <a:r>
              <a:rPr lang="ko-KR" altLang="en-US" sz="1600" dirty="0"/>
              <a:t>일</a:t>
            </a:r>
            <a:r>
              <a:rPr lang="en-US" altLang="ko-KR" sz="1600" dirty="0"/>
              <a:t>"</a:t>
            </a:r>
            <a:r>
              <a:rPr lang="ko-KR" altLang="en-US" sz="1600" dirty="0"/>
              <a:t>인 컬럼만 추출한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출력해 보도록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데이터를 확인해보면 미국이 다른 나라에 비하여 상대적으로 큰 값을 보이고 있고</a:t>
            </a:r>
            <a:r>
              <a:rPr lang="en-US" altLang="ko-KR" sz="1600" dirty="0"/>
              <a:t>, </a:t>
            </a:r>
            <a:r>
              <a:rPr lang="ko-KR" altLang="en-US" sz="1600" dirty="0"/>
              <a:t>한국은 상대적으로 적은 </a:t>
            </a:r>
            <a:r>
              <a:rPr lang="ko-KR" altLang="en-US" sz="1600" dirty="0" err="1"/>
              <a:t>값임을</a:t>
            </a:r>
            <a:r>
              <a:rPr lang="ko-KR" altLang="en-US" sz="1600" dirty="0"/>
              <a:t> 확인할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데이터의 타입은 </a:t>
            </a:r>
            <a:r>
              <a:rPr lang="en-US" altLang="ko-KR" sz="1600" dirty="0"/>
              <a:t>Series</a:t>
            </a:r>
            <a:r>
              <a:rPr lang="ko-KR" altLang="en-US" sz="1600" dirty="0"/>
              <a:t>입니다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56" y="2286025"/>
            <a:ext cx="5369644" cy="4026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790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22135</TotalTime>
  <Words>2589</Words>
  <Application>Microsoft Office PowerPoint</Application>
  <PresentationFormat>A4 용지(210x297mm)</PresentationFormat>
  <Paragraphs>360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기본 디자인</vt:lpstr>
      <vt:lpstr>PowerPoint 프레젠테이션</vt:lpstr>
      <vt:lpstr>matplotlib 라이브러리</vt:lpstr>
      <vt:lpstr>plt와 연관된 함수</vt:lpstr>
      <vt:lpstr>이미지로 저장하기</vt:lpstr>
      <vt:lpstr>변수 개수 및 형태별 그래프 종류</vt:lpstr>
      <vt:lpstr>변수 개수 및 형태별 그래프 종류</vt:lpstr>
      <vt:lpstr>꺽은 선 그래프</vt:lpstr>
      <vt:lpstr>코로나 발생 주요 국가 주간 동향</vt:lpstr>
      <vt:lpstr>4월 06일 국가별 발생 현황</vt:lpstr>
      <vt:lpstr>특정 국가의 특정 일자에 대한 꺽은 선 그래프</vt:lpstr>
      <vt:lpstr>이중 축 꺽은 선 그래프</vt:lpstr>
      <vt:lpstr>산점도 그래프</vt:lpstr>
      <vt:lpstr>mpg 데이터 셋</vt:lpstr>
      <vt:lpstr>엔진 크기에 대한 주행 마일수의 산점도 그래프</vt:lpstr>
      <vt:lpstr>구동 방식에 의한 색상 구분하기</vt:lpstr>
      <vt:lpstr>산점도와 히스토그램 동시에 그리기</vt:lpstr>
      <vt:lpstr>다이어몬드 데이터 셋과 산점도</vt:lpstr>
      <vt:lpstr>다이어몬드 데이터 셋과 산점도</vt:lpstr>
      <vt:lpstr>막대 그래프</vt:lpstr>
      <vt:lpstr>막대 그래프</vt:lpstr>
      <vt:lpstr>막대 그래프</vt:lpstr>
      <vt:lpstr>막대 그래프</vt:lpstr>
      <vt:lpstr>막대 그래프</vt:lpstr>
      <vt:lpstr>막대 그래프</vt:lpstr>
      <vt:lpstr>막대 그래프</vt:lpstr>
      <vt:lpstr>막대 그래프</vt:lpstr>
      <vt:lpstr>파이 그래프</vt:lpstr>
      <vt:lpstr>파이 그래프</vt:lpstr>
      <vt:lpstr>파이 그래프</vt:lpstr>
      <vt:lpstr>파이 그래프</vt:lpstr>
      <vt:lpstr>파이 그래프</vt:lpstr>
      <vt:lpstr>파이 그래프</vt:lpstr>
      <vt:lpstr>상자 수염 그래프</vt:lpstr>
      <vt:lpstr>상자 수염 그래프</vt:lpstr>
      <vt:lpstr>상자 수염 그래프</vt:lpstr>
      <vt:lpstr>상자 수염 그래프</vt:lpstr>
      <vt:lpstr>히스토그램</vt:lpstr>
      <vt:lpstr>히스토그램</vt:lpstr>
      <vt:lpstr>히스토그램</vt:lpstr>
      <vt:lpstr>히스토그램</vt:lpstr>
      <vt:lpstr>히스토그램</vt:lpstr>
      <vt:lpstr>히스토그램</vt:lpstr>
      <vt:lpstr>히스토그램</vt:lpstr>
      <vt:lpstr>히스토그램</vt:lpstr>
      <vt:lpstr>히스토그램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설진욱</dc:creator>
  <cp:lastModifiedBy>win</cp:lastModifiedBy>
  <cp:revision>2301</cp:revision>
  <dcterms:created xsi:type="dcterms:W3CDTF">2000-05-16T11:16:41Z</dcterms:created>
  <dcterms:modified xsi:type="dcterms:W3CDTF">2021-03-15T03:53:36Z</dcterms:modified>
</cp:coreProperties>
</file>