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919" r:id="rId2"/>
    <p:sldId id="907" r:id="rId3"/>
    <p:sldId id="812" r:id="rId4"/>
    <p:sldId id="813" r:id="rId5"/>
    <p:sldId id="908" r:id="rId6"/>
    <p:sldId id="909" r:id="rId7"/>
    <p:sldId id="814" r:id="rId8"/>
    <p:sldId id="815" r:id="rId9"/>
    <p:sldId id="811" r:id="rId10"/>
    <p:sldId id="816" r:id="rId11"/>
    <p:sldId id="817" r:id="rId12"/>
    <p:sldId id="818" r:id="rId13"/>
    <p:sldId id="819" r:id="rId14"/>
    <p:sldId id="820" r:id="rId15"/>
    <p:sldId id="821" r:id="rId16"/>
    <p:sldId id="822" r:id="rId17"/>
    <p:sldId id="823" r:id="rId18"/>
    <p:sldId id="824" r:id="rId19"/>
    <p:sldId id="825" r:id="rId20"/>
    <p:sldId id="826" r:id="rId21"/>
    <p:sldId id="827" r:id="rId22"/>
    <p:sldId id="910" r:id="rId23"/>
    <p:sldId id="828" r:id="rId24"/>
    <p:sldId id="829" r:id="rId25"/>
    <p:sldId id="830" r:id="rId26"/>
    <p:sldId id="831" r:id="rId27"/>
    <p:sldId id="832" r:id="rId28"/>
    <p:sldId id="836" r:id="rId29"/>
    <p:sldId id="837" r:id="rId30"/>
    <p:sldId id="838" r:id="rId31"/>
    <p:sldId id="839" r:id="rId32"/>
    <p:sldId id="840" r:id="rId33"/>
  </p:sldIdLst>
  <p:sldSz cx="9906000" cy="6858000" type="A4"/>
  <p:notesSz cx="7099300" cy="10234613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3120">
          <p15:clr>
            <a:srgbClr val="A4A3A4"/>
          </p15:clr>
        </p15:guide>
        <p15:guide id="3" orient="horz" pos="361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FF"/>
    <a:srgbClr val="DDE1EB"/>
    <a:srgbClr val="CC99FF"/>
    <a:srgbClr val="CCCCFF"/>
    <a:srgbClr val="CC66FF"/>
    <a:srgbClr val="CCFFFF"/>
    <a:srgbClr val="000099"/>
    <a:srgbClr val="BBC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6083" autoAdjust="0"/>
  </p:normalViewPr>
  <p:slideViewPr>
    <p:cSldViewPr>
      <p:cViewPr varScale="1">
        <p:scale>
          <a:sx n="111" d="100"/>
          <a:sy n="111" d="100"/>
        </p:scale>
        <p:origin x="-1656" y="-96"/>
      </p:cViewPr>
      <p:guideLst>
        <p:guide orient="horz" pos="3612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7908"/>
    </p:cViewPr>
  </p:sorterViewPr>
  <p:notesViewPr>
    <p:cSldViewPr>
      <p:cViewPr varScale="1">
        <p:scale>
          <a:sx n="56" d="100"/>
          <a:sy n="56" d="100"/>
        </p:scale>
        <p:origin x="-2610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598" y="0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048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598" y="9723048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AEDA48E-6F6D-48D1-8173-64F01B938C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7327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>
            <a:lvl1pPr algn="l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598" y="0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>
            <a:lvl1pPr algn="r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896" y="4861525"/>
            <a:ext cx="5207509" cy="4605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048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b" anchorCtr="0" compatLnSpc="1">
            <a:prstTxWarp prst="textNoShape">
              <a:avLst/>
            </a:prstTxWarp>
          </a:bodyPr>
          <a:lstStyle>
            <a:lvl1pPr algn="l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598" y="9723048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b" anchorCtr="0" compatLnSpc="1">
            <a:prstTxWarp prst="textNoShape">
              <a:avLst/>
            </a:prstTxWarp>
          </a:bodyPr>
          <a:lstStyle>
            <a:lvl1pPr algn="r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fld id="{81A385A8-FB28-4222-9A17-E547CCE35C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9983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0"/>
            <a:ext cx="838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886200"/>
            <a:ext cx="6934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50075" y="211138"/>
            <a:ext cx="2212975" cy="58451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6388" y="211138"/>
            <a:ext cx="6491287" cy="58451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42950" y="990600"/>
            <a:ext cx="4133850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90600"/>
            <a:ext cx="4133850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Rectangle 38"/>
          <p:cNvSpPr>
            <a:spLocks noChangeArrowheads="1"/>
          </p:cNvSpPr>
          <p:nvPr userDrawn="1"/>
        </p:nvSpPr>
        <p:spPr bwMode="auto">
          <a:xfrm>
            <a:off x="0" y="6503988"/>
            <a:ext cx="9906000" cy="244475"/>
          </a:xfrm>
          <a:prstGeom prst="rect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3" name="Rectangle 29"/>
          <p:cNvSpPr>
            <a:spLocks noChangeArrowheads="1"/>
          </p:cNvSpPr>
          <p:nvPr userDrawn="1"/>
        </p:nvSpPr>
        <p:spPr bwMode="auto">
          <a:xfrm>
            <a:off x="0" y="0"/>
            <a:ext cx="9906000" cy="914400"/>
          </a:xfrm>
          <a:prstGeom prst="rect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211138"/>
            <a:ext cx="7331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990600"/>
            <a:ext cx="8420100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8983663" y="6484938"/>
            <a:ext cx="968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페이지</a:t>
            </a:r>
            <a:fld id="{990C8AF0-E587-4C74-842F-A5409B5C163A}" type="slidenum">
              <a:rPr lang="ko-KR" altLang="en-US" sz="1200">
                <a:latin typeface="맑은 고딕" pitchFamily="50" charset="-127"/>
                <a:ea typeface="맑은 고딕" pitchFamily="50" charset="-127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 flipH="1" flipV="1">
            <a:off x="0" y="700088"/>
            <a:ext cx="9906000" cy="714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>
            <a:off x="0" y="6861175"/>
            <a:ext cx="9896475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3" name="Rectangle 39"/>
          <p:cNvSpPr>
            <a:spLocks noChangeArrowheads="1"/>
          </p:cNvSpPr>
          <p:nvPr userDrawn="1"/>
        </p:nvSpPr>
        <p:spPr bwMode="auto">
          <a:xfrm>
            <a:off x="42863" y="803275"/>
            <a:ext cx="9817100" cy="5638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2895600" cy="6858000"/>
            <a:chOff x="0" y="0"/>
            <a:chExt cx="1824" cy="4320"/>
          </a:xfrm>
        </p:grpSpPr>
        <p:sp>
          <p:nvSpPr>
            <p:cNvPr id="4102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026" cy="4320"/>
            </a:xfrm>
            <a:prstGeom prst="rect">
              <a:avLst/>
            </a:prstGeom>
            <a:solidFill>
              <a:srgbClr val="6F98B7"/>
            </a:solidFill>
            <a:ln w="19050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endParaRPr lang="ko-KR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03" name="Rectangle 4"/>
            <p:cNvSpPr>
              <a:spLocks noChangeArrowheads="1"/>
            </p:cNvSpPr>
            <p:nvPr/>
          </p:nvSpPr>
          <p:spPr bwMode="auto">
            <a:xfrm>
              <a:off x="1026" y="0"/>
              <a:ext cx="497" cy="4320"/>
            </a:xfrm>
            <a:prstGeom prst="rect">
              <a:avLst/>
            </a:prstGeom>
            <a:solidFill>
              <a:srgbClr val="B2C8D8"/>
            </a:solidFill>
            <a:ln w="19050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endParaRPr lang="ko-KR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04" name="Rectangle 5"/>
            <p:cNvSpPr>
              <a:spLocks noChangeArrowheads="1"/>
            </p:cNvSpPr>
            <p:nvPr/>
          </p:nvSpPr>
          <p:spPr bwMode="auto">
            <a:xfrm>
              <a:off x="1523" y="0"/>
              <a:ext cx="301" cy="4320"/>
            </a:xfrm>
            <a:prstGeom prst="rect">
              <a:avLst/>
            </a:prstGeom>
            <a:solidFill>
              <a:srgbClr val="E8EFF4"/>
            </a:solidFill>
            <a:ln w="19050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endParaRPr lang="ko-KR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105" name="Picture 6" descr="C:\Program Files\Common Files\Microsoft Shared\Clipart\cagcat50\MP00640_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4" y="2036"/>
              <a:ext cx="1603" cy="1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1202055" y="893763"/>
            <a:ext cx="75565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데이터 시각화 </a:t>
            </a: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with </a:t>
            </a:r>
            <a:r>
              <a:rPr kumimoji="1" lang="ko-KR" alt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파이썬</a:t>
            </a:r>
            <a:endParaRPr kumimoji="1" lang="en-US" altLang="ko-KR" sz="4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080792" y="2674144"/>
            <a:ext cx="5978525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lnSpc>
                <a:spcPct val="120000"/>
              </a:lnSpc>
            </a:pP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Chapter 05</a:t>
            </a:r>
          </a:p>
          <a:p>
            <a:pPr algn="l">
              <a:lnSpc>
                <a:spcPct val="120000"/>
              </a:lnSpc>
            </a:pP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자동차 데이터 셋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320" y="681788"/>
            <a:ext cx="1656184" cy="20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9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 err="1" smtClean="0">
                <a:cs typeface="바탕" panose="02030600000101010101" pitchFamily="18" charset="-127"/>
              </a:rPr>
              <a:t>산점도와</a:t>
            </a:r>
            <a:r>
              <a:rPr lang="ko-KR" altLang="en-US" b="1" kern="100" dirty="0" smtClean="0">
                <a:cs typeface="바탕" panose="02030600000101010101" pitchFamily="18" charset="-127"/>
              </a:rPr>
              <a:t> 히스토그램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338554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엔진 크기와 주행 </a:t>
            </a:r>
            <a:r>
              <a:rPr lang="ko-KR" altLang="en-US" sz="1600" dirty="0" err="1"/>
              <a:t>마일수에</a:t>
            </a:r>
            <a:r>
              <a:rPr lang="ko-KR" altLang="en-US" sz="1600" dirty="0"/>
              <a:t> 대한 </a:t>
            </a:r>
            <a:r>
              <a:rPr lang="ko-KR" altLang="en-US" sz="1600" dirty="0" err="1"/>
              <a:t>산점도와</a:t>
            </a:r>
            <a:r>
              <a:rPr lang="ko-KR" altLang="en-US" sz="1600" dirty="0"/>
              <a:t> 히스토그램을 동시에 그려 줍니다</a:t>
            </a:r>
            <a:r>
              <a:rPr lang="en-US" altLang="ko-KR" sz="1600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45" y="1642271"/>
            <a:ext cx="4608510" cy="46085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7771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 smtClean="0">
                <a:cs typeface="바탕" panose="02030600000101010101" pitchFamily="18" charset="-127"/>
              </a:rPr>
              <a:t>커널 밀도 함수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634020"/>
          </a:xfrm>
        </p:spPr>
        <p:txBody>
          <a:bodyPr wrap="square">
            <a:spAutoFit/>
          </a:bodyPr>
          <a:lstStyle/>
          <a:p>
            <a:r>
              <a:rPr lang="en-US" altLang="ko-KR" sz="1600" dirty="0"/>
              <a:t>kind </a:t>
            </a:r>
            <a:r>
              <a:rPr lang="ko-KR" altLang="en-US" sz="1600" dirty="0"/>
              <a:t>매개 변수는 차트의 종류를 지정하는 옵션입니다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 err="1"/>
              <a:t>kde</a:t>
            </a:r>
            <a:r>
              <a:rPr lang="en-US" altLang="ko-KR" sz="1600" dirty="0"/>
              <a:t>'</a:t>
            </a:r>
            <a:r>
              <a:rPr lang="ko-KR" altLang="en-US" sz="1600" dirty="0"/>
              <a:t>를 사용하면 데이터의 </a:t>
            </a:r>
            <a:r>
              <a:rPr lang="ko-KR" altLang="en-US" sz="1600" dirty="0" err="1"/>
              <a:t>밀집도를</a:t>
            </a:r>
            <a:r>
              <a:rPr lang="ko-KR" altLang="en-US" sz="1600" dirty="0"/>
              <a:t> 보다 부드러운 선으로 확인할 수 있습니다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215" y="1755547"/>
            <a:ext cx="4492286" cy="44922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9704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b="1" kern="100" dirty="0" err="1">
                <a:cs typeface="바탕" panose="02030600000101010101" pitchFamily="18" charset="-127"/>
              </a:rPr>
              <a:t>pairplot</a:t>
            </a:r>
            <a:r>
              <a:rPr lang="en-US" altLang="ko-KR" b="1" kern="100" dirty="0">
                <a:cs typeface="바탕" panose="02030600000101010101" pitchFamily="18" charset="-127"/>
              </a:rPr>
              <a:t> </a:t>
            </a:r>
            <a:r>
              <a:rPr lang="ko-KR" altLang="en-US" b="1" kern="100" dirty="0" smtClean="0">
                <a:cs typeface="바탕" panose="02030600000101010101" pitchFamily="18" charset="-127"/>
              </a:rPr>
              <a:t>함수 사용해보기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1421928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엔진의 크기</a:t>
            </a:r>
            <a:r>
              <a:rPr lang="en-US" altLang="ko-KR" sz="1600" dirty="0"/>
              <a:t>('</a:t>
            </a:r>
            <a:r>
              <a:rPr lang="en-US" altLang="ko-KR" sz="1600" dirty="0" err="1"/>
              <a:t>displ</a:t>
            </a:r>
            <a:r>
              <a:rPr lang="en-US" altLang="ko-KR" sz="1600" dirty="0"/>
              <a:t>'), </a:t>
            </a:r>
            <a:r>
              <a:rPr lang="ko-KR" altLang="en-US" sz="1600" dirty="0"/>
              <a:t>실린더의 수</a:t>
            </a:r>
            <a:r>
              <a:rPr lang="en-US" altLang="ko-KR" sz="1600" dirty="0"/>
              <a:t>('</a:t>
            </a:r>
            <a:r>
              <a:rPr lang="en-US" altLang="ko-KR" sz="1600" dirty="0" err="1"/>
              <a:t>cyl</a:t>
            </a:r>
            <a:r>
              <a:rPr lang="en-US" altLang="ko-KR" sz="1600" dirty="0"/>
              <a:t>'), </a:t>
            </a:r>
            <a:r>
              <a:rPr lang="ko-KR" altLang="en-US" sz="1600" dirty="0"/>
              <a:t>도시 주행 </a:t>
            </a:r>
            <a:r>
              <a:rPr lang="ko-KR" altLang="en-US" sz="1600" dirty="0" err="1"/>
              <a:t>마일수</a:t>
            </a:r>
            <a:r>
              <a:rPr lang="en-US" altLang="ko-KR" sz="1600" dirty="0"/>
              <a:t>('</a:t>
            </a:r>
            <a:r>
              <a:rPr lang="en-US" altLang="ko-KR" sz="1600" dirty="0" err="1"/>
              <a:t>cty</a:t>
            </a:r>
            <a:r>
              <a:rPr lang="en-US" altLang="ko-KR" sz="1600" dirty="0"/>
              <a:t>'), </a:t>
            </a:r>
            <a:r>
              <a:rPr lang="ko-KR" altLang="en-US" sz="1600" dirty="0"/>
              <a:t>고속도로 주행 </a:t>
            </a:r>
            <a:r>
              <a:rPr lang="ko-KR" altLang="en-US" sz="1600" dirty="0" err="1"/>
              <a:t>마일수</a:t>
            </a:r>
            <a:r>
              <a:rPr lang="en-US" altLang="ko-KR" sz="1600" dirty="0"/>
              <a:t>('</a:t>
            </a:r>
            <a:r>
              <a:rPr lang="en-US" altLang="ko-KR" sz="1600" dirty="0" err="1"/>
              <a:t>hwy</a:t>
            </a:r>
            <a:r>
              <a:rPr lang="en-US" altLang="ko-KR" sz="1600" dirty="0"/>
              <a:t>') </a:t>
            </a:r>
            <a:r>
              <a:rPr lang="ko-KR" altLang="en-US" sz="1600" dirty="0"/>
              <a:t>컬럼만 별도로 추출하여 그려 보도록 하겠습니다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단순히 </a:t>
            </a:r>
            <a:r>
              <a:rPr lang="en-US" altLang="ko-KR" sz="1600" dirty="0"/>
              <a:t>data </a:t>
            </a:r>
            <a:r>
              <a:rPr lang="ko-KR" altLang="en-US" sz="1600" dirty="0"/>
              <a:t>매개 변수만 사용하는 경우 동일한 데이터가 만나는 대각선 영역에는 해당 데이터의 히스토그램을 그려 줍니다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서로 다른 데이터가 만나는 곳에는 </a:t>
            </a:r>
            <a:r>
              <a:rPr lang="ko-KR" altLang="en-US" sz="1600" dirty="0" err="1"/>
              <a:t>산점도</a:t>
            </a:r>
            <a:r>
              <a:rPr lang="ko-KR" altLang="en-US" sz="1600" dirty="0"/>
              <a:t> 그래프를 그려 줍니다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089" y="2708920"/>
            <a:ext cx="3160088" cy="31600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973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 smtClean="0">
                <a:cs typeface="바탕" panose="02030600000101010101" pitchFamily="18" charset="-127"/>
              </a:rPr>
              <a:t>자동차 데이터 셋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880241"/>
          </a:xfrm>
        </p:spPr>
        <p:txBody>
          <a:bodyPr wrap="square">
            <a:spAutoFit/>
          </a:bodyPr>
          <a:lstStyle/>
          <a:p>
            <a:r>
              <a:rPr lang="en-US" altLang="ko-KR" sz="1600" dirty="0"/>
              <a:t>hue="</a:t>
            </a:r>
            <a:r>
              <a:rPr lang="en-US" altLang="ko-KR" sz="1600" dirty="0" err="1"/>
              <a:t>cyl</a:t>
            </a:r>
            <a:r>
              <a:rPr lang="en-US" altLang="ko-KR" sz="1600" dirty="0"/>
              <a:t>" </a:t>
            </a:r>
            <a:r>
              <a:rPr lang="ko-KR" altLang="en-US" sz="1600" dirty="0"/>
              <a:t>매개 변수는 특성을 구분할 컬럼을 지정하는 옵션인데</a:t>
            </a:r>
            <a:r>
              <a:rPr lang="en-US" altLang="ko-KR" sz="1600" dirty="0"/>
              <a:t>, '</a:t>
            </a:r>
            <a:r>
              <a:rPr lang="ko-KR" altLang="en-US" sz="1600" dirty="0"/>
              <a:t>실린더의 수</a:t>
            </a:r>
            <a:r>
              <a:rPr lang="en-US" altLang="ko-KR" sz="1600" dirty="0"/>
              <a:t>'</a:t>
            </a:r>
            <a:r>
              <a:rPr lang="ko-KR" altLang="en-US" sz="1600" dirty="0"/>
              <a:t>를 이용하여 구분하고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markers </a:t>
            </a:r>
            <a:r>
              <a:rPr lang="ko-KR" altLang="en-US" sz="1600" dirty="0"/>
              <a:t>매개 변수는 표시할 도형의 모양을 지정하는 옵션입니다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117" y="2210251"/>
            <a:ext cx="4309124" cy="39460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593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 smtClean="0">
                <a:cs typeface="바탕" panose="02030600000101010101" pitchFamily="18" charset="-127"/>
              </a:rPr>
              <a:t>히트 맵 사용하기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1175706"/>
          </a:xfrm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heatmap</a:t>
            </a:r>
            <a:r>
              <a:rPr lang="en-US" altLang="ko-KR" sz="1600" dirty="0"/>
              <a:t> </a:t>
            </a:r>
            <a:r>
              <a:rPr lang="ko-KR" altLang="en-US" sz="1600" dirty="0"/>
              <a:t>함수는 데이터가 </a:t>
            </a:r>
            <a:r>
              <a:rPr lang="en-US" altLang="ko-KR" sz="1600" dirty="0"/>
              <a:t>2</a:t>
            </a:r>
            <a:r>
              <a:rPr lang="ko-KR" altLang="en-US" sz="1600" dirty="0"/>
              <a:t>차원이고 모든 값이 카테고리의 값으로 구성되어 있는 경우에 유용하게 사용됩니다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heapmap</a:t>
            </a:r>
            <a:r>
              <a:rPr lang="ko-KR" altLang="en-US" sz="1600" dirty="0"/>
              <a:t>는 색상으로 표현할 수 있는 다양한 정보를 일정한 이미지 위에 표 형태로 출력해 줍니다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annot</a:t>
            </a:r>
            <a:r>
              <a:rPr lang="en-US" altLang="ko-KR" sz="1600" dirty="0"/>
              <a:t> </a:t>
            </a:r>
            <a:r>
              <a:rPr lang="ko-KR" altLang="en-US" sz="1600" dirty="0"/>
              <a:t>매개 변수의 값이 </a:t>
            </a:r>
            <a:r>
              <a:rPr lang="en-US" altLang="ko-KR" sz="1600" dirty="0"/>
              <a:t>True</a:t>
            </a:r>
            <a:r>
              <a:rPr lang="ko-KR" altLang="en-US" sz="1600" dirty="0"/>
              <a:t>이면 </a:t>
            </a:r>
            <a:r>
              <a:rPr lang="en-US" altLang="ko-KR" sz="1600" dirty="0"/>
              <a:t>cell</a:t>
            </a:r>
            <a:r>
              <a:rPr lang="ko-KR" altLang="en-US" sz="1600" dirty="0"/>
              <a:t>에 해당하는 수치 값을 보여 줍니다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316" y="2607303"/>
            <a:ext cx="4610940" cy="34582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5158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>
                <a:cs typeface="바탕" panose="02030600000101010101" pitchFamily="18" charset="-127"/>
              </a:rPr>
              <a:t>구동 방식에 따른 주행 </a:t>
            </a:r>
            <a:r>
              <a:rPr lang="ko-KR" altLang="en-US" b="1" kern="100" dirty="0" err="1">
                <a:cs typeface="바탕" panose="02030600000101010101" pitchFamily="18" charset="-127"/>
              </a:rPr>
              <a:t>마일수</a:t>
            </a:r>
            <a:r>
              <a:rPr lang="en-US" altLang="ko-KR" b="1" kern="100" dirty="0">
                <a:cs typeface="바탕" panose="02030600000101010101" pitchFamily="18" charset="-127"/>
              </a:rPr>
              <a:t>(</a:t>
            </a:r>
            <a:r>
              <a:rPr lang="en-US" altLang="ko-KR" b="1" kern="100" dirty="0" err="1">
                <a:cs typeface="바탕" panose="02030600000101010101" pitchFamily="18" charset="-127"/>
              </a:rPr>
              <a:t>barplot</a:t>
            </a:r>
            <a:r>
              <a:rPr lang="en-US" altLang="ko-KR" b="1" kern="100" dirty="0">
                <a:cs typeface="바탕" panose="02030600000101010101" pitchFamily="18" charset="-127"/>
              </a:rPr>
              <a:t>))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880241"/>
          </a:xfrm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barplot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사용하여 막대 그래프를 그려봅니다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구동 방식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drv</a:t>
            </a:r>
            <a:r>
              <a:rPr lang="en-US" altLang="ko-KR" sz="1600" dirty="0"/>
              <a:t>")</a:t>
            </a:r>
            <a:r>
              <a:rPr lang="ko-KR" altLang="en-US" sz="1600" dirty="0"/>
              <a:t>에 대한 주행 </a:t>
            </a:r>
            <a:r>
              <a:rPr lang="ko-KR" altLang="en-US" sz="1600" dirty="0" err="1"/>
              <a:t>마일수</a:t>
            </a:r>
            <a:r>
              <a:rPr lang="en-US" altLang="ko-KR" sz="1600" dirty="0"/>
              <a:t>('</a:t>
            </a:r>
            <a:r>
              <a:rPr lang="en-US" altLang="ko-KR" sz="1600" dirty="0" err="1"/>
              <a:t>hwy</a:t>
            </a:r>
            <a:r>
              <a:rPr lang="en-US" altLang="ko-KR" sz="1600" dirty="0"/>
              <a:t>')</a:t>
            </a:r>
            <a:r>
              <a:rPr lang="ko-KR" altLang="en-US" sz="1600" dirty="0"/>
              <a:t>를 막대 그래프로 그리고</a:t>
            </a:r>
            <a:r>
              <a:rPr lang="en-US" altLang="ko-KR" sz="1600" dirty="0"/>
              <a:t>, </a:t>
            </a:r>
            <a:r>
              <a:rPr lang="ko-KR" altLang="en-US" sz="1600" dirty="0"/>
              <a:t>에러 바의 너비는 </a:t>
            </a:r>
            <a:r>
              <a:rPr lang="en-US" altLang="ko-KR" sz="1600" dirty="0"/>
              <a:t>0</a:t>
            </a:r>
            <a:r>
              <a:rPr lang="ko-KR" altLang="en-US" sz="1600" dirty="0"/>
              <a:t>으로 지정합니다</a:t>
            </a:r>
            <a:r>
              <a:rPr lang="en-US" altLang="ko-KR" sz="1600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1" y="2152611"/>
            <a:ext cx="5040560" cy="37804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114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>
                <a:cs typeface="바탕" panose="02030600000101010101" pitchFamily="18" charset="-127"/>
              </a:rPr>
              <a:t>구동 방식에 따른 주행 </a:t>
            </a:r>
            <a:r>
              <a:rPr lang="ko-KR" altLang="en-US" b="1" kern="100" dirty="0" err="1">
                <a:cs typeface="바탕" panose="02030600000101010101" pitchFamily="18" charset="-127"/>
              </a:rPr>
              <a:t>마일수</a:t>
            </a:r>
            <a:r>
              <a:rPr lang="en-US" altLang="ko-KR" b="1" kern="100" dirty="0">
                <a:cs typeface="바탕" panose="02030600000101010101" pitchFamily="18" charset="-127"/>
              </a:rPr>
              <a:t>(</a:t>
            </a:r>
            <a:r>
              <a:rPr lang="en-US" altLang="ko-KR" b="1" kern="100" dirty="0" err="1">
                <a:cs typeface="바탕" panose="02030600000101010101" pitchFamily="18" charset="-127"/>
              </a:rPr>
              <a:t>barplot</a:t>
            </a:r>
            <a:r>
              <a:rPr lang="en-US" altLang="ko-KR" b="1" kern="100" dirty="0">
                <a:cs typeface="바탕" panose="02030600000101010101" pitchFamily="18" charset="-127"/>
              </a:rPr>
              <a:t>))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338554"/>
          </a:xfr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동일한 </a:t>
            </a:r>
            <a:r>
              <a:rPr lang="ko-KR" altLang="en-US" sz="1600" dirty="0"/>
              <a:t>데이터에 대하여 </a:t>
            </a:r>
            <a:r>
              <a:rPr lang="en-US" altLang="ko-KR" sz="1600" dirty="0"/>
              <a:t>hue </a:t>
            </a:r>
            <a:r>
              <a:rPr lang="ko-KR" altLang="en-US" sz="1600" dirty="0"/>
              <a:t>매개 변수를 사용하여 실린더의 수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cyl</a:t>
            </a:r>
            <a:r>
              <a:rPr lang="en-US" altLang="ko-KR" sz="1600" dirty="0"/>
              <a:t>)</a:t>
            </a:r>
            <a:r>
              <a:rPr lang="ko-KR" altLang="en-US" sz="1600" dirty="0"/>
              <a:t>를 이용하여 특성을 구분합니다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11" y="1739320"/>
            <a:ext cx="5717310" cy="42879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0601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>
                <a:cs typeface="바탕" panose="02030600000101010101" pitchFamily="18" charset="-127"/>
              </a:rPr>
              <a:t>구동 방식에 따른 주행 </a:t>
            </a:r>
            <a:r>
              <a:rPr lang="ko-KR" altLang="en-US" b="1" kern="100" dirty="0" err="1">
                <a:cs typeface="바탕" panose="02030600000101010101" pitchFamily="18" charset="-127"/>
              </a:rPr>
              <a:t>마일수</a:t>
            </a:r>
            <a:r>
              <a:rPr lang="en-US" altLang="ko-KR" b="1" kern="100" dirty="0">
                <a:cs typeface="바탕" panose="02030600000101010101" pitchFamily="18" charset="-127"/>
              </a:rPr>
              <a:t>(boxplot)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584775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구동 방식에 따른 주행 </a:t>
            </a:r>
            <a:r>
              <a:rPr lang="ko-KR" altLang="en-US" sz="1600" dirty="0" err="1"/>
              <a:t>마일수의</a:t>
            </a:r>
            <a:r>
              <a:rPr lang="ko-KR" altLang="en-US" sz="1600" dirty="0"/>
              <a:t> 통계치 정보를 이용하여 구동 방식에 따른 주행 </a:t>
            </a:r>
            <a:r>
              <a:rPr lang="ko-KR" altLang="en-US" sz="1600" dirty="0" err="1"/>
              <a:t>마일수에</a:t>
            </a:r>
            <a:r>
              <a:rPr lang="ko-KR" altLang="en-US" sz="1600" dirty="0"/>
              <a:t> 대하여 상자 수염 그래프를 그려 보도록 합니다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717" y="1844955"/>
            <a:ext cx="5490588" cy="4117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3354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>
                <a:cs typeface="바탕" panose="02030600000101010101" pitchFamily="18" charset="-127"/>
              </a:rPr>
              <a:t>구동 방식에 따른 주행 </a:t>
            </a:r>
            <a:r>
              <a:rPr lang="ko-KR" altLang="en-US" b="1" kern="100" dirty="0" err="1">
                <a:cs typeface="바탕" panose="02030600000101010101" pitchFamily="18" charset="-127"/>
              </a:rPr>
              <a:t>마일수</a:t>
            </a:r>
            <a:r>
              <a:rPr lang="en-US" altLang="ko-KR" b="1" kern="100" dirty="0">
                <a:cs typeface="바탕" panose="02030600000101010101" pitchFamily="18" charset="-127"/>
              </a:rPr>
              <a:t>(boxplot)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584775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구동 방식에 따른 주행 </a:t>
            </a:r>
            <a:r>
              <a:rPr lang="ko-KR" altLang="en-US" sz="1600" dirty="0" err="1"/>
              <a:t>마일수에</a:t>
            </a:r>
            <a:r>
              <a:rPr lang="ko-KR" altLang="en-US" sz="1600" dirty="0"/>
              <a:t> 대하여 상자 수염 그래프를 그리되</a:t>
            </a:r>
            <a:r>
              <a:rPr lang="en-US" altLang="ko-KR" sz="1600" dirty="0"/>
              <a:t>, </a:t>
            </a:r>
            <a:r>
              <a:rPr lang="ko-KR" altLang="en-US" sz="1600" dirty="0"/>
              <a:t>실린더의 수에 따라서 상자 수염 그래프를 별도로 그려 봅니다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66" y="1845182"/>
            <a:ext cx="5568142" cy="4176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1353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>
                <a:cs typeface="바탕" panose="02030600000101010101" pitchFamily="18" charset="-127"/>
              </a:rPr>
              <a:t>구동 방식에 따른 주행 </a:t>
            </a:r>
            <a:r>
              <a:rPr lang="ko-KR" altLang="en-US" b="1" kern="100" dirty="0" err="1">
                <a:cs typeface="바탕" panose="02030600000101010101" pitchFamily="18" charset="-127"/>
              </a:rPr>
              <a:t>마일수</a:t>
            </a:r>
            <a:r>
              <a:rPr lang="en-US" altLang="ko-KR" b="1" kern="100" dirty="0">
                <a:cs typeface="바탕" panose="02030600000101010101" pitchFamily="18" charset="-127"/>
              </a:rPr>
              <a:t>(</a:t>
            </a:r>
            <a:r>
              <a:rPr lang="en-US" altLang="ko-KR" b="1" kern="100" dirty="0" err="1">
                <a:cs typeface="바탕" panose="02030600000101010101" pitchFamily="18" charset="-127"/>
              </a:rPr>
              <a:t>violinplot</a:t>
            </a:r>
            <a:r>
              <a:rPr lang="en-US" altLang="ko-KR" b="1" kern="100" dirty="0">
                <a:cs typeface="바탕" panose="02030600000101010101" pitchFamily="18" charset="-127"/>
              </a:rPr>
              <a:t>)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338554"/>
          </a:xfrm>
        </p:spPr>
        <p:txBody>
          <a:bodyPr wrap="square">
            <a:spAutoFit/>
          </a:bodyPr>
          <a:lstStyle/>
          <a:p>
            <a:r>
              <a:rPr lang="en-US" altLang="ko-KR" sz="1600" dirty="0"/>
              <a:t>'</a:t>
            </a:r>
            <a:r>
              <a:rPr lang="ko-KR" altLang="en-US" sz="1600" dirty="0"/>
              <a:t>구동 방식에 따른 주행 </a:t>
            </a:r>
            <a:r>
              <a:rPr lang="ko-KR" altLang="en-US" sz="1600" dirty="0" err="1" smtClean="0"/>
              <a:t>마일수를</a:t>
            </a:r>
            <a:r>
              <a:rPr lang="ko-KR" altLang="en-US" sz="1600" dirty="0" smtClean="0"/>
              <a:t> 이용하여 바이올린 그래프를 그려 봅니다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24" y="2025419"/>
            <a:ext cx="5178564" cy="38839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4250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 smtClean="0">
                <a:cs typeface="바탕" panose="02030600000101010101" pitchFamily="18" charset="-127"/>
              </a:rPr>
              <a:t>자동차 데이터 셋 개요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830997"/>
          </a:xfrm>
        </p:spPr>
        <p:txBody>
          <a:bodyPr wrap="square">
            <a:spAutoFit/>
          </a:bodyPr>
          <a:lstStyle/>
          <a:p>
            <a:r>
              <a:rPr lang="en-US" altLang="ko-KR" sz="1600" dirty="0"/>
              <a:t>mpg </a:t>
            </a:r>
            <a:r>
              <a:rPr lang="ko-KR" altLang="en-US" sz="1600" dirty="0"/>
              <a:t>데이터 셋은 </a:t>
            </a:r>
            <a:r>
              <a:rPr lang="en-US" altLang="ko-KR" sz="1600" dirty="0"/>
              <a:t>ggplot2</a:t>
            </a:r>
            <a:r>
              <a:rPr lang="ko-KR" altLang="en-US" sz="1600" dirty="0"/>
              <a:t>에서 제공하는 데이터 셋으로 </a:t>
            </a:r>
            <a:r>
              <a:rPr lang="en-US" altLang="ko-KR" sz="1600" dirty="0"/>
              <a:t>1999</a:t>
            </a:r>
            <a:r>
              <a:rPr lang="ko-KR" altLang="en-US" sz="1600" dirty="0"/>
              <a:t>년부터 </a:t>
            </a:r>
            <a:r>
              <a:rPr lang="en-US" altLang="ko-KR" sz="1600" dirty="0"/>
              <a:t>2008</a:t>
            </a:r>
            <a:r>
              <a:rPr lang="ko-KR" altLang="en-US" sz="1600" dirty="0"/>
              <a:t>년 사이의 가장 대중적인 모델 </a:t>
            </a:r>
            <a:r>
              <a:rPr lang="en-US" altLang="ko-KR" sz="1600" dirty="0"/>
              <a:t>38</a:t>
            </a:r>
            <a:r>
              <a:rPr lang="ko-KR" altLang="en-US" sz="1600" dirty="0"/>
              <a:t>개 자동차에 대한 연비 효율을 기록한 데이터 셋으로 전체 관측 </a:t>
            </a:r>
            <a:r>
              <a:rPr lang="en-US" altLang="ko-KR" sz="1600" dirty="0"/>
              <a:t>234</a:t>
            </a:r>
            <a:r>
              <a:rPr lang="ko-KR" altLang="en-US" sz="1600" dirty="0"/>
              <a:t>개와 </a:t>
            </a:r>
            <a:r>
              <a:rPr lang="en-US" altLang="ko-KR" sz="1600" dirty="0"/>
              <a:t>11</a:t>
            </a:r>
            <a:r>
              <a:rPr lang="ko-KR" altLang="en-US" sz="1600" dirty="0"/>
              <a:t>개의 변수로 구성되어 있습니다</a:t>
            </a:r>
            <a:r>
              <a:rPr lang="en-US" altLang="ko-KR" sz="1600" dirty="0"/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968260"/>
              </p:ext>
            </p:extLst>
          </p:nvPr>
        </p:nvGraphicFramePr>
        <p:xfrm>
          <a:off x="551259" y="1888232"/>
          <a:ext cx="902108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5397">
                  <a:extLst>
                    <a:ext uri="{9D8B030D-6E8A-4147-A177-3AD203B41FA5}">
                      <a16:colId xmlns="" xmlns:a16="http://schemas.microsoft.com/office/drawing/2014/main" val="3408694611"/>
                    </a:ext>
                  </a:extLst>
                </a:gridCol>
                <a:gridCol w="2777933">
                  <a:extLst>
                    <a:ext uri="{9D8B030D-6E8A-4147-A177-3AD203B41FA5}">
                      <a16:colId xmlns="" xmlns:a16="http://schemas.microsoft.com/office/drawing/2014/main" val="2718145314"/>
                    </a:ext>
                  </a:extLst>
                </a:gridCol>
                <a:gridCol w="1182507">
                  <a:extLst>
                    <a:ext uri="{9D8B030D-6E8A-4147-A177-3AD203B41FA5}">
                      <a16:colId xmlns="" xmlns:a16="http://schemas.microsoft.com/office/drawing/2014/main" val="2821898465"/>
                    </a:ext>
                  </a:extLst>
                </a:gridCol>
                <a:gridCol w="3755250">
                  <a:extLst>
                    <a:ext uri="{9D8B030D-6E8A-4147-A177-3AD203B41FA5}">
                      <a16:colId xmlns="" xmlns:a16="http://schemas.microsoft.com/office/drawing/2014/main" val="28401870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변수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변수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0820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manufacturer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제조사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cyl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실린더의 수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24833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model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모델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trans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변속기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5082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displ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엔진 크기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drv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구동 방식을 의미합니다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사륜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(4), 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전륜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(f), </a:t>
                      </a:r>
                      <a:r>
                        <a:rPr lang="ko-KR" sz="12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후륜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(r)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0469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year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연식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cty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gallon 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당 도시 주행 </a:t>
                      </a:r>
                      <a:r>
                        <a:rPr lang="ko-KR" sz="12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마일수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94459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hwy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gallon 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당 고속도로 주행 마일 수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37793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4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>
                <a:cs typeface="바탕" panose="02030600000101010101" pitchFamily="18" charset="-127"/>
              </a:rPr>
              <a:t>구동 방식에 따른 주행 </a:t>
            </a:r>
            <a:r>
              <a:rPr lang="ko-KR" altLang="en-US" b="1" kern="100" dirty="0" err="1">
                <a:cs typeface="바탕" panose="02030600000101010101" pitchFamily="18" charset="-127"/>
              </a:rPr>
              <a:t>마일수</a:t>
            </a:r>
            <a:r>
              <a:rPr lang="en-US" altLang="ko-KR" b="1" kern="100" dirty="0">
                <a:cs typeface="바탕" panose="02030600000101010101" pitchFamily="18" charset="-127"/>
              </a:rPr>
              <a:t>(</a:t>
            </a:r>
            <a:r>
              <a:rPr lang="en-US" altLang="ko-KR" b="1" kern="100" dirty="0" err="1">
                <a:cs typeface="바탕" panose="02030600000101010101" pitchFamily="18" charset="-127"/>
              </a:rPr>
              <a:t>violinplot</a:t>
            </a:r>
            <a:r>
              <a:rPr lang="en-US" altLang="ko-KR" b="1" kern="100" dirty="0">
                <a:cs typeface="바탕" panose="02030600000101010101" pitchFamily="18" charset="-127"/>
              </a:rPr>
              <a:t>)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338554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동일한 데이터에 대하여 실린더의 수에 따른 바이올린 그래프를 별도로 그려 봅니다</a:t>
            </a:r>
            <a:r>
              <a:rPr lang="en-US" altLang="ko-KR" sz="1600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676" y="1709230"/>
            <a:ext cx="5454628" cy="40909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4320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>
                <a:cs typeface="바탕" panose="02030600000101010101" pitchFamily="18" charset="-127"/>
              </a:rPr>
              <a:t>구동 방식에 따른 주행 </a:t>
            </a:r>
            <a:r>
              <a:rPr lang="ko-KR" altLang="en-US" b="1" kern="100" dirty="0" err="1">
                <a:cs typeface="바탕" panose="02030600000101010101" pitchFamily="18" charset="-127"/>
              </a:rPr>
              <a:t>마일수</a:t>
            </a:r>
            <a:r>
              <a:rPr lang="en-US" altLang="ko-KR" b="1" kern="100" dirty="0">
                <a:cs typeface="바탕" panose="02030600000101010101" pitchFamily="18" charset="-127"/>
              </a:rPr>
              <a:t>(</a:t>
            </a:r>
            <a:r>
              <a:rPr lang="en-US" altLang="ko-KR" b="1" kern="100" dirty="0" err="1">
                <a:cs typeface="바탕" panose="02030600000101010101" pitchFamily="18" charset="-127"/>
              </a:rPr>
              <a:t>stripplot</a:t>
            </a:r>
            <a:r>
              <a:rPr lang="en-US" altLang="ko-KR" b="1" kern="100" dirty="0">
                <a:cs typeface="바탕" panose="02030600000101010101" pitchFamily="18" charset="-127"/>
              </a:rPr>
              <a:t>)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1175706"/>
          </a:xfrm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stripplot</a:t>
            </a:r>
            <a:r>
              <a:rPr lang="en-US" altLang="ko-KR" sz="1600" dirty="0"/>
              <a:t> </a:t>
            </a:r>
            <a:r>
              <a:rPr lang="ko-KR" altLang="en-US" sz="1600" dirty="0"/>
              <a:t>함수는 </a:t>
            </a:r>
            <a:r>
              <a:rPr lang="ko-KR" altLang="en-US" sz="1600" dirty="0" err="1"/>
              <a:t>일변량</a:t>
            </a:r>
            <a:r>
              <a:rPr lang="ko-KR" altLang="en-US" sz="1600" dirty="0"/>
              <a:t> 데이터 셋에 대하여 간략히 요약을 해놓은 그래프입니다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일반적으로 주로 작은 데이터 셋을 다루는 용도로 사용이 되며</a:t>
            </a:r>
            <a:r>
              <a:rPr lang="en-US" altLang="ko-KR" sz="1600" dirty="0"/>
              <a:t>, box </a:t>
            </a:r>
            <a:r>
              <a:rPr lang="ko-KR" altLang="en-US" sz="1600" dirty="0"/>
              <a:t>또는 </a:t>
            </a:r>
            <a:r>
              <a:rPr lang="en-US" altLang="ko-KR" sz="1600" dirty="0"/>
              <a:t>violin </a:t>
            </a:r>
            <a:r>
              <a:rPr lang="ko-KR" altLang="en-US" sz="1600" dirty="0"/>
              <a:t>그래프의 보충적인 그래프로 사용됩니다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큰 데이터 셋은 주로 </a:t>
            </a:r>
            <a:r>
              <a:rPr lang="en-US" altLang="ko-KR" sz="1600" dirty="0"/>
              <a:t>histogram</a:t>
            </a:r>
            <a:r>
              <a:rPr lang="ko-KR" altLang="en-US" sz="1600" dirty="0"/>
              <a:t>이나 </a:t>
            </a:r>
            <a:r>
              <a:rPr lang="en-US" altLang="ko-KR" sz="1600" dirty="0"/>
              <a:t>density </a:t>
            </a:r>
            <a:r>
              <a:rPr lang="ko-KR" altLang="en-US" sz="1600" dirty="0"/>
              <a:t>그래프를 많이 사용합니다</a:t>
            </a:r>
            <a:r>
              <a:rPr lang="en-US" altLang="ko-KR" sz="1600" dirty="0"/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041899"/>
              </p:ext>
            </p:extLst>
          </p:nvPr>
        </p:nvGraphicFramePr>
        <p:xfrm>
          <a:off x="551259" y="2228840"/>
          <a:ext cx="9021087" cy="210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3389">
                  <a:extLst>
                    <a:ext uri="{9D8B030D-6E8A-4147-A177-3AD203B41FA5}">
                      <a16:colId xmlns="" xmlns:a16="http://schemas.microsoft.com/office/drawing/2014/main" val="3408694611"/>
                    </a:ext>
                  </a:extLst>
                </a:gridCol>
                <a:gridCol w="7787698">
                  <a:extLst>
                    <a:ext uri="{9D8B030D-6E8A-4147-A177-3AD203B41FA5}">
                      <a16:colId xmlns="" xmlns:a16="http://schemas.microsoft.com/office/drawing/2014/main" val="27181453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0820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 latinLnBrk="1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x, y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축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y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축에 놓여질 데이터를 의미합니다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24833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 latinLnBrk="1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data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플로팅을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위한 데이터 셋을 의미합니다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12853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 latinLnBrk="1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hue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특성을 구분할 컬럼을 지정합니다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54644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 latinLnBrk="1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dodge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hue 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매개 변수 사용시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dodge 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매개 변수의 값이 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True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이면 범주형 데이터 축을 따라서 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strips 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데이터들을 분리해줍니다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86316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 latinLnBrk="1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jitter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True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이면 데이터의 개수가 많을 경우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겹치지 않도록 하여 데이터 분포를 이해하는 데 도움을 줍니다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3068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 latinLnBrk="1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size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마커의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크기를 지정하는 옵션입니다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1747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76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>
                <a:cs typeface="바탕" panose="02030600000101010101" pitchFamily="18" charset="-127"/>
              </a:rPr>
              <a:t>구동 방식에 따른 주행 </a:t>
            </a:r>
            <a:r>
              <a:rPr lang="ko-KR" altLang="en-US" b="1" kern="100" dirty="0" err="1">
                <a:cs typeface="바탕" panose="02030600000101010101" pitchFamily="18" charset="-127"/>
              </a:rPr>
              <a:t>마일수</a:t>
            </a:r>
            <a:r>
              <a:rPr lang="en-US" altLang="ko-KR" b="1" kern="100" dirty="0">
                <a:cs typeface="바탕" panose="02030600000101010101" pitchFamily="18" charset="-127"/>
              </a:rPr>
              <a:t>(</a:t>
            </a:r>
            <a:r>
              <a:rPr lang="en-US" altLang="ko-KR" b="1" kern="100" dirty="0" err="1">
                <a:cs typeface="바탕" panose="02030600000101010101" pitchFamily="18" charset="-127"/>
              </a:rPr>
              <a:t>stripplot</a:t>
            </a:r>
            <a:r>
              <a:rPr lang="en-US" altLang="ko-KR" b="1" kern="100" dirty="0">
                <a:cs typeface="바탕" panose="02030600000101010101" pitchFamily="18" charset="-127"/>
              </a:rPr>
              <a:t>)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338554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구동 방식에 따른 주행 마일 수를 이용하여 </a:t>
            </a:r>
            <a:r>
              <a:rPr lang="en-US" altLang="ko-KR" sz="1600" dirty="0" err="1"/>
              <a:t>stripplot</a:t>
            </a:r>
            <a:r>
              <a:rPr lang="en-US" altLang="ko-KR" sz="1600" dirty="0"/>
              <a:t> </a:t>
            </a:r>
            <a:r>
              <a:rPr lang="ko-KR" altLang="en-US" sz="1600" dirty="0"/>
              <a:t>그래프를 그립니다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924" y="1781249"/>
            <a:ext cx="5852172" cy="4389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8986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>
                <a:cs typeface="바탕" panose="02030600000101010101" pitchFamily="18" charset="-127"/>
              </a:rPr>
              <a:t>구동 방식에 따른 주행 </a:t>
            </a:r>
            <a:r>
              <a:rPr lang="ko-KR" altLang="en-US" b="1" kern="100" dirty="0" err="1">
                <a:cs typeface="바탕" panose="02030600000101010101" pitchFamily="18" charset="-127"/>
              </a:rPr>
              <a:t>마일수</a:t>
            </a:r>
            <a:r>
              <a:rPr lang="en-US" altLang="ko-KR" b="1" kern="100" dirty="0">
                <a:cs typeface="바탕" panose="02030600000101010101" pitchFamily="18" charset="-127"/>
              </a:rPr>
              <a:t>(</a:t>
            </a:r>
            <a:r>
              <a:rPr lang="en-US" altLang="ko-KR" b="1" kern="100" dirty="0" err="1">
                <a:cs typeface="바탕" panose="02030600000101010101" pitchFamily="18" charset="-127"/>
              </a:rPr>
              <a:t>stripplot</a:t>
            </a:r>
            <a:r>
              <a:rPr lang="en-US" altLang="ko-KR" b="1" kern="100" dirty="0">
                <a:cs typeface="바탕" panose="02030600000101010101" pitchFamily="18" charset="-127"/>
              </a:rPr>
              <a:t>)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338554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매개 변수 </a:t>
            </a:r>
            <a:r>
              <a:rPr lang="en-US" altLang="ko-KR" sz="1600" dirty="0"/>
              <a:t>hue='</a:t>
            </a:r>
            <a:r>
              <a:rPr lang="en-US" altLang="ko-KR" sz="1600" dirty="0" err="1"/>
              <a:t>cyl</a:t>
            </a:r>
            <a:r>
              <a:rPr lang="en-US" altLang="ko-KR" sz="1600" dirty="0"/>
              <a:t>'</a:t>
            </a:r>
            <a:r>
              <a:rPr lang="ko-KR" altLang="en-US" sz="1600" dirty="0"/>
              <a:t>를 사용하여 실린더의 개수에 따른 색상을 서로 다르게 지정합니다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550" y="1629321"/>
            <a:ext cx="5852172" cy="4389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3019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>
                <a:cs typeface="바탕" panose="02030600000101010101" pitchFamily="18" charset="-127"/>
              </a:rPr>
              <a:t>구동 방식에 따른 주행 </a:t>
            </a:r>
            <a:r>
              <a:rPr lang="ko-KR" altLang="en-US" b="1" kern="100" dirty="0" err="1">
                <a:cs typeface="바탕" panose="02030600000101010101" pitchFamily="18" charset="-127"/>
              </a:rPr>
              <a:t>마일수</a:t>
            </a:r>
            <a:r>
              <a:rPr lang="en-US" altLang="ko-KR" b="1" kern="100" dirty="0">
                <a:cs typeface="바탕" panose="02030600000101010101" pitchFamily="18" charset="-127"/>
              </a:rPr>
              <a:t>(</a:t>
            </a:r>
            <a:r>
              <a:rPr lang="en-US" altLang="ko-KR" b="1" kern="100" dirty="0" err="1">
                <a:cs typeface="바탕" panose="02030600000101010101" pitchFamily="18" charset="-127"/>
              </a:rPr>
              <a:t>stripplot</a:t>
            </a:r>
            <a:r>
              <a:rPr lang="en-US" altLang="ko-KR" b="1" kern="100" dirty="0">
                <a:cs typeface="바탕" panose="02030600000101010101" pitchFamily="18" charset="-127"/>
              </a:rPr>
              <a:t>)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880241"/>
          </a:xfrm>
        </p:spPr>
        <p:txBody>
          <a:bodyPr wrap="square">
            <a:spAutoFit/>
          </a:bodyPr>
          <a:lstStyle/>
          <a:p>
            <a:r>
              <a:rPr lang="en-US" altLang="ko-KR" sz="1600" dirty="0"/>
              <a:t>dodge=True</a:t>
            </a:r>
            <a:r>
              <a:rPr lang="ko-KR" altLang="en-US" sz="1600" dirty="0"/>
              <a:t>이면 </a:t>
            </a:r>
            <a:r>
              <a:rPr lang="en-US" altLang="ko-KR" sz="1600" dirty="0"/>
              <a:t>hue </a:t>
            </a:r>
            <a:r>
              <a:rPr lang="ko-KR" altLang="en-US" sz="1600" dirty="0"/>
              <a:t>매개 변수에 의하여 지정된 값들이 서로 분리되어 그려 집니다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'</a:t>
            </a:r>
            <a:r>
              <a:rPr lang="ko-KR" altLang="en-US" sz="1600" dirty="0"/>
              <a:t>전륜 구동</a:t>
            </a:r>
            <a:r>
              <a:rPr lang="en-US" altLang="ko-KR" sz="1600" dirty="0"/>
              <a:t>' </a:t>
            </a:r>
            <a:r>
              <a:rPr lang="ko-KR" altLang="en-US" sz="1600" dirty="0"/>
              <a:t>항목을 살펴 보면 실린더의 수에 따른 그래프가 따로 </a:t>
            </a:r>
            <a:r>
              <a:rPr lang="ko-KR" altLang="en-US" sz="1600" dirty="0" err="1"/>
              <a:t>따로</a:t>
            </a:r>
            <a:r>
              <a:rPr lang="ko-KR" altLang="en-US" sz="1600" dirty="0"/>
              <a:t> 떨어져서 그려진 것을 확인할 수 있습니다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550" y="1805053"/>
            <a:ext cx="5852172" cy="4389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9577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>
                <a:cs typeface="바탕" panose="02030600000101010101" pitchFamily="18" charset="-127"/>
              </a:rPr>
              <a:t>구동 방식에 따른 주행 </a:t>
            </a:r>
            <a:r>
              <a:rPr lang="ko-KR" altLang="en-US" b="1" kern="100" dirty="0" err="1">
                <a:cs typeface="바탕" panose="02030600000101010101" pitchFamily="18" charset="-127"/>
              </a:rPr>
              <a:t>마일수</a:t>
            </a:r>
            <a:r>
              <a:rPr lang="en-US" altLang="ko-KR" b="1" kern="100" dirty="0">
                <a:cs typeface="바탕" panose="02030600000101010101" pitchFamily="18" charset="-127"/>
              </a:rPr>
              <a:t>(</a:t>
            </a:r>
            <a:r>
              <a:rPr lang="en-US" altLang="ko-KR" b="1" kern="100" dirty="0" err="1">
                <a:cs typeface="바탕" panose="02030600000101010101" pitchFamily="18" charset="-127"/>
              </a:rPr>
              <a:t>swarmplot</a:t>
            </a:r>
            <a:r>
              <a:rPr lang="en-US" altLang="ko-KR" b="1" kern="100" dirty="0">
                <a:cs typeface="바탕" panose="02030600000101010101" pitchFamily="18" charset="-127"/>
              </a:rPr>
              <a:t>)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1471172"/>
          </a:xfrm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swarmplot</a:t>
            </a:r>
            <a:r>
              <a:rPr lang="en-US" altLang="ko-KR" sz="1600" dirty="0"/>
              <a:t> </a:t>
            </a:r>
            <a:r>
              <a:rPr lang="ko-KR" altLang="en-US" sz="1600" dirty="0"/>
              <a:t>함수는 </a:t>
            </a:r>
            <a:r>
              <a:rPr lang="en-US" altLang="ko-KR" sz="1600" dirty="0" err="1"/>
              <a:t>stripplot</a:t>
            </a:r>
            <a:r>
              <a:rPr lang="en-US" altLang="ko-KR" sz="1600" dirty="0"/>
              <a:t>() </a:t>
            </a:r>
            <a:r>
              <a:rPr lang="ko-KR" altLang="en-US" sz="1600" dirty="0"/>
              <a:t>함수와 유사합니다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하지만 점들이 보정</a:t>
            </a:r>
            <a:r>
              <a:rPr lang="en-US" altLang="ko-KR" sz="1600" dirty="0"/>
              <a:t>(adjusted)</a:t>
            </a:r>
            <a:r>
              <a:rPr lang="ko-KR" altLang="en-US" sz="1600" dirty="0"/>
              <a:t>되기 때문에 서로 겹쳐지지 않습니다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이러한 기능은 값의 분포를 표현하는 데에는 좋지만</a:t>
            </a:r>
            <a:r>
              <a:rPr lang="en-US" altLang="ko-KR" sz="1600" dirty="0"/>
              <a:t>, </a:t>
            </a:r>
            <a:r>
              <a:rPr lang="ko-KR" altLang="en-US" sz="1600" dirty="0"/>
              <a:t>큰 수의 관찰 값에는 양을 어림잡는 데는 좋지 않습니다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 </a:t>
            </a:r>
            <a:r>
              <a:rPr lang="en-US" altLang="ko-KR" sz="1600" dirty="0"/>
              <a:t>plot</a:t>
            </a:r>
            <a:r>
              <a:rPr lang="ko-KR" altLang="en-US" sz="1600" dirty="0"/>
              <a:t>은 생긴 모양으로 인하여 벌떼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beeswarm</a:t>
            </a:r>
            <a:r>
              <a:rPr lang="en-US" altLang="ko-KR" sz="1600" dirty="0"/>
              <a:t>") </a:t>
            </a:r>
            <a:r>
              <a:rPr lang="ko-KR" altLang="en-US" sz="1600" dirty="0"/>
              <a:t>모양의 플롯이라고 합니다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57" y="2484637"/>
            <a:ext cx="5320156" cy="39901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6413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>
                <a:cs typeface="바탕" panose="02030600000101010101" pitchFamily="18" charset="-127"/>
              </a:rPr>
              <a:t>구동 방식에 따른 주행 </a:t>
            </a:r>
            <a:r>
              <a:rPr lang="ko-KR" altLang="en-US" b="1" kern="100" dirty="0" err="1">
                <a:cs typeface="바탕" panose="02030600000101010101" pitchFamily="18" charset="-127"/>
              </a:rPr>
              <a:t>마일수</a:t>
            </a:r>
            <a:r>
              <a:rPr lang="en-US" altLang="ko-KR" b="1" kern="100" dirty="0">
                <a:cs typeface="바탕" panose="02030600000101010101" pitchFamily="18" charset="-127"/>
              </a:rPr>
              <a:t>(</a:t>
            </a:r>
            <a:r>
              <a:rPr lang="en-US" altLang="ko-KR" b="1" kern="100" dirty="0" err="1">
                <a:cs typeface="바탕" panose="02030600000101010101" pitchFamily="18" charset="-127"/>
              </a:rPr>
              <a:t>swarmplot</a:t>
            </a:r>
            <a:r>
              <a:rPr lang="en-US" altLang="ko-KR" b="1" kern="100" dirty="0">
                <a:cs typeface="바탕" panose="02030600000101010101" pitchFamily="18" charset="-127"/>
              </a:rPr>
              <a:t>)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584775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각 구동 방식에 따른 </a:t>
            </a:r>
            <a:r>
              <a:rPr lang="en-US" altLang="ko-KR" sz="1600" dirty="0" err="1"/>
              <a:t>swarmplot</a:t>
            </a:r>
            <a:r>
              <a:rPr lang="en-US" altLang="ko-KR" sz="1600" dirty="0"/>
              <a:t> </a:t>
            </a:r>
            <a:r>
              <a:rPr lang="ko-KR" altLang="en-US" sz="1600" dirty="0"/>
              <a:t>그래프를 그리되</a:t>
            </a:r>
            <a:r>
              <a:rPr lang="en-US" altLang="ko-KR" sz="1600" dirty="0"/>
              <a:t>, </a:t>
            </a:r>
            <a:r>
              <a:rPr lang="ko-KR" altLang="en-US" sz="1600" dirty="0"/>
              <a:t>실린더의 개수</a:t>
            </a:r>
            <a:r>
              <a:rPr lang="en-US" altLang="ko-KR" sz="1600" dirty="0"/>
              <a:t>(hue='</a:t>
            </a:r>
            <a:r>
              <a:rPr lang="en-US" altLang="ko-KR" sz="1600" dirty="0" err="1"/>
              <a:t>cyl</a:t>
            </a:r>
            <a:r>
              <a:rPr lang="en-US" altLang="ko-KR" sz="1600" dirty="0"/>
              <a:t>')</a:t>
            </a:r>
            <a:r>
              <a:rPr lang="ko-KR" altLang="en-US" sz="1600" dirty="0"/>
              <a:t>에 따라서 서로 색상을 다르게 그려 줍니다</a:t>
            </a:r>
            <a:r>
              <a:rPr lang="en-US" altLang="ko-KR" sz="1600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14" y="1848183"/>
            <a:ext cx="5852172" cy="4389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256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>
                <a:cs typeface="바탕" panose="02030600000101010101" pitchFamily="18" charset="-127"/>
              </a:rPr>
              <a:t>구동 방식에 따른 주행 </a:t>
            </a:r>
            <a:r>
              <a:rPr lang="ko-KR" altLang="en-US" b="1" kern="100" dirty="0" err="1">
                <a:cs typeface="바탕" panose="02030600000101010101" pitchFamily="18" charset="-127"/>
              </a:rPr>
              <a:t>마일수</a:t>
            </a:r>
            <a:r>
              <a:rPr lang="en-US" altLang="ko-KR" b="1" kern="100" dirty="0">
                <a:cs typeface="바탕" panose="02030600000101010101" pitchFamily="18" charset="-127"/>
              </a:rPr>
              <a:t>(</a:t>
            </a:r>
            <a:r>
              <a:rPr lang="en-US" altLang="ko-KR" b="1" kern="100" dirty="0" err="1">
                <a:cs typeface="바탕" panose="02030600000101010101" pitchFamily="18" charset="-127"/>
              </a:rPr>
              <a:t>swarmplot</a:t>
            </a:r>
            <a:r>
              <a:rPr lang="en-US" altLang="ko-KR" b="1" kern="100" dirty="0">
                <a:cs typeface="바탕" panose="02030600000101010101" pitchFamily="18" charset="-127"/>
              </a:rPr>
              <a:t>)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880241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매개 변수 </a:t>
            </a:r>
            <a:r>
              <a:rPr lang="en-US" altLang="ko-KR" sz="1600" dirty="0"/>
              <a:t>dodge=True</a:t>
            </a:r>
            <a:r>
              <a:rPr lang="ko-KR" altLang="en-US" sz="1600" dirty="0"/>
              <a:t>를 사용하여 실린더의 </a:t>
            </a:r>
            <a:r>
              <a:rPr lang="ko-KR" altLang="en-US" sz="1600" dirty="0" err="1"/>
              <a:t>개수별로</a:t>
            </a:r>
            <a:r>
              <a:rPr lang="ko-KR" altLang="en-US" sz="1600" dirty="0"/>
              <a:t> 별도의 데이터로 분리해서 그립니다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그래프의 결과를 보면 예를 들어서</a:t>
            </a:r>
            <a:r>
              <a:rPr lang="en-US" altLang="ko-KR" sz="1600" dirty="0"/>
              <a:t>, '</a:t>
            </a:r>
            <a:r>
              <a:rPr lang="ko-KR" altLang="en-US" sz="1600" dirty="0" err="1"/>
              <a:t>후륜</a:t>
            </a:r>
            <a:r>
              <a:rPr lang="ko-KR" altLang="en-US" sz="1600" dirty="0"/>
              <a:t> 구동</a:t>
            </a:r>
            <a:r>
              <a:rPr lang="en-US" altLang="ko-KR" sz="1600" dirty="0"/>
              <a:t>'</a:t>
            </a:r>
            <a:r>
              <a:rPr lang="ko-KR" altLang="en-US" sz="1600" dirty="0"/>
              <a:t>은 실린더의 개수 </a:t>
            </a:r>
            <a:r>
              <a:rPr lang="en-US" altLang="ko-KR" sz="1600" dirty="0"/>
              <a:t>6</a:t>
            </a:r>
            <a:r>
              <a:rPr lang="ko-KR" altLang="en-US" sz="1600" dirty="0"/>
              <a:t>개와 </a:t>
            </a:r>
            <a:r>
              <a:rPr lang="en-US" altLang="ko-KR" sz="1600" dirty="0"/>
              <a:t>8</a:t>
            </a:r>
            <a:r>
              <a:rPr lang="ko-KR" altLang="en-US" sz="1600" dirty="0"/>
              <a:t>개만 있음을 확인할 수 있습니다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270" y="1720862"/>
            <a:ext cx="5852172" cy="4389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4674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b="1" kern="100" dirty="0">
                <a:cs typeface="바탕" panose="02030600000101010101" pitchFamily="18" charset="-127"/>
              </a:rPr>
              <a:t>Boxplot</a:t>
            </a:r>
            <a:r>
              <a:rPr lang="ko-KR" altLang="en-US" b="1" kern="100" dirty="0">
                <a:cs typeface="바탕" panose="02030600000101010101" pitchFamily="18" charset="-127"/>
              </a:rPr>
              <a:t>과 </a:t>
            </a:r>
            <a:r>
              <a:rPr lang="en-US" altLang="ko-KR" b="1" kern="100" dirty="0">
                <a:cs typeface="바탕" panose="02030600000101010101" pitchFamily="18" charset="-127"/>
              </a:rPr>
              <a:t>Strip Plot</a:t>
            </a:r>
            <a:r>
              <a:rPr lang="ko-KR" altLang="en-US" b="1" kern="100" dirty="0">
                <a:cs typeface="바탕" panose="02030600000101010101" pitchFamily="18" charset="-127"/>
              </a:rPr>
              <a:t>로 표현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338554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상자 수염 그래프와 </a:t>
            </a:r>
            <a:r>
              <a:rPr lang="en-US" altLang="ko-KR" sz="1600" dirty="0" err="1"/>
              <a:t>stripplot</a:t>
            </a:r>
            <a:r>
              <a:rPr lang="ko-KR" altLang="en-US" sz="1600" dirty="0"/>
              <a:t>의 혼합하여 그래프를 그려 봅니다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890" y="1533912"/>
            <a:ext cx="6437389" cy="48280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8112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b="1" kern="100" dirty="0">
                <a:cs typeface="바탕" panose="02030600000101010101" pitchFamily="18" charset="-127"/>
              </a:rPr>
              <a:t>Violin plot</a:t>
            </a:r>
            <a:r>
              <a:rPr lang="ko-KR" altLang="en-US" b="1" kern="100" dirty="0">
                <a:cs typeface="바탕" panose="02030600000101010101" pitchFamily="18" charset="-127"/>
              </a:rPr>
              <a:t>과 </a:t>
            </a:r>
            <a:r>
              <a:rPr lang="en-US" altLang="ko-KR" b="1" kern="100" dirty="0">
                <a:cs typeface="바탕" panose="02030600000101010101" pitchFamily="18" charset="-127"/>
              </a:rPr>
              <a:t>Swarm Plot</a:t>
            </a:r>
            <a:r>
              <a:rPr lang="ko-KR" altLang="en-US" b="1" kern="100" dirty="0">
                <a:cs typeface="바탕" panose="02030600000101010101" pitchFamily="18" charset="-127"/>
              </a:rPr>
              <a:t>로 표현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338554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바이올린 그래프와 </a:t>
            </a:r>
            <a:r>
              <a:rPr lang="en-US" altLang="ko-KR" sz="1600" dirty="0" err="1"/>
              <a:t>swarmplot</a:t>
            </a:r>
            <a:r>
              <a:rPr lang="ko-KR" altLang="en-US" sz="1600" dirty="0"/>
              <a:t>을 혼합하여 그려 봅니다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312" y="1533034"/>
            <a:ext cx="6437389" cy="48280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0728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 smtClean="0">
                <a:cs typeface="바탕" panose="02030600000101010101" pitchFamily="18" charset="-127"/>
              </a:rPr>
              <a:t>자동차 데이터 셋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1175706"/>
          </a:xfrm>
        </p:spPr>
        <p:txBody>
          <a:bodyPr wrap="square">
            <a:spAutoFit/>
          </a:bodyPr>
          <a:lstStyle/>
          <a:p>
            <a:r>
              <a:rPr lang="en-US" altLang="ko-KR" sz="1600" dirty="0"/>
              <a:t>rug</a:t>
            </a:r>
            <a:r>
              <a:rPr lang="ko-KR" altLang="en-US" sz="1600" dirty="0"/>
              <a:t>의 사전적 의미는</a:t>
            </a:r>
            <a:r>
              <a:rPr lang="en-US" altLang="ko-KR" sz="1600" dirty="0"/>
              <a:t>'</a:t>
            </a:r>
            <a:r>
              <a:rPr lang="ko-KR" altLang="en-US" sz="1600" dirty="0"/>
              <a:t>작은 카펫같이 생긴 깔개</a:t>
            </a:r>
            <a:r>
              <a:rPr lang="en-US" altLang="ko-KR" sz="1600" dirty="0"/>
              <a:t>'</a:t>
            </a:r>
            <a:r>
              <a:rPr lang="ko-KR" altLang="en-US" sz="1600" dirty="0"/>
              <a:t>를 의미합니다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러그</a:t>
            </a:r>
            <a:r>
              <a:rPr lang="en-US" altLang="ko-KR" sz="1600" dirty="0"/>
              <a:t>(rug) </a:t>
            </a:r>
            <a:r>
              <a:rPr lang="ko-KR" altLang="en-US" sz="1600" dirty="0"/>
              <a:t>플롯은 데이터 위치를 </a:t>
            </a:r>
            <a:r>
              <a:rPr lang="en-US" altLang="ko-KR" sz="1600" dirty="0"/>
              <a:t>x</a:t>
            </a:r>
            <a:r>
              <a:rPr lang="ko-KR" altLang="en-US" sz="1600" dirty="0"/>
              <a:t>축 위에 작은 선분</a:t>
            </a:r>
            <a:r>
              <a:rPr lang="en-US" altLang="ko-KR" sz="1600" dirty="0"/>
              <a:t>(rug)</a:t>
            </a:r>
            <a:r>
              <a:rPr lang="ko-KR" altLang="en-US" sz="1600" dirty="0"/>
              <a:t>으로 나타내어 실제 데이터들의 위치를 보여주는 함수입니다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커널 밀도 그래프와 함께 </a:t>
            </a:r>
            <a:r>
              <a:rPr lang="ko-KR" altLang="en-US" sz="1600" dirty="0" err="1"/>
              <a:t>러그</a:t>
            </a:r>
            <a:r>
              <a:rPr lang="en-US" altLang="ko-KR" sz="1600" dirty="0"/>
              <a:t>(rug) </a:t>
            </a:r>
            <a:r>
              <a:rPr lang="ko-KR" altLang="en-US" sz="1600" dirty="0"/>
              <a:t>플롯을  같이 출력해주는 예시입니다</a:t>
            </a:r>
            <a:r>
              <a:rPr lang="en-US" altLang="ko-KR" sz="1600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86" y="2233273"/>
            <a:ext cx="5427228" cy="40704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613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 smtClean="0">
                <a:cs typeface="바탕" panose="02030600000101010101" pitchFamily="18" charset="-127"/>
              </a:rPr>
              <a:t>스타일 지정하기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929485"/>
          </a:xfrm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set_style</a:t>
            </a:r>
            <a:r>
              <a:rPr lang="en-US" altLang="ko-KR" sz="1600" dirty="0"/>
              <a:t>(style=None) </a:t>
            </a:r>
            <a:r>
              <a:rPr lang="ko-KR" altLang="en-US" sz="1600" dirty="0"/>
              <a:t>함수는 미적인 감각을 추가하기 위한 스타일을 지정하는 함수입니다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매개 변수 </a:t>
            </a:r>
            <a:r>
              <a:rPr lang="en-US" altLang="ko-KR" sz="1600" dirty="0"/>
              <a:t>style</a:t>
            </a:r>
            <a:r>
              <a:rPr lang="ko-KR" altLang="en-US" sz="1600" dirty="0"/>
              <a:t>은 미리 만들어 놓은 </a:t>
            </a:r>
            <a:r>
              <a:rPr lang="ko-KR" altLang="en-US" sz="1600" dirty="0" err="1"/>
              <a:t>파라미터</a:t>
            </a:r>
            <a:r>
              <a:rPr lang="ko-KR" altLang="en-US" sz="1600" dirty="0"/>
              <a:t> 셋을 저장한 </a:t>
            </a:r>
            <a:r>
              <a:rPr lang="en-US" altLang="ko-KR" sz="1600" dirty="0"/>
              <a:t>python </a:t>
            </a:r>
            <a:r>
              <a:rPr lang="ko-KR" altLang="en-US" sz="1600" dirty="0"/>
              <a:t>사전 구조를 말합니다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3</a:t>
            </a:r>
            <a:r>
              <a:rPr lang="ko-KR" altLang="en-US" sz="1600" dirty="0"/>
              <a:t>가지 유형의 스타일을 이용하여 각각 삼각 함수 중 싸인 그래프를 그려 보도록 합니다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550" y="1912069"/>
            <a:ext cx="5852172" cy="4389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845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>
                <a:cs typeface="바탕" panose="02030600000101010101" pitchFamily="18" charset="-127"/>
              </a:rPr>
              <a:t>스타일 지정하기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338554"/>
          </a:xfr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스타일을 지정하여 그래프를 그려 봅니다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14" y="1776175"/>
            <a:ext cx="5852172" cy="4389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2932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>
                <a:cs typeface="바탕" panose="02030600000101010101" pitchFamily="18" charset="-127"/>
              </a:rPr>
              <a:t>스타일 지정하기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338554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스타일을 지정하여 그래프를 그려 봅니다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895" y="1649411"/>
            <a:ext cx="5852172" cy="4389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935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 err="1">
                <a:cs typeface="바탕" panose="02030600000101010101" pitchFamily="18" charset="-127"/>
              </a:rPr>
              <a:t>산점도와</a:t>
            </a:r>
            <a:r>
              <a:rPr lang="ko-KR" altLang="en-US" b="1" kern="100" dirty="0">
                <a:cs typeface="바탕" panose="02030600000101010101" pitchFamily="18" charset="-127"/>
              </a:rPr>
              <a:t> </a:t>
            </a:r>
            <a:r>
              <a:rPr lang="en-US" altLang="ko-KR" b="1" kern="100" dirty="0">
                <a:cs typeface="바탕" panose="02030600000101010101" pitchFamily="18" charset="-127"/>
              </a:rPr>
              <a:t>Rug Plot(scatterplot)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338554"/>
          </a:xfrm>
        </p:spPr>
        <p:txBody>
          <a:bodyPr wrap="square">
            <a:spAutoFit/>
          </a:bodyPr>
          <a:lstStyle/>
          <a:p>
            <a:r>
              <a:rPr lang="en-US" altLang="ko-KR" sz="1600" dirty="0"/>
              <a:t>scatterplot </a:t>
            </a:r>
            <a:r>
              <a:rPr lang="ko-KR" altLang="en-US" sz="1600" dirty="0"/>
              <a:t>함수는 </a:t>
            </a:r>
            <a:r>
              <a:rPr lang="ko-KR" altLang="en-US" sz="1600" dirty="0" err="1"/>
              <a:t>산점도를</a:t>
            </a:r>
            <a:r>
              <a:rPr lang="ko-KR" altLang="en-US" sz="1600" dirty="0"/>
              <a:t> 그려 주는 함수입니다</a:t>
            </a:r>
            <a:r>
              <a:rPr lang="en-US" altLang="ko-KR" sz="1600" dirty="0"/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280623"/>
              </p:ext>
            </p:extLst>
          </p:nvPr>
        </p:nvGraphicFramePr>
        <p:xfrm>
          <a:off x="551259" y="1412776"/>
          <a:ext cx="9021087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4452">
                  <a:extLst>
                    <a:ext uri="{9D8B030D-6E8A-4147-A177-3AD203B41FA5}">
                      <a16:colId xmlns="" xmlns:a16="http://schemas.microsoft.com/office/drawing/2014/main" val="3408694611"/>
                    </a:ext>
                  </a:extLst>
                </a:gridCol>
                <a:gridCol w="7406635">
                  <a:extLst>
                    <a:ext uri="{9D8B030D-6E8A-4147-A177-3AD203B41FA5}">
                      <a16:colId xmlns="" xmlns:a16="http://schemas.microsoft.com/office/drawing/2014/main" val="27181453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0820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 latinLnBrk="1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x, y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산점도의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축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y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축에 놓여질 데이터를 의미합니다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24833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 latinLnBrk="1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data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사용하고자 하는 데이터 셋을 지정합니다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54644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 latinLnBrk="1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hue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다른 색상을 지정하기 위한 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grouping 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개념입니다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지정한 항목별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서로 다른 색상으로 그래프를 그려 줍니다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86316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 latinLnBrk="1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style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그려질 모양을 구분하기 위하여 사용합니다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3068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 latinLnBrk="1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marker size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지정합니다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1747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35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 err="1">
                <a:cs typeface="바탕" panose="02030600000101010101" pitchFamily="18" charset="-127"/>
              </a:rPr>
              <a:t>산점도와</a:t>
            </a:r>
            <a:r>
              <a:rPr lang="ko-KR" altLang="en-US" b="1" kern="100" dirty="0">
                <a:cs typeface="바탕" panose="02030600000101010101" pitchFamily="18" charset="-127"/>
              </a:rPr>
              <a:t> </a:t>
            </a:r>
            <a:r>
              <a:rPr lang="en-US" altLang="ko-KR" b="1" kern="100" dirty="0">
                <a:cs typeface="바탕" panose="02030600000101010101" pitchFamily="18" charset="-127"/>
              </a:rPr>
              <a:t>Rug Plot(scatterplot)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929485"/>
          </a:xfrm>
        </p:spPr>
        <p:txBody>
          <a:bodyPr wrap="square">
            <a:spAutoFit/>
          </a:bodyPr>
          <a:lstStyle/>
          <a:p>
            <a:r>
              <a:rPr lang="en-US" altLang="ko-KR" sz="1600" dirty="0"/>
              <a:t>mpg </a:t>
            </a:r>
            <a:r>
              <a:rPr lang="ko-KR" altLang="en-US" sz="1600" dirty="0"/>
              <a:t>데이터 셋을 이용하여 </a:t>
            </a:r>
            <a:r>
              <a:rPr lang="ko-KR" altLang="en-US" sz="1600" dirty="0" err="1"/>
              <a:t>산점도를</a:t>
            </a:r>
            <a:r>
              <a:rPr lang="ko-KR" altLang="en-US" sz="1600" dirty="0"/>
              <a:t> 그립니다</a:t>
            </a:r>
          </a:p>
          <a:p>
            <a:r>
              <a:rPr lang="en-US" altLang="ko-KR" sz="1600" dirty="0"/>
              <a:t>x</a:t>
            </a:r>
            <a:r>
              <a:rPr lang="ko-KR" altLang="en-US" sz="1600" dirty="0"/>
              <a:t>축은 엔진의 크기</a:t>
            </a:r>
            <a:r>
              <a:rPr lang="en-US" altLang="ko-KR" sz="1600" dirty="0"/>
              <a:t>('</a:t>
            </a:r>
            <a:r>
              <a:rPr lang="en-US" altLang="ko-KR" sz="1600" dirty="0" err="1"/>
              <a:t>displ</a:t>
            </a:r>
            <a:r>
              <a:rPr lang="en-US" altLang="ko-KR" sz="1600" dirty="0"/>
              <a:t>'), y</a:t>
            </a:r>
            <a:r>
              <a:rPr lang="ko-KR" altLang="en-US" sz="1600" dirty="0"/>
              <a:t>축은 도시 주행 </a:t>
            </a:r>
            <a:r>
              <a:rPr lang="ko-KR" altLang="en-US" sz="1600" dirty="0" err="1"/>
              <a:t>마일수</a:t>
            </a:r>
            <a:r>
              <a:rPr lang="en-US" altLang="ko-KR" sz="1600" dirty="0"/>
              <a:t>('</a:t>
            </a:r>
            <a:r>
              <a:rPr lang="en-US" altLang="ko-KR" sz="1600" dirty="0" err="1"/>
              <a:t>cty</a:t>
            </a:r>
            <a:r>
              <a:rPr lang="en-US" altLang="ko-KR" sz="1600" dirty="0"/>
              <a:t>')</a:t>
            </a:r>
            <a:r>
              <a:rPr lang="ko-KR" altLang="en-US" sz="1600" dirty="0"/>
              <a:t>를 이용하여 그래프를 그려 줍니다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그리고</a:t>
            </a:r>
            <a:r>
              <a:rPr lang="en-US" altLang="ko-KR" sz="1600" dirty="0"/>
              <a:t>, x</a:t>
            </a:r>
            <a:r>
              <a:rPr lang="ko-KR" altLang="en-US" sz="1600" dirty="0"/>
              <a:t>축</a:t>
            </a:r>
            <a:r>
              <a:rPr lang="en-US" altLang="ko-KR" sz="1600" dirty="0"/>
              <a:t>, y</a:t>
            </a:r>
            <a:r>
              <a:rPr lang="ko-KR" altLang="en-US" sz="1600" dirty="0"/>
              <a:t>축 각각에 대한 </a:t>
            </a:r>
            <a:r>
              <a:rPr lang="en-US" altLang="ko-KR" sz="1600" dirty="0"/>
              <a:t>rug</a:t>
            </a:r>
            <a:r>
              <a:rPr lang="ko-KR" altLang="en-US" sz="1600" dirty="0"/>
              <a:t>를 그립니다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741" y="2027967"/>
            <a:ext cx="5671790" cy="42538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8538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>
                <a:cs typeface="바탕" panose="02030600000101010101" pitchFamily="18" charset="-127"/>
              </a:rPr>
              <a:t>엔진 크기 히스토그램</a:t>
            </a:r>
            <a:r>
              <a:rPr lang="en-US" altLang="ko-KR" b="1" kern="100" dirty="0">
                <a:cs typeface="바탕" panose="02030600000101010101" pitchFamily="18" charset="-127"/>
              </a:rPr>
              <a:t>(</a:t>
            </a:r>
            <a:r>
              <a:rPr lang="en-US" altLang="ko-KR" b="1" kern="100" dirty="0" err="1">
                <a:cs typeface="바탕" panose="02030600000101010101" pitchFamily="18" charset="-127"/>
              </a:rPr>
              <a:t>histplot</a:t>
            </a:r>
            <a:r>
              <a:rPr lang="en-US" altLang="ko-KR" b="1" kern="100" dirty="0">
                <a:cs typeface="바탕" panose="02030600000101010101" pitchFamily="18" charset="-127"/>
              </a:rPr>
              <a:t>)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338554"/>
          </a:xfrm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histplot</a:t>
            </a:r>
            <a:r>
              <a:rPr lang="en-US" altLang="ko-KR" sz="1600" dirty="0"/>
              <a:t> </a:t>
            </a:r>
            <a:r>
              <a:rPr lang="ko-KR" altLang="en-US" sz="1600" dirty="0"/>
              <a:t>함수는 히스토그램을 그려 주는 함수입니다</a:t>
            </a:r>
            <a:r>
              <a:rPr lang="en-US" altLang="ko-KR" sz="1600" dirty="0"/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372364"/>
              </p:ext>
            </p:extLst>
          </p:nvPr>
        </p:nvGraphicFramePr>
        <p:xfrm>
          <a:off x="551259" y="1412776"/>
          <a:ext cx="902108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4452">
                  <a:extLst>
                    <a:ext uri="{9D8B030D-6E8A-4147-A177-3AD203B41FA5}">
                      <a16:colId xmlns="" xmlns:a16="http://schemas.microsoft.com/office/drawing/2014/main" val="3408694611"/>
                    </a:ext>
                  </a:extLst>
                </a:gridCol>
                <a:gridCol w="7406635">
                  <a:extLst>
                    <a:ext uri="{9D8B030D-6E8A-4147-A177-3AD203B41FA5}">
                      <a16:colId xmlns="" xmlns:a16="http://schemas.microsoft.com/office/drawing/2014/main" val="27181453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0820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 latinLnBrk="1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data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그리고자 하는 데이터 셋을 지정합니다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24833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 latinLnBrk="1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히스토그램을 그릴 데이터 컬럼입니다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54644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 latinLnBrk="1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kde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True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이면 커널 밀도 그래프를 동시에 보여 줍니다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86316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 latinLnBrk="1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bins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축에 보여지는 계급의 개수를 지정합니다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3068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9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>
                <a:cs typeface="바탕" panose="02030600000101010101" pitchFamily="18" charset="-127"/>
              </a:rPr>
              <a:t>엔진 크기 히스토그램</a:t>
            </a:r>
            <a:r>
              <a:rPr lang="en-US" altLang="ko-KR" b="1" kern="100" dirty="0">
                <a:cs typeface="바탕" panose="02030600000101010101" pitchFamily="18" charset="-127"/>
              </a:rPr>
              <a:t>(</a:t>
            </a:r>
            <a:r>
              <a:rPr lang="en-US" altLang="ko-KR" b="1" kern="100" dirty="0" err="1">
                <a:cs typeface="바탕" panose="02030600000101010101" pitchFamily="18" charset="-127"/>
              </a:rPr>
              <a:t>histplot</a:t>
            </a:r>
            <a:r>
              <a:rPr lang="en-US" altLang="ko-KR" b="1" kern="100" dirty="0">
                <a:cs typeface="바탕" panose="02030600000101010101" pitchFamily="18" charset="-127"/>
              </a:rPr>
              <a:t>)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338554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커널 밀도 곡선과 함께 히스토그램을 그려 줍니다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924" y="1556792"/>
            <a:ext cx="5852172" cy="4389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6251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>
                <a:cs typeface="바탕" panose="02030600000101010101" pitchFamily="18" charset="-127"/>
              </a:rPr>
              <a:t>구동 </a:t>
            </a:r>
            <a:r>
              <a:rPr lang="ko-KR" altLang="en-US" b="1" kern="100" dirty="0" err="1">
                <a:cs typeface="바탕" panose="02030600000101010101" pitchFamily="18" charset="-127"/>
              </a:rPr>
              <a:t>방식별</a:t>
            </a:r>
            <a:r>
              <a:rPr lang="ko-KR" altLang="en-US" b="1" kern="100" dirty="0">
                <a:cs typeface="바탕" panose="02030600000101010101" pitchFamily="18" charset="-127"/>
              </a:rPr>
              <a:t> </a:t>
            </a:r>
            <a:r>
              <a:rPr lang="ko-KR" altLang="en-US" b="1" kern="100" dirty="0" smtClean="0">
                <a:cs typeface="바탕" panose="02030600000101010101" pitchFamily="18" charset="-127"/>
              </a:rPr>
              <a:t>개수 </a:t>
            </a:r>
            <a:r>
              <a:rPr lang="ko-KR" altLang="en-US" b="1" kern="100" dirty="0" err="1" smtClean="0">
                <a:cs typeface="바탕" panose="02030600000101010101" pitchFamily="18" charset="-127"/>
              </a:rPr>
              <a:t>구해보기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634020"/>
          </a:xfrm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countplot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함수를 사용하여 범주형 데이터인 구동 방식을 막대 그래프를 그려 </a:t>
            </a:r>
            <a:r>
              <a:rPr lang="ko-KR" altLang="en-US" sz="1600" dirty="0" smtClean="0"/>
              <a:t>봅니다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 smtClean="0"/>
              <a:t>해당 </a:t>
            </a:r>
            <a:r>
              <a:rPr lang="en-US" altLang="ko-KR" sz="1600" dirty="0"/>
              <a:t>column</a:t>
            </a:r>
            <a:r>
              <a:rPr lang="ko-KR" altLang="en-US" sz="1600" dirty="0"/>
              <a:t>을 구성하고 있는 </a:t>
            </a:r>
            <a:r>
              <a:rPr lang="en-US" altLang="ko-KR" sz="1600" dirty="0"/>
              <a:t>value</a:t>
            </a:r>
            <a:r>
              <a:rPr lang="ko-KR" altLang="en-US" sz="1600" dirty="0"/>
              <a:t>들을 구분하여 보여줍니다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550" y="1844824"/>
            <a:ext cx="5852172" cy="4389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6175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 err="1">
                <a:cs typeface="바탕" panose="02030600000101010101" pitchFamily="18" charset="-127"/>
              </a:rPr>
              <a:t>실린더수에</a:t>
            </a:r>
            <a:r>
              <a:rPr lang="ko-KR" altLang="en-US" b="1" kern="100" dirty="0">
                <a:cs typeface="바탕" panose="02030600000101010101" pitchFamily="18" charset="-127"/>
              </a:rPr>
              <a:t> 따른 </a:t>
            </a:r>
            <a:r>
              <a:rPr lang="en-US" altLang="ko-KR" b="1" kern="100" dirty="0" err="1">
                <a:cs typeface="바탕" panose="02030600000101010101" pitchFamily="18" charset="-127"/>
              </a:rPr>
              <a:t>countplot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338554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실린더의 </a:t>
            </a:r>
            <a:r>
              <a:rPr lang="ko-KR" altLang="en-US" sz="1600" dirty="0" err="1"/>
              <a:t>갯수에</a:t>
            </a:r>
            <a:r>
              <a:rPr lang="ko-KR" altLang="en-US" sz="1600" dirty="0"/>
              <a:t> 따른 막대 그래프를 그려 봅니다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924" y="1844824"/>
            <a:ext cx="5852172" cy="4389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7769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E7E7FF"/>
            </a:gs>
            <a:gs pos="100000">
              <a:srgbClr val="FFFFFF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E7E7FF"/>
            </a:gs>
            <a:gs pos="100000">
              <a:srgbClr val="FFFFFF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22133</TotalTime>
  <Words>1120</Words>
  <Application>Microsoft Office PowerPoint</Application>
  <PresentationFormat>A4 용지(210x297mm)</PresentationFormat>
  <Paragraphs>148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기본 디자인</vt:lpstr>
      <vt:lpstr>PowerPoint 프레젠테이션</vt:lpstr>
      <vt:lpstr>자동차 데이터 셋 개요</vt:lpstr>
      <vt:lpstr>자동차 데이터 셋</vt:lpstr>
      <vt:lpstr>산점도와 Rug Plot(scatterplot)</vt:lpstr>
      <vt:lpstr>산점도와 Rug Plot(scatterplot)</vt:lpstr>
      <vt:lpstr>엔진 크기 히스토그램(histplot)</vt:lpstr>
      <vt:lpstr>엔진 크기 히스토그램(histplot)</vt:lpstr>
      <vt:lpstr>구동 방식별 개수 구해보기</vt:lpstr>
      <vt:lpstr>실린더수에 따른 countplot</vt:lpstr>
      <vt:lpstr>산점도와 히스토그램</vt:lpstr>
      <vt:lpstr>커널 밀도 함수</vt:lpstr>
      <vt:lpstr>pairplot 함수 사용해보기</vt:lpstr>
      <vt:lpstr>자동차 데이터 셋</vt:lpstr>
      <vt:lpstr>히트 맵 사용하기</vt:lpstr>
      <vt:lpstr>구동 방식에 따른 주행 마일수(barplot))</vt:lpstr>
      <vt:lpstr>구동 방식에 따른 주행 마일수(barplot))</vt:lpstr>
      <vt:lpstr>구동 방식에 따른 주행 마일수(boxplot)</vt:lpstr>
      <vt:lpstr>구동 방식에 따른 주행 마일수(boxplot)</vt:lpstr>
      <vt:lpstr>구동 방식에 따른 주행 마일수(violinplot)</vt:lpstr>
      <vt:lpstr>구동 방식에 따른 주행 마일수(violinplot)</vt:lpstr>
      <vt:lpstr>구동 방식에 따른 주행 마일수(stripplot)</vt:lpstr>
      <vt:lpstr>구동 방식에 따른 주행 마일수(stripplot)</vt:lpstr>
      <vt:lpstr>구동 방식에 따른 주행 마일수(stripplot)</vt:lpstr>
      <vt:lpstr>구동 방식에 따른 주행 마일수(stripplot)</vt:lpstr>
      <vt:lpstr>구동 방식에 따른 주행 마일수(swarmplot)</vt:lpstr>
      <vt:lpstr>구동 방식에 따른 주행 마일수(swarmplot)</vt:lpstr>
      <vt:lpstr>구동 방식에 따른 주행 마일수(swarmplot)</vt:lpstr>
      <vt:lpstr>Boxplot과 Strip Plot로 표현</vt:lpstr>
      <vt:lpstr>Violin plot과 Swarm Plot로 표현</vt:lpstr>
      <vt:lpstr>스타일 지정하기</vt:lpstr>
      <vt:lpstr>스타일 지정하기</vt:lpstr>
      <vt:lpstr>스타일 지정하기</vt:lpstr>
    </vt:vector>
  </TitlesOfParts>
  <Company>현대정보기술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설진욱</dc:creator>
  <cp:lastModifiedBy>win</cp:lastModifiedBy>
  <cp:revision>2304</cp:revision>
  <dcterms:created xsi:type="dcterms:W3CDTF">2000-05-16T11:16:41Z</dcterms:created>
  <dcterms:modified xsi:type="dcterms:W3CDTF">2021-03-15T03:56:30Z</dcterms:modified>
</cp:coreProperties>
</file>