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20" r:id="rId2"/>
    <p:sldId id="487" r:id="rId3"/>
    <p:sldId id="841" r:id="rId4"/>
    <p:sldId id="842" r:id="rId5"/>
    <p:sldId id="843" r:id="rId6"/>
    <p:sldId id="844" r:id="rId7"/>
    <p:sldId id="845" r:id="rId8"/>
    <p:sldId id="846" r:id="rId9"/>
    <p:sldId id="847" r:id="rId10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120">
          <p15:clr>
            <a:srgbClr val="A4A3A4"/>
          </p15:clr>
        </p15:guide>
        <p15:guide id="3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DDE1EB"/>
    <a:srgbClr val="CC99FF"/>
    <a:srgbClr val="CCCCFF"/>
    <a:srgbClr val="CC66FF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6083" autoAdjust="0"/>
  </p:normalViewPr>
  <p:slideViewPr>
    <p:cSldViewPr>
      <p:cViewPr varScale="1">
        <p:scale>
          <a:sx n="111" d="100"/>
          <a:sy n="111" d="100"/>
        </p:scale>
        <p:origin x="-1656" y="-96"/>
      </p:cViewPr>
      <p:guideLst>
        <p:guide orient="horz" pos="3612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908"/>
    </p:cViewPr>
  </p:sorterViewPr>
  <p:notesViewPr>
    <p:cSldViewPr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페이지</a:t>
            </a:r>
            <a:fld id="{990C8AF0-E587-4C74-842F-A5409B5C163A}" type="slidenum">
              <a:rPr lang="ko-KR" altLang="en-US" sz="1200">
                <a:latin typeface="맑은 고딕" pitchFamily="50" charset="-127"/>
                <a:ea typeface="맑은 고딕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2895600" cy="6858000"/>
            <a:chOff x="0" y="0"/>
            <a:chExt cx="1824" cy="4320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26" cy="4320"/>
            </a:xfrm>
            <a:prstGeom prst="rect">
              <a:avLst/>
            </a:prstGeom>
            <a:solidFill>
              <a:srgbClr val="6F98B7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1026" y="0"/>
              <a:ext cx="497" cy="4320"/>
            </a:xfrm>
            <a:prstGeom prst="rect">
              <a:avLst/>
            </a:prstGeom>
            <a:solidFill>
              <a:srgbClr val="B2C8D8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1523" y="0"/>
              <a:ext cx="301" cy="4320"/>
            </a:xfrm>
            <a:prstGeom prst="rect">
              <a:avLst/>
            </a:prstGeom>
            <a:solidFill>
              <a:srgbClr val="E8EFF4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05" name="Picture 6" descr="C:\Program Files\Common Files\Microsoft Shared\Clipart\cagcat50\MP00640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" y="2036"/>
              <a:ext cx="1603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02055" y="893763"/>
            <a:ext cx="7556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데이터 시각화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with </a:t>
            </a:r>
            <a:r>
              <a:rPr kumimoji="1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파이썬</a:t>
            </a:r>
            <a:endParaRPr kumimoji="1" lang="en-US" altLang="ko-KR" sz="4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80792" y="2674144"/>
            <a:ext cx="59785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Chapter 06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특별한 그래프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681788"/>
            <a:ext cx="1656184" cy="20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/>
              <a:t>성적표 향상 그래프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경사 그래프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중간 고사와 기말 고사 시험 점수에 대한 향상 폭을 경사진 그래프로 그려 봅니다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95" y="1556792"/>
            <a:ext cx="4220210" cy="464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/>
              <a:t>리본 박스 그래프</a:t>
            </a:r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cs typeface="Consolas" pitchFamily="49" charset="0"/>
              </a:rPr>
              <a:t>4</a:t>
            </a:r>
            <a:r>
              <a:rPr lang="ko-KR" altLang="en-US" sz="1600" dirty="0">
                <a:cs typeface="Consolas" pitchFamily="49" charset="0"/>
              </a:rPr>
              <a:t>월 </a:t>
            </a:r>
            <a:r>
              <a:rPr lang="en-US" altLang="ko-KR" sz="1600" dirty="0">
                <a:cs typeface="Consolas" pitchFamily="49" charset="0"/>
              </a:rPr>
              <a:t>2</a:t>
            </a:r>
            <a:r>
              <a:rPr lang="ko-KR" altLang="en-US" sz="1600" dirty="0" err="1">
                <a:cs typeface="Consolas" pitchFamily="49" charset="0"/>
              </a:rPr>
              <a:t>째주</a:t>
            </a:r>
            <a:r>
              <a:rPr lang="ko-KR" altLang="en-US" sz="1600" dirty="0">
                <a:cs typeface="Consolas" pitchFamily="49" charset="0"/>
              </a:rPr>
              <a:t> 한국의 코로나 발생 현황 데이터를 사용하여 리본 박스 그래프를 그려 보도록 합니다</a:t>
            </a:r>
            <a:r>
              <a:rPr lang="en-US" altLang="ko-KR" sz="1600" dirty="0" smtClean="0">
                <a:cs typeface="Consolas" pitchFamily="49" charset="0"/>
              </a:rPr>
              <a:t>.</a:t>
            </a:r>
            <a:endParaRPr lang="en-US" altLang="ko-KR" sz="1600" dirty="0">
              <a:cs typeface="Consolas" pitchFamily="49" charset="0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08" y="1764190"/>
            <a:ext cx="5952984" cy="446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24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b="1" dirty="0"/>
              <a:t>범주형 </a:t>
            </a:r>
            <a:r>
              <a:rPr lang="ko-KR" altLang="en-US" sz="3200" b="1" dirty="0" err="1"/>
              <a:t>플로팅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성별로 데이터를 나눈 다음 결혼 유무에 따른 범주형 데이터에 대한 그래프를 그려 봅니다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관련 라이브러리 및 변수들을 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선언합니다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1600" dirty="0" err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8" y="2078959"/>
            <a:ext cx="7680975" cy="3200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6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Density Plotting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결혼 유무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에 따라서 항목별 밀도 곡선을 그려 보도록 합니다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17" y="1960461"/>
            <a:ext cx="6825937" cy="4266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72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Lollipop Chart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Consolas" pitchFamily="49" charset="0"/>
              </a:rPr>
              <a:t>lollipop chart</a:t>
            </a:r>
            <a:r>
              <a:rPr lang="ko-KR" altLang="en-US" sz="1600" dirty="0">
                <a:cs typeface="Consolas" pitchFamily="49" charset="0"/>
              </a:rPr>
              <a:t>는 막대 그래프와 원 그래프의 복합형 그래프입니다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cs typeface="Consolas" pitchFamily="49" charset="0"/>
              </a:rPr>
              <a:t>막대는 변위를 나타내고</a:t>
            </a:r>
            <a:r>
              <a:rPr lang="en-US" altLang="ko-KR" sz="1600" dirty="0">
                <a:cs typeface="Consolas" pitchFamily="49" charset="0"/>
              </a:rPr>
              <a:t>, </a:t>
            </a:r>
            <a:r>
              <a:rPr lang="ko-KR" altLang="en-US" sz="1600" dirty="0">
                <a:cs typeface="Consolas" pitchFamily="49" charset="0"/>
              </a:rPr>
              <a:t>끝에 원을 그려서 해당 데이터를 부각시킵니다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cs typeface="Consolas" pitchFamily="49" charset="0"/>
              </a:rPr>
              <a:t>막대 그래프처럼</a:t>
            </a:r>
            <a:r>
              <a:rPr lang="en-US" altLang="ko-KR" sz="1600" dirty="0">
                <a:cs typeface="Consolas" pitchFamily="49" charset="0"/>
              </a:rPr>
              <a:t>, lollipop chart</a:t>
            </a:r>
            <a:r>
              <a:rPr lang="ko-KR" altLang="en-US" sz="1600" dirty="0">
                <a:cs typeface="Consolas" pitchFamily="49" charset="0"/>
              </a:rPr>
              <a:t>는 범주형 데이터 비교에 유용하게 사용됩니다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8" y="1953180"/>
            <a:ext cx="6764443" cy="42277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02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Ordered Bar Chart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이번 예시에서는 정렬된 막대 그래프를 그려 보도록 하겠습니다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값을 기반으로 데이터를 정렬하려면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sort_values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함수를 사용하면 됩니다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기본 값은 오름차순 정렬 방식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값이 가장 적은 값을 먼저 출력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입니다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79728"/>
            <a:ext cx="6765932" cy="4228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98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smtClean="0"/>
              <a:t>Tree Map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onsolas" pitchFamily="49" charset="0"/>
                <a:cs typeface="Consolas" pitchFamily="49" charset="0"/>
              </a:rPr>
              <a:t>트리맵은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 많은 트리 구조의 데이터를 표시하는 데 적합합니다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시각화의 공간은 양적 변수에 의해 사각형의 크기와 순서가 정해집니다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16820"/>
            <a:ext cx="6765932" cy="4510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51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Stem Plotting</a:t>
            </a:r>
            <a:endParaRPr lang="ko-KR" altLang="en-US" sz="3200" b="1" dirty="0"/>
          </a:p>
        </p:txBody>
      </p:sp>
      <p:sp>
        <p:nvSpPr>
          <p:cNvPr id="4" name="내용 개체 틀 8"/>
          <p:cNvSpPr>
            <a:spLocks noGrp="1"/>
          </p:cNvSpPr>
          <p:nvPr>
            <p:ph idx="1"/>
          </p:nvPr>
        </p:nvSpPr>
        <p:spPr>
          <a:xfrm>
            <a:off x="64041" y="841415"/>
            <a:ext cx="9643701" cy="1224951"/>
          </a:xfr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Consolas" pitchFamily="49" charset="0"/>
              </a:rPr>
              <a:t>stem plot</a:t>
            </a:r>
            <a:r>
              <a:rPr lang="ko-KR" altLang="en-US" sz="1600" dirty="0">
                <a:cs typeface="Consolas" pitchFamily="49" charset="0"/>
              </a:rPr>
              <a:t>은 각 </a:t>
            </a:r>
            <a:r>
              <a:rPr lang="en-US" altLang="ko-KR" sz="1600" dirty="0">
                <a:cs typeface="Consolas" pitchFamily="49" charset="0"/>
              </a:rPr>
              <a:t>x</a:t>
            </a:r>
            <a:r>
              <a:rPr lang="ko-KR" altLang="en-US" sz="1600" dirty="0">
                <a:cs typeface="Consolas" pitchFamily="49" charset="0"/>
              </a:rPr>
              <a:t>에 해당하는 위치에</a:t>
            </a:r>
            <a:r>
              <a:rPr lang="en-US" altLang="ko-KR" sz="1600" dirty="0">
                <a:cs typeface="Consolas" pitchFamily="49" charset="0"/>
              </a:rPr>
              <a:t>, </a:t>
            </a:r>
            <a:r>
              <a:rPr lang="ko-KR" altLang="en-US" sz="1600" dirty="0">
                <a:cs typeface="Consolas" pitchFamily="49" charset="0"/>
              </a:rPr>
              <a:t>기본 선으로부터 수직선을 그려주는 그래프입니다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cs typeface="Consolas" pitchFamily="49" charset="0"/>
              </a:rPr>
              <a:t>끝에는 </a:t>
            </a:r>
            <a:r>
              <a:rPr lang="en-US" altLang="ko-KR" sz="1600" dirty="0">
                <a:cs typeface="Consolas" pitchFamily="49" charset="0"/>
              </a:rPr>
              <a:t>marker</a:t>
            </a:r>
            <a:r>
              <a:rPr lang="ko-KR" altLang="en-US" sz="1600" dirty="0">
                <a:cs typeface="Consolas" pitchFamily="49" charset="0"/>
              </a:rPr>
              <a:t>를 이용하여 표현합니다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cs typeface="Consolas" pitchFamily="49" charset="0"/>
              </a:rPr>
              <a:t>이것은 막대 그래프와 유사하지만</a:t>
            </a:r>
            <a:r>
              <a:rPr lang="en-US" altLang="ko-KR" sz="1600" dirty="0">
                <a:cs typeface="Consolas" pitchFamily="49" charset="0"/>
              </a:rPr>
              <a:t>, </a:t>
            </a:r>
            <a:r>
              <a:rPr lang="ko-KR" altLang="en-US" sz="1600" dirty="0">
                <a:cs typeface="Consolas" pitchFamily="49" charset="0"/>
              </a:rPr>
              <a:t>너비</a:t>
            </a:r>
            <a:r>
              <a:rPr lang="en-US" altLang="ko-KR" sz="1600" dirty="0">
                <a:cs typeface="Consolas" pitchFamily="49" charset="0"/>
              </a:rPr>
              <a:t>(width)</a:t>
            </a:r>
            <a:r>
              <a:rPr lang="ko-KR" altLang="en-US" sz="1600" dirty="0">
                <a:cs typeface="Consolas" pitchFamily="49" charset="0"/>
              </a:rPr>
              <a:t>가 없습니다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  <a:p>
            <a:r>
              <a:rPr lang="ko-KR" altLang="en-US" sz="1600" dirty="0">
                <a:cs typeface="Consolas" pitchFamily="49" charset="0"/>
              </a:rPr>
              <a:t>주로 이산 확률 변수를 표현하고자 할 때 많이 사용되는 그래프입니다</a:t>
            </a:r>
            <a:r>
              <a:rPr lang="en-US" altLang="ko-KR" sz="1600" dirty="0">
                <a:cs typeface="Consolas" pitchFamily="49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30" y="2283232"/>
            <a:ext cx="5320156" cy="3990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38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22132</TotalTime>
  <Words>225</Words>
  <Application>Microsoft Office PowerPoint</Application>
  <PresentationFormat>A4 용지(210x297mm)</PresentationFormat>
  <Paragraphs>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PowerPoint 프레젠테이션</vt:lpstr>
      <vt:lpstr>성적표 향상 그래프(경사 그래프)</vt:lpstr>
      <vt:lpstr>리본 박스 그래프</vt:lpstr>
      <vt:lpstr>범주형 플로팅</vt:lpstr>
      <vt:lpstr>Density Plotting</vt:lpstr>
      <vt:lpstr>Lollipop Chart</vt:lpstr>
      <vt:lpstr>Ordered Bar Chart</vt:lpstr>
      <vt:lpstr>Tree Map</vt:lpstr>
      <vt:lpstr>Stem Plotting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설진욱</dc:creator>
  <cp:lastModifiedBy>win</cp:lastModifiedBy>
  <cp:revision>2302</cp:revision>
  <dcterms:created xsi:type="dcterms:W3CDTF">2000-05-16T11:16:41Z</dcterms:created>
  <dcterms:modified xsi:type="dcterms:W3CDTF">2021-03-15T03:57:50Z</dcterms:modified>
</cp:coreProperties>
</file>