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F8A"/>
    <a:srgbClr val="227EA5"/>
    <a:srgbClr val="156575"/>
    <a:srgbClr val="0CAC49"/>
    <a:srgbClr val="8B572D"/>
    <a:srgbClr val="1C6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F727-C33E-4182-9FEA-176DC802170D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8565-A4BB-40B1-B91E-CE3FA674F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3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F727-C33E-4182-9FEA-176DC802170D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8565-A4BB-40B1-B91E-CE3FA674F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20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F727-C33E-4182-9FEA-176DC802170D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8565-A4BB-40B1-B91E-CE3FA674F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071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F727-C33E-4182-9FEA-176DC802170D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8565-A4BB-40B1-B91E-CE3FA674F0E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7771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F727-C33E-4182-9FEA-176DC802170D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8565-A4BB-40B1-B91E-CE3FA674F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30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F727-C33E-4182-9FEA-176DC802170D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8565-A4BB-40B1-B91E-CE3FA674F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163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F727-C33E-4182-9FEA-176DC802170D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8565-A4BB-40B1-B91E-CE3FA674F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61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F727-C33E-4182-9FEA-176DC802170D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8565-A4BB-40B1-B91E-CE3FA674F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709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F727-C33E-4182-9FEA-176DC802170D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8565-A4BB-40B1-B91E-CE3FA674F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48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F727-C33E-4182-9FEA-176DC802170D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8565-A4BB-40B1-B91E-CE3FA674F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59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F727-C33E-4182-9FEA-176DC802170D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8565-A4BB-40B1-B91E-CE3FA674F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6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F727-C33E-4182-9FEA-176DC802170D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8565-A4BB-40B1-B91E-CE3FA674F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58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F727-C33E-4182-9FEA-176DC802170D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8565-A4BB-40B1-B91E-CE3FA674F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73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F727-C33E-4182-9FEA-176DC802170D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8565-A4BB-40B1-B91E-CE3FA674F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4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F727-C33E-4182-9FEA-176DC802170D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8565-A4BB-40B1-B91E-CE3FA674F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49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F727-C33E-4182-9FEA-176DC802170D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8565-A4BB-40B1-B91E-CE3FA674F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82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F727-C33E-4182-9FEA-176DC802170D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8565-A4BB-40B1-B91E-CE3FA674F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18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8B0F727-C33E-4182-9FEA-176DC802170D}" type="datetimeFigureOut">
              <a:rPr lang="de-DE" smtClean="0"/>
              <a:t>30.09.2022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2528565-A4BB-40B1-B91E-CE3FA674F0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207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trace.de/?query=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privacytutor.de/vpn/netflix/ausland/geoblocking/" TargetMode="External"/><Relationship Id="rId7" Type="http://schemas.openxmlformats.org/officeDocument/2006/relationships/hyperlink" Target="https://www.wieistmeineip.de/ratgeber/sicherheit/geoblocking/" TargetMode="External"/><Relationship Id="rId12" Type="http://schemas.openxmlformats.org/officeDocument/2006/relationships/image" Target="../media/image2.jpeg"/><Relationship Id="rId2" Type="http://schemas.openxmlformats.org/officeDocument/2006/relationships/hyperlink" Target="https://www.nerdtalk.de/16163-geoblocking-vorteile-nachteile-gefaehrliches-ganzwissen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axistipps.chip.de/ip-adresse-lokalisieren-so-klappts_9466" TargetMode="External"/><Relationship Id="rId11" Type="http://schemas.microsoft.com/office/2007/relationships/hdphoto" Target="../media/hdphoto2.wdp"/><Relationship Id="rId5" Type="http://schemas.openxmlformats.org/officeDocument/2006/relationships/hyperlink" Target="https://www.lhr-law.de/thema/wettbewerbsrecht-kartellrecht/wettbewerbsrecht/geoblocking-zulaessig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www.canto.com/blog/geo-blocking/" TargetMode="External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6ECCA-3AA7-44E6-B42C-9379AF784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12500" dirty="0"/>
              <a:t>Geoblocking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ACE047-8C93-458A-A177-DEF45AA96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5916367"/>
            <a:ext cx="9144000" cy="754025"/>
          </a:xfrm>
        </p:spPr>
        <p:txBody>
          <a:bodyPr/>
          <a:lstStyle/>
          <a:p>
            <a:r>
              <a:rPr lang="de-DE" dirty="0" err="1"/>
              <a:t>Tjorven</a:t>
            </a:r>
            <a:r>
              <a:rPr lang="de-DE" dirty="0"/>
              <a:t> Burdorf</a:t>
            </a:r>
          </a:p>
        </p:txBody>
      </p:sp>
      <p:pic>
        <p:nvPicPr>
          <p:cNvPr id="1026" name="Picture 2" descr="A digital world map.">
            <a:extLst>
              <a:ext uri="{FF2B5EF4-FFF2-40B4-BE49-F238E27FC236}">
                <a16:creationId xmlns:a16="http://schemas.microsoft.com/office/drawing/2014/main" id="{2E1CBE51-F0A8-4BD8-8A8D-6FA2D918E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78257" cy="41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oblocking: Vorteile und Nachteile - Gefährliches Ganzwissen - Nerdtalk -  Der Filmpodcast">
            <a:extLst>
              <a:ext uri="{FF2B5EF4-FFF2-40B4-BE49-F238E27FC236}">
                <a16:creationId xmlns:a16="http://schemas.microsoft.com/office/drawing/2014/main" id="{F74BDB40-D1EC-42E1-B7CD-536098AE4D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61" t="5898" r="35906" b="25937"/>
          <a:stretch/>
        </p:blipFill>
        <p:spPr bwMode="auto">
          <a:xfrm>
            <a:off x="9151143" y="98828"/>
            <a:ext cx="2569464" cy="23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leitung: Netflix Geoblocking umgehen 2022 – PrivacyTutor">
            <a:extLst>
              <a:ext uri="{FF2B5EF4-FFF2-40B4-BE49-F238E27FC236}">
                <a16:creationId xmlns:a16="http://schemas.microsoft.com/office/drawing/2014/main" id="{732C9C61-C178-4DE8-A40E-24C41A99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1600" y1="82479" x2="52533" y2="824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785" y="1968246"/>
            <a:ext cx="35718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feil: Chevron 7">
            <a:extLst>
              <a:ext uri="{FF2B5EF4-FFF2-40B4-BE49-F238E27FC236}">
                <a16:creationId xmlns:a16="http://schemas.microsoft.com/office/drawing/2014/main" id="{CE14EBC8-66E8-45B6-BD76-9BCE1F24261E}"/>
              </a:ext>
            </a:extLst>
          </p:cNvPr>
          <p:cNvSpPr/>
          <p:nvPr/>
        </p:nvSpPr>
        <p:spPr>
          <a:xfrm>
            <a:off x="-6724651" y="466949"/>
            <a:ext cx="4400551" cy="1074270"/>
          </a:xfrm>
          <a:prstGeom prst="chevron">
            <a:avLst/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Gliederung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A75884-8C68-4362-AE9B-06A31599C5B1}"/>
              </a:ext>
            </a:extLst>
          </p:cNvPr>
          <p:cNvSpPr txBox="1"/>
          <p:nvPr/>
        </p:nvSpPr>
        <p:spPr>
          <a:xfrm>
            <a:off x="11282457" y="1598914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E78DC78-23C4-4A7E-937B-9F4D609F4F85}"/>
              </a:ext>
            </a:extLst>
          </p:cNvPr>
          <p:cNvSpPr txBox="1"/>
          <p:nvPr/>
        </p:nvSpPr>
        <p:spPr>
          <a:xfrm>
            <a:off x="9702356" y="3614887"/>
            <a:ext cx="51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[2]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734096A-A879-4826-A9D8-EA9C93788C3F}"/>
              </a:ext>
            </a:extLst>
          </p:cNvPr>
          <p:cNvSpPr txBox="1"/>
          <p:nvPr/>
        </p:nvSpPr>
        <p:spPr>
          <a:xfrm>
            <a:off x="0" y="3799553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61125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6ECCA-3AA7-44E6-B42C-9379AF784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9188428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de-DE" sz="12500" dirty="0"/>
              <a:t>Geoblocking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ACE047-8C93-458A-A177-DEF45AA96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11326567"/>
            <a:ext cx="9144000" cy="754025"/>
          </a:xfrm>
        </p:spPr>
        <p:txBody>
          <a:bodyPr/>
          <a:lstStyle/>
          <a:p>
            <a:r>
              <a:rPr lang="de-DE" dirty="0" err="1"/>
              <a:t>Tjorven</a:t>
            </a:r>
            <a:r>
              <a:rPr lang="de-DE" dirty="0"/>
              <a:t> Burdorf</a:t>
            </a: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CDEDFC59-58B7-4358-8CDF-E9B1A5F3F453}"/>
              </a:ext>
            </a:extLst>
          </p:cNvPr>
          <p:cNvSpPr/>
          <p:nvPr/>
        </p:nvSpPr>
        <p:spPr>
          <a:xfrm>
            <a:off x="419101" y="394634"/>
            <a:ext cx="11239500" cy="1074270"/>
          </a:xfrm>
          <a:prstGeom prst="chevron">
            <a:avLst/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Gliederung</a:t>
            </a:r>
          </a:p>
        </p:txBody>
      </p:sp>
      <p:sp>
        <p:nvSpPr>
          <p:cNvPr id="14" name="Pfeil: Chevron 13">
            <a:extLst>
              <a:ext uri="{FF2B5EF4-FFF2-40B4-BE49-F238E27FC236}">
                <a16:creationId xmlns:a16="http://schemas.microsoft.com/office/drawing/2014/main" id="{795715A6-1162-4D12-B99E-83E49D4A4D63}"/>
              </a:ext>
            </a:extLst>
          </p:cNvPr>
          <p:cNvSpPr/>
          <p:nvPr/>
        </p:nvSpPr>
        <p:spPr>
          <a:xfrm>
            <a:off x="1079506" y="7139211"/>
            <a:ext cx="1990722" cy="552253"/>
          </a:xfrm>
          <a:prstGeom prst="chevron">
            <a:avLst>
              <a:gd name="adj" fmla="val 39215"/>
            </a:avLst>
          </a:prstGeom>
          <a:solidFill>
            <a:srgbClr val="227E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Gliederung</a:t>
            </a:r>
          </a:p>
        </p:txBody>
      </p:sp>
      <p:sp>
        <p:nvSpPr>
          <p:cNvPr id="15" name="Pfeil: Chevron 14">
            <a:extLst>
              <a:ext uri="{FF2B5EF4-FFF2-40B4-BE49-F238E27FC236}">
                <a16:creationId xmlns:a16="http://schemas.microsoft.com/office/drawing/2014/main" id="{02BC9C11-4F1F-48E4-A782-BB675278B703}"/>
              </a:ext>
            </a:extLst>
          </p:cNvPr>
          <p:cNvSpPr/>
          <p:nvPr/>
        </p:nvSpPr>
        <p:spPr>
          <a:xfrm>
            <a:off x="9078230" y="7139212"/>
            <a:ext cx="1990722" cy="552253"/>
          </a:xfrm>
          <a:prstGeom prst="chevron">
            <a:avLst>
              <a:gd name="adj" fmla="val 39215"/>
            </a:avLst>
          </a:prstGeom>
          <a:solidFill>
            <a:srgbClr val="227E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Quellen</a:t>
            </a:r>
          </a:p>
        </p:txBody>
      </p:sp>
      <p:sp>
        <p:nvSpPr>
          <p:cNvPr id="16" name="Pfeil: Chevron 15">
            <a:extLst>
              <a:ext uri="{FF2B5EF4-FFF2-40B4-BE49-F238E27FC236}">
                <a16:creationId xmlns:a16="http://schemas.microsoft.com/office/drawing/2014/main" id="{8F0179C4-48F0-4112-A373-B3F7CA9346E3}"/>
              </a:ext>
            </a:extLst>
          </p:cNvPr>
          <p:cNvSpPr/>
          <p:nvPr/>
        </p:nvSpPr>
        <p:spPr>
          <a:xfrm>
            <a:off x="-5414963" y="307616"/>
            <a:ext cx="4481513" cy="1074270"/>
          </a:xfrm>
          <a:prstGeom prst="chevron">
            <a:avLst/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Was ist Geoblocking überhaupt?</a:t>
            </a:r>
          </a:p>
        </p:txBody>
      </p:sp>
      <p:sp>
        <p:nvSpPr>
          <p:cNvPr id="17" name="Pfeil: Chevron 16">
            <a:extLst>
              <a:ext uri="{FF2B5EF4-FFF2-40B4-BE49-F238E27FC236}">
                <a16:creationId xmlns:a16="http://schemas.microsoft.com/office/drawing/2014/main" id="{D17B46FF-12E8-42BC-89FC-723FAE554FEC}"/>
              </a:ext>
            </a:extLst>
          </p:cNvPr>
          <p:cNvSpPr/>
          <p:nvPr/>
        </p:nvSpPr>
        <p:spPr>
          <a:xfrm>
            <a:off x="419100" y="1755773"/>
            <a:ext cx="4086225" cy="791247"/>
          </a:xfrm>
          <a:prstGeom prst="chevron">
            <a:avLst>
              <a:gd name="adj" fmla="val 0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Was ist Geoblocking</a:t>
            </a:r>
          </a:p>
        </p:txBody>
      </p:sp>
      <p:sp>
        <p:nvSpPr>
          <p:cNvPr id="18" name="Pfeil: Chevron 17">
            <a:extLst>
              <a:ext uri="{FF2B5EF4-FFF2-40B4-BE49-F238E27FC236}">
                <a16:creationId xmlns:a16="http://schemas.microsoft.com/office/drawing/2014/main" id="{E487EF82-07F5-47F8-96FC-46E54A64A066}"/>
              </a:ext>
            </a:extLst>
          </p:cNvPr>
          <p:cNvSpPr/>
          <p:nvPr/>
        </p:nvSpPr>
        <p:spPr>
          <a:xfrm>
            <a:off x="4505327" y="4008020"/>
            <a:ext cx="4086228" cy="791247"/>
          </a:xfrm>
          <a:prstGeom prst="chevron">
            <a:avLst>
              <a:gd name="adj" fmla="val 0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Wie funktioniert Geoblocking</a:t>
            </a:r>
          </a:p>
        </p:txBody>
      </p:sp>
      <p:sp>
        <p:nvSpPr>
          <p:cNvPr id="19" name="Pfeil: Chevron 18">
            <a:extLst>
              <a:ext uri="{FF2B5EF4-FFF2-40B4-BE49-F238E27FC236}">
                <a16:creationId xmlns:a16="http://schemas.microsoft.com/office/drawing/2014/main" id="{01BA7730-2A59-496F-AF72-27A9F4E51A39}"/>
              </a:ext>
            </a:extLst>
          </p:cNvPr>
          <p:cNvSpPr/>
          <p:nvPr/>
        </p:nvSpPr>
        <p:spPr>
          <a:xfrm>
            <a:off x="6548441" y="5136752"/>
            <a:ext cx="4086228" cy="791247"/>
          </a:xfrm>
          <a:prstGeom prst="chevron">
            <a:avLst>
              <a:gd name="adj" fmla="val 0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Wie umgeht man Geoblocking</a:t>
            </a:r>
          </a:p>
        </p:txBody>
      </p:sp>
      <p:sp>
        <p:nvSpPr>
          <p:cNvPr id="22" name="Pfeil: Chevron 21">
            <a:extLst>
              <a:ext uri="{FF2B5EF4-FFF2-40B4-BE49-F238E27FC236}">
                <a16:creationId xmlns:a16="http://schemas.microsoft.com/office/drawing/2014/main" id="{37C8CDC9-8885-4C67-A543-30BC04B811D3}"/>
              </a:ext>
            </a:extLst>
          </p:cNvPr>
          <p:cNvSpPr/>
          <p:nvPr/>
        </p:nvSpPr>
        <p:spPr>
          <a:xfrm>
            <a:off x="2462212" y="2879288"/>
            <a:ext cx="4086229" cy="791247"/>
          </a:xfrm>
          <a:prstGeom prst="chevron">
            <a:avLst>
              <a:gd name="adj" fmla="val 0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Probleme</a:t>
            </a:r>
          </a:p>
        </p:txBody>
      </p:sp>
    </p:spTree>
    <p:extLst>
      <p:ext uri="{BB962C8B-B14F-4D97-AF65-F5344CB8AC3E}">
        <p14:creationId xmlns:p14="http://schemas.microsoft.com/office/powerpoint/2010/main" val="507741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6ECCA-3AA7-44E6-B42C-9379AF784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9188428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de-DE" sz="12500" dirty="0" err="1"/>
              <a:t>Geoblockin</a:t>
            </a:r>
            <a:endParaRPr lang="de-DE" sz="12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ACE047-8C93-458A-A177-DEF45AA96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11326567"/>
            <a:ext cx="9144000" cy="754025"/>
          </a:xfrm>
        </p:spPr>
        <p:txBody>
          <a:bodyPr/>
          <a:lstStyle/>
          <a:p>
            <a:r>
              <a:rPr lang="de-DE" dirty="0" err="1"/>
              <a:t>Tjorven</a:t>
            </a:r>
            <a:r>
              <a:rPr lang="de-DE" dirty="0"/>
              <a:t> Burdorf</a:t>
            </a: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CDEDFC59-58B7-4358-8CDF-E9B1A5F3F453}"/>
              </a:ext>
            </a:extLst>
          </p:cNvPr>
          <p:cNvSpPr/>
          <p:nvPr/>
        </p:nvSpPr>
        <p:spPr>
          <a:xfrm>
            <a:off x="13194411" y="344035"/>
            <a:ext cx="4500563" cy="1074270"/>
          </a:xfrm>
          <a:prstGeom prst="chevron">
            <a:avLst/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Gliederung</a:t>
            </a:r>
          </a:p>
        </p:txBody>
      </p:sp>
      <p:sp>
        <p:nvSpPr>
          <p:cNvPr id="15" name="Pfeil: Chevron 14">
            <a:extLst>
              <a:ext uri="{FF2B5EF4-FFF2-40B4-BE49-F238E27FC236}">
                <a16:creationId xmlns:a16="http://schemas.microsoft.com/office/drawing/2014/main" id="{C417338E-3DED-4169-B8D9-F0B8241B9772}"/>
              </a:ext>
            </a:extLst>
          </p:cNvPr>
          <p:cNvSpPr/>
          <p:nvPr/>
        </p:nvSpPr>
        <p:spPr>
          <a:xfrm>
            <a:off x="223837" y="307616"/>
            <a:ext cx="11823020" cy="1074270"/>
          </a:xfrm>
          <a:prstGeom prst="chevron">
            <a:avLst/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Was ist Geoblocking überhaupt?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56DA488-B266-47AA-BCD5-422774CC3D63}"/>
              </a:ext>
            </a:extLst>
          </p:cNvPr>
          <p:cNvSpPr txBox="1"/>
          <p:nvPr/>
        </p:nvSpPr>
        <p:spPr>
          <a:xfrm>
            <a:off x="522514" y="1741714"/>
            <a:ext cx="9059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de-DE" sz="3200" dirty="0"/>
              <a:t>Staatsgrenzen im Internet</a:t>
            </a:r>
          </a:p>
          <a:p>
            <a:pPr marL="571500" indent="-571500">
              <a:buFontTx/>
              <a:buChar char="-"/>
            </a:pPr>
            <a:r>
              <a:rPr lang="de-DE" sz="3200" dirty="0"/>
              <a:t>Sperrung von Inhalten für bestimmte Länder</a:t>
            </a:r>
          </a:p>
          <a:p>
            <a:pPr marL="571500" indent="-571500">
              <a:buFontTx/>
              <a:buChar char="-"/>
            </a:pPr>
            <a:r>
              <a:rPr lang="de-DE" sz="3200" dirty="0"/>
              <a:t>Grund für verschiedene Release Daten</a:t>
            </a:r>
          </a:p>
          <a:p>
            <a:pPr marL="571500" indent="-571500">
              <a:buFontTx/>
              <a:buChar char="-"/>
            </a:pPr>
            <a:r>
              <a:rPr lang="de-DE" sz="3200" dirty="0"/>
              <a:t>Möglichkeit illegale Inhalte für bestimmte Länder zu sperren</a:t>
            </a:r>
          </a:p>
          <a:p>
            <a:pPr marL="571500" indent="-571500">
              <a:buFontTx/>
              <a:buChar char="-"/>
            </a:pPr>
            <a:r>
              <a:rPr lang="de-DE" sz="3200" dirty="0"/>
              <a:t>Preise für bestimmte Regionen anpassen</a:t>
            </a:r>
          </a:p>
          <a:p>
            <a:pPr marL="571500" indent="-571500">
              <a:buFontTx/>
              <a:buChar char="-"/>
            </a:pPr>
            <a:r>
              <a:rPr lang="de-DE" sz="3200" dirty="0"/>
              <a:t>Einfachere Lizensierung aufgrund von Regionsbeschränkung (z.B. Netflix)</a:t>
            </a:r>
          </a:p>
        </p:txBody>
      </p:sp>
      <p:sp>
        <p:nvSpPr>
          <p:cNvPr id="17" name="Pfeil: Chevron 16">
            <a:extLst>
              <a:ext uri="{FF2B5EF4-FFF2-40B4-BE49-F238E27FC236}">
                <a16:creationId xmlns:a16="http://schemas.microsoft.com/office/drawing/2014/main" id="{18375F2F-67FC-4C3F-B0BB-6446F7F4E0D4}"/>
              </a:ext>
            </a:extLst>
          </p:cNvPr>
          <p:cNvSpPr/>
          <p:nvPr/>
        </p:nvSpPr>
        <p:spPr>
          <a:xfrm>
            <a:off x="-5224463" y="292296"/>
            <a:ext cx="4100513" cy="1074270"/>
          </a:xfrm>
          <a:prstGeom prst="chevron">
            <a:avLst/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Wie funktioniert Geoblocking</a:t>
            </a:r>
          </a:p>
        </p:txBody>
      </p:sp>
      <p:sp>
        <p:nvSpPr>
          <p:cNvPr id="27" name="Pfeil: Chevron 26">
            <a:extLst>
              <a:ext uri="{FF2B5EF4-FFF2-40B4-BE49-F238E27FC236}">
                <a16:creationId xmlns:a16="http://schemas.microsoft.com/office/drawing/2014/main" id="{C7271207-481A-48D2-B887-AD14F3E2DC7B}"/>
              </a:ext>
            </a:extLst>
          </p:cNvPr>
          <p:cNvSpPr/>
          <p:nvPr/>
        </p:nvSpPr>
        <p:spPr>
          <a:xfrm>
            <a:off x="2338388" y="6108698"/>
            <a:ext cx="1990722" cy="552253"/>
          </a:xfrm>
          <a:prstGeom prst="chevron">
            <a:avLst>
              <a:gd name="adj" fmla="val 39215"/>
            </a:avLst>
          </a:prstGeom>
          <a:solidFill>
            <a:srgbClr val="2D7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Was ist Geoblocking</a:t>
            </a:r>
          </a:p>
        </p:txBody>
      </p:sp>
      <p:sp>
        <p:nvSpPr>
          <p:cNvPr id="28" name="Pfeil: Chevron 27">
            <a:extLst>
              <a:ext uri="{FF2B5EF4-FFF2-40B4-BE49-F238E27FC236}">
                <a16:creationId xmlns:a16="http://schemas.microsoft.com/office/drawing/2014/main" id="{353A57E0-F08C-4649-AB88-F3FAD97FBEC4}"/>
              </a:ext>
            </a:extLst>
          </p:cNvPr>
          <p:cNvSpPr/>
          <p:nvPr/>
        </p:nvSpPr>
        <p:spPr>
          <a:xfrm>
            <a:off x="6017420" y="6108699"/>
            <a:ext cx="1990722" cy="552253"/>
          </a:xfrm>
          <a:prstGeom prst="chevron">
            <a:avLst>
              <a:gd name="adj" fmla="val 40738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Wie funktioniert Geoblocking</a:t>
            </a:r>
          </a:p>
        </p:txBody>
      </p:sp>
      <p:sp>
        <p:nvSpPr>
          <p:cNvPr id="29" name="Pfeil: Chevron 28">
            <a:extLst>
              <a:ext uri="{FF2B5EF4-FFF2-40B4-BE49-F238E27FC236}">
                <a16:creationId xmlns:a16="http://schemas.microsoft.com/office/drawing/2014/main" id="{01D6B4CF-62D9-4941-BBDB-76B7EF23CFC0}"/>
              </a:ext>
            </a:extLst>
          </p:cNvPr>
          <p:cNvSpPr/>
          <p:nvPr/>
        </p:nvSpPr>
        <p:spPr>
          <a:xfrm>
            <a:off x="7861302" y="6108700"/>
            <a:ext cx="1990722" cy="552254"/>
          </a:xfrm>
          <a:prstGeom prst="chevron">
            <a:avLst>
              <a:gd name="adj" fmla="val 42047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Wie umgeht man Geoblocking</a:t>
            </a:r>
          </a:p>
        </p:txBody>
      </p:sp>
      <p:sp>
        <p:nvSpPr>
          <p:cNvPr id="30" name="Pfeil: Chevron 29">
            <a:extLst>
              <a:ext uri="{FF2B5EF4-FFF2-40B4-BE49-F238E27FC236}">
                <a16:creationId xmlns:a16="http://schemas.microsoft.com/office/drawing/2014/main" id="{0AE759EA-04E8-4BA9-93FF-418862C4E747}"/>
              </a:ext>
            </a:extLst>
          </p:cNvPr>
          <p:cNvSpPr/>
          <p:nvPr/>
        </p:nvSpPr>
        <p:spPr>
          <a:xfrm>
            <a:off x="488950" y="6108697"/>
            <a:ext cx="1990722" cy="552253"/>
          </a:xfrm>
          <a:prstGeom prst="chevron">
            <a:avLst>
              <a:gd name="adj" fmla="val 39215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Gliederung</a:t>
            </a:r>
          </a:p>
        </p:txBody>
      </p:sp>
      <p:sp>
        <p:nvSpPr>
          <p:cNvPr id="31" name="Pfeil: Chevron 30">
            <a:extLst>
              <a:ext uri="{FF2B5EF4-FFF2-40B4-BE49-F238E27FC236}">
                <a16:creationId xmlns:a16="http://schemas.microsoft.com/office/drawing/2014/main" id="{8F0801FF-BE34-4FF3-80AD-644186383104}"/>
              </a:ext>
            </a:extLst>
          </p:cNvPr>
          <p:cNvSpPr/>
          <p:nvPr/>
        </p:nvSpPr>
        <p:spPr>
          <a:xfrm>
            <a:off x="9693278" y="6108698"/>
            <a:ext cx="1990722" cy="552253"/>
          </a:xfrm>
          <a:prstGeom prst="chevron">
            <a:avLst>
              <a:gd name="adj" fmla="val 39215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Quellen</a:t>
            </a:r>
          </a:p>
        </p:txBody>
      </p:sp>
      <p:sp>
        <p:nvSpPr>
          <p:cNvPr id="32" name="Pfeil: Chevron 31">
            <a:extLst>
              <a:ext uri="{FF2B5EF4-FFF2-40B4-BE49-F238E27FC236}">
                <a16:creationId xmlns:a16="http://schemas.microsoft.com/office/drawing/2014/main" id="{001E6AEE-3909-4D2D-98F4-CBF304CE9D29}"/>
              </a:ext>
            </a:extLst>
          </p:cNvPr>
          <p:cNvSpPr/>
          <p:nvPr/>
        </p:nvSpPr>
        <p:spPr>
          <a:xfrm>
            <a:off x="4179491" y="6108697"/>
            <a:ext cx="1990722" cy="552253"/>
          </a:xfrm>
          <a:prstGeom prst="chevron">
            <a:avLst>
              <a:gd name="adj" fmla="val 40738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Probleme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C577DF6-6D30-42BA-843A-1AE743B3FAF6}"/>
              </a:ext>
            </a:extLst>
          </p:cNvPr>
          <p:cNvSpPr txBox="1"/>
          <p:nvPr/>
        </p:nvSpPr>
        <p:spPr>
          <a:xfrm>
            <a:off x="11792857" y="6476284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836779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6ECCA-3AA7-44E6-B42C-9379AF784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9188428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de-DE" sz="12500" dirty="0"/>
              <a:t>Geoblocking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ACE047-8C93-458A-A177-DEF45AA96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11326567"/>
            <a:ext cx="9144000" cy="754025"/>
          </a:xfrm>
        </p:spPr>
        <p:txBody>
          <a:bodyPr/>
          <a:lstStyle/>
          <a:p>
            <a:r>
              <a:rPr lang="de-DE" dirty="0" err="1"/>
              <a:t>Tjorven</a:t>
            </a:r>
            <a:r>
              <a:rPr lang="de-DE" dirty="0"/>
              <a:t> Burdorf</a:t>
            </a: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CDEDFC59-58B7-4358-8CDF-E9B1A5F3F453}"/>
              </a:ext>
            </a:extLst>
          </p:cNvPr>
          <p:cNvSpPr/>
          <p:nvPr/>
        </p:nvSpPr>
        <p:spPr>
          <a:xfrm>
            <a:off x="13194411" y="344035"/>
            <a:ext cx="4500563" cy="1074270"/>
          </a:xfrm>
          <a:prstGeom prst="chevron">
            <a:avLst/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Gliederung</a:t>
            </a: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10CD7833-13DD-4EC3-9CC4-9AB1FA2ECCCA}"/>
              </a:ext>
            </a:extLst>
          </p:cNvPr>
          <p:cNvSpPr/>
          <p:nvPr/>
        </p:nvSpPr>
        <p:spPr>
          <a:xfrm>
            <a:off x="2338388" y="6108698"/>
            <a:ext cx="1990722" cy="552253"/>
          </a:xfrm>
          <a:prstGeom prst="chevron">
            <a:avLst>
              <a:gd name="adj" fmla="val 39215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Was ist Geoblocking</a:t>
            </a: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B9EBEE1F-9459-4065-A4B0-508418C07E68}"/>
              </a:ext>
            </a:extLst>
          </p:cNvPr>
          <p:cNvSpPr/>
          <p:nvPr/>
        </p:nvSpPr>
        <p:spPr>
          <a:xfrm>
            <a:off x="6017420" y="6108699"/>
            <a:ext cx="1990722" cy="552253"/>
          </a:xfrm>
          <a:prstGeom prst="chevron">
            <a:avLst>
              <a:gd name="adj" fmla="val 40738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Wie funktioniert Geoblocking</a:t>
            </a: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326F2D24-EA48-417D-AB0E-612E4B1AD692}"/>
              </a:ext>
            </a:extLst>
          </p:cNvPr>
          <p:cNvSpPr/>
          <p:nvPr/>
        </p:nvSpPr>
        <p:spPr>
          <a:xfrm>
            <a:off x="7861302" y="6108700"/>
            <a:ext cx="1990722" cy="552254"/>
          </a:xfrm>
          <a:prstGeom prst="chevron">
            <a:avLst>
              <a:gd name="adj" fmla="val 42047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Wie umgeht man Geoblocking</a:t>
            </a: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2D222C47-EA76-404E-8724-F4A51E368D07}"/>
              </a:ext>
            </a:extLst>
          </p:cNvPr>
          <p:cNvSpPr/>
          <p:nvPr/>
        </p:nvSpPr>
        <p:spPr>
          <a:xfrm>
            <a:off x="488950" y="6108697"/>
            <a:ext cx="1990722" cy="552253"/>
          </a:xfrm>
          <a:prstGeom prst="chevron">
            <a:avLst>
              <a:gd name="adj" fmla="val 39215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Gliederung</a:t>
            </a:r>
          </a:p>
        </p:txBody>
      </p:sp>
      <p:sp>
        <p:nvSpPr>
          <p:cNvPr id="14" name="Pfeil: Chevron 13">
            <a:extLst>
              <a:ext uri="{FF2B5EF4-FFF2-40B4-BE49-F238E27FC236}">
                <a16:creationId xmlns:a16="http://schemas.microsoft.com/office/drawing/2014/main" id="{716071E7-86B1-413F-B7A3-6ED2E0536B2D}"/>
              </a:ext>
            </a:extLst>
          </p:cNvPr>
          <p:cNvSpPr/>
          <p:nvPr/>
        </p:nvSpPr>
        <p:spPr>
          <a:xfrm>
            <a:off x="9693278" y="6108698"/>
            <a:ext cx="1990722" cy="552253"/>
          </a:xfrm>
          <a:prstGeom prst="chevron">
            <a:avLst>
              <a:gd name="adj" fmla="val 39215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Quellen</a:t>
            </a:r>
          </a:p>
        </p:txBody>
      </p:sp>
      <p:sp>
        <p:nvSpPr>
          <p:cNvPr id="15" name="Pfeil: Chevron 14">
            <a:extLst>
              <a:ext uri="{FF2B5EF4-FFF2-40B4-BE49-F238E27FC236}">
                <a16:creationId xmlns:a16="http://schemas.microsoft.com/office/drawing/2014/main" id="{C417338E-3DED-4169-B8D9-F0B8241B9772}"/>
              </a:ext>
            </a:extLst>
          </p:cNvPr>
          <p:cNvSpPr/>
          <p:nvPr/>
        </p:nvSpPr>
        <p:spPr>
          <a:xfrm>
            <a:off x="223837" y="307616"/>
            <a:ext cx="11823020" cy="1074270"/>
          </a:xfrm>
          <a:prstGeom prst="chevron">
            <a:avLst/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Warum gibt es Probleme?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56DA488-B266-47AA-BCD5-422774CC3D63}"/>
              </a:ext>
            </a:extLst>
          </p:cNvPr>
          <p:cNvSpPr txBox="1"/>
          <p:nvPr/>
        </p:nvSpPr>
        <p:spPr>
          <a:xfrm>
            <a:off x="522514" y="1741714"/>
            <a:ext cx="90596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de-DE" sz="3200" dirty="0"/>
              <a:t>EU verbietet am 03.08.2018 Geoblocking</a:t>
            </a:r>
          </a:p>
          <a:p>
            <a:pPr marL="571500" indent="-571500">
              <a:buFontTx/>
              <a:buChar char="-"/>
            </a:pPr>
            <a:r>
              <a:rPr lang="de-DE" sz="3200" dirty="0"/>
              <a:t>Diskriminierung aufgrund von Region</a:t>
            </a:r>
          </a:p>
          <a:p>
            <a:pPr marL="571500" indent="-571500">
              <a:buFontTx/>
              <a:buChar char="-"/>
            </a:pPr>
            <a:r>
              <a:rPr lang="de-DE" sz="3200" dirty="0"/>
              <a:t>Kann zwar im Guten genutzt werden, muss aber nicht sein</a:t>
            </a:r>
          </a:p>
          <a:p>
            <a:pPr marL="571500" indent="-571500">
              <a:buFontTx/>
              <a:buChar char="-"/>
            </a:pPr>
            <a:r>
              <a:rPr lang="de-DE" sz="3200" dirty="0"/>
              <a:t>Abzocke bei Dienstleistungen welche z.B. aus dem Ausland gebucht werden </a:t>
            </a:r>
          </a:p>
        </p:txBody>
      </p:sp>
      <p:sp>
        <p:nvSpPr>
          <p:cNvPr id="17" name="Pfeil: Chevron 16">
            <a:extLst>
              <a:ext uri="{FF2B5EF4-FFF2-40B4-BE49-F238E27FC236}">
                <a16:creationId xmlns:a16="http://schemas.microsoft.com/office/drawing/2014/main" id="{18375F2F-67FC-4C3F-B0BB-6446F7F4E0D4}"/>
              </a:ext>
            </a:extLst>
          </p:cNvPr>
          <p:cNvSpPr/>
          <p:nvPr/>
        </p:nvSpPr>
        <p:spPr>
          <a:xfrm>
            <a:off x="-5224463" y="292296"/>
            <a:ext cx="4100513" cy="1074270"/>
          </a:xfrm>
          <a:prstGeom prst="chevron">
            <a:avLst/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Wie funktioniert Geoblocking</a:t>
            </a:r>
          </a:p>
        </p:txBody>
      </p:sp>
      <p:sp>
        <p:nvSpPr>
          <p:cNvPr id="16" name="Pfeil: Chevron 15">
            <a:extLst>
              <a:ext uri="{FF2B5EF4-FFF2-40B4-BE49-F238E27FC236}">
                <a16:creationId xmlns:a16="http://schemas.microsoft.com/office/drawing/2014/main" id="{356D7E84-57A6-41E1-AFA1-FF3BBAD7D9AD}"/>
              </a:ext>
            </a:extLst>
          </p:cNvPr>
          <p:cNvSpPr/>
          <p:nvPr/>
        </p:nvSpPr>
        <p:spPr>
          <a:xfrm>
            <a:off x="4179491" y="6108697"/>
            <a:ext cx="1990722" cy="552253"/>
          </a:xfrm>
          <a:prstGeom prst="chevron">
            <a:avLst>
              <a:gd name="adj" fmla="val 40738"/>
            </a:avLst>
          </a:prstGeom>
          <a:solidFill>
            <a:srgbClr val="2D7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Probleme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2BFD78D-EC2E-41EE-93E0-DE59FD49CBE6}"/>
              </a:ext>
            </a:extLst>
          </p:cNvPr>
          <p:cNvSpPr txBox="1"/>
          <p:nvPr/>
        </p:nvSpPr>
        <p:spPr>
          <a:xfrm>
            <a:off x="11792857" y="6476284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262066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6ECCA-3AA7-44E6-B42C-9379AF784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9188428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de-DE" sz="12500" dirty="0"/>
              <a:t>Geoblocking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ACE047-8C93-458A-A177-DEF45AA96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11326567"/>
            <a:ext cx="9144000" cy="754025"/>
          </a:xfrm>
        </p:spPr>
        <p:txBody>
          <a:bodyPr/>
          <a:lstStyle/>
          <a:p>
            <a:r>
              <a:rPr lang="de-DE" dirty="0" err="1"/>
              <a:t>Tjorven</a:t>
            </a:r>
            <a:r>
              <a:rPr lang="de-DE" dirty="0"/>
              <a:t> Burdorf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56DA488-B266-47AA-BCD5-422774CC3D63}"/>
              </a:ext>
            </a:extLst>
          </p:cNvPr>
          <p:cNvSpPr txBox="1"/>
          <p:nvPr/>
        </p:nvSpPr>
        <p:spPr>
          <a:xfrm>
            <a:off x="522513" y="1741714"/>
            <a:ext cx="98692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de-DE" sz="3200" dirty="0"/>
              <a:t>IP-Adresse lässt Aussagen über den eigenen Standort zu</a:t>
            </a:r>
          </a:p>
          <a:p>
            <a:pPr marL="571500" indent="-571500">
              <a:buFontTx/>
              <a:buChar char="-"/>
            </a:pPr>
            <a:r>
              <a:rPr lang="de-DE" sz="3200" dirty="0"/>
              <a:t>Server analysiert Herkunft der IP-Adresse</a:t>
            </a:r>
          </a:p>
          <a:p>
            <a:pPr marL="571500" indent="-571500">
              <a:buFontTx/>
              <a:buChar char="-"/>
            </a:pPr>
            <a:r>
              <a:rPr lang="de-DE" sz="3200" dirty="0"/>
              <a:t>Frei zugängliches Tool ist </a:t>
            </a:r>
            <a:r>
              <a:rPr lang="de-DE" sz="3200" dirty="0" err="1"/>
              <a:t>z.B</a:t>
            </a:r>
            <a:r>
              <a:rPr lang="de-DE" sz="3200" dirty="0"/>
              <a:t> </a:t>
            </a:r>
            <a:r>
              <a:rPr lang="de-DE" sz="3200" dirty="0">
                <a:hlinkClick r:id="rId2"/>
              </a:rPr>
              <a:t>Utrace.de</a:t>
            </a:r>
            <a:r>
              <a:rPr lang="de-DE" sz="3200" dirty="0"/>
              <a:t> </a:t>
            </a:r>
            <a:r>
              <a:rPr lang="de-DE" sz="1600" dirty="0"/>
              <a:t>(funktioniert nur außerhalb)</a:t>
            </a:r>
          </a:p>
          <a:p>
            <a:pPr marL="571500" indent="-571500">
              <a:buFontTx/>
              <a:buChar char="-"/>
            </a:pPr>
            <a:r>
              <a:rPr lang="de-DE" sz="3200" dirty="0"/>
              <a:t>q</a:t>
            </a:r>
          </a:p>
        </p:txBody>
      </p:sp>
      <p:sp>
        <p:nvSpPr>
          <p:cNvPr id="16" name="Pfeil: Chevron 15">
            <a:extLst>
              <a:ext uri="{FF2B5EF4-FFF2-40B4-BE49-F238E27FC236}">
                <a16:creationId xmlns:a16="http://schemas.microsoft.com/office/drawing/2014/main" id="{7B87C417-E0D2-4741-AAD9-69852C71C514}"/>
              </a:ext>
            </a:extLst>
          </p:cNvPr>
          <p:cNvSpPr/>
          <p:nvPr/>
        </p:nvSpPr>
        <p:spPr>
          <a:xfrm>
            <a:off x="223837" y="292296"/>
            <a:ext cx="11823020" cy="1074270"/>
          </a:xfrm>
          <a:prstGeom prst="chevron">
            <a:avLst/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Wie funktioniert Geoblocking</a:t>
            </a:r>
          </a:p>
        </p:txBody>
      </p:sp>
      <p:sp>
        <p:nvSpPr>
          <p:cNvPr id="19" name="Pfeil: Chevron 18">
            <a:extLst>
              <a:ext uri="{FF2B5EF4-FFF2-40B4-BE49-F238E27FC236}">
                <a16:creationId xmlns:a16="http://schemas.microsoft.com/office/drawing/2014/main" id="{CBEC49DE-8595-43E7-88BD-23A9DFFA1B50}"/>
              </a:ext>
            </a:extLst>
          </p:cNvPr>
          <p:cNvSpPr/>
          <p:nvPr/>
        </p:nvSpPr>
        <p:spPr>
          <a:xfrm>
            <a:off x="12706349" y="307616"/>
            <a:ext cx="5874657" cy="1074270"/>
          </a:xfrm>
          <a:prstGeom prst="chevron">
            <a:avLst/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Was ist Geoblocking überhaupt?</a:t>
            </a:r>
          </a:p>
        </p:txBody>
      </p:sp>
      <p:sp>
        <p:nvSpPr>
          <p:cNvPr id="20" name="Pfeil: Chevron 19">
            <a:extLst>
              <a:ext uri="{FF2B5EF4-FFF2-40B4-BE49-F238E27FC236}">
                <a16:creationId xmlns:a16="http://schemas.microsoft.com/office/drawing/2014/main" id="{8A9F04F0-ED6E-4AE6-BFAE-1A11BD42D214}"/>
              </a:ext>
            </a:extLst>
          </p:cNvPr>
          <p:cNvSpPr/>
          <p:nvPr/>
        </p:nvSpPr>
        <p:spPr>
          <a:xfrm>
            <a:off x="-4919663" y="307616"/>
            <a:ext cx="4310063" cy="1074270"/>
          </a:xfrm>
          <a:prstGeom prst="chevron">
            <a:avLst/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Wie kann man Geoblocking um gehen?</a:t>
            </a:r>
          </a:p>
        </p:txBody>
      </p:sp>
      <p:sp>
        <p:nvSpPr>
          <p:cNvPr id="21" name="Pfeil: Chevron 20">
            <a:extLst>
              <a:ext uri="{FF2B5EF4-FFF2-40B4-BE49-F238E27FC236}">
                <a16:creationId xmlns:a16="http://schemas.microsoft.com/office/drawing/2014/main" id="{E40B24AD-BE15-44C5-BB91-9F7956BB840A}"/>
              </a:ext>
            </a:extLst>
          </p:cNvPr>
          <p:cNvSpPr/>
          <p:nvPr/>
        </p:nvSpPr>
        <p:spPr>
          <a:xfrm>
            <a:off x="2338388" y="6108698"/>
            <a:ext cx="1990722" cy="552253"/>
          </a:xfrm>
          <a:prstGeom prst="chevron">
            <a:avLst>
              <a:gd name="adj" fmla="val 39215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Was ist Geoblocking</a:t>
            </a:r>
          </a:p>
        </p:txBody>
      </p:sp>
      <p:sp>
        <p:nvSpPr>
          <p:cNvPr id="22" name="Pfeil: Chevron 21">
            <a:extLst>
              <a:ext uri="{FF2B5EF4-FFF2-40B4-BE49-F238E27FC236}">
                <a16:creationId xmlns:a16="http://schemas.microsoft.com/office/drawing/2014/main" id="{E24B2E92-485E-40B5-8018-C76A27B3C69A}"/>
              </a:ext>
            </a:extLst>
          </p:cNvPr>
          <p:cNvSpPr/>
          <p:nvPr/>
        </p:nvSpPr>
        <p:spPr>
          <a:xfrm>
            <a:off x="6017420" y="6108699"/>
            <a:ext cx="1990722" cy="552253"/>
          </a:xfrm>
          <a:prstGeom prst="chevron">
            <a:avLst>
              <a:gd name="adj" fmla="val 40738"/>
            </a:avLst>
          </a:prstGeom>
          <a:solidFill>
            <a:srgbClr val="2D7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Wie funktioniert Geoblocking</a:t>
            </a:r>
          </a:p>
        </p:txBody>
      </p:sp>
      <p:sp>
        <p:nvSpPr>
          <p:cNvPr id="23" name="Pfeil: Chevron 22">
            <a:extLst>
              <a:ext uri="{FF2B5EF4-FFF2-40B4-BE49-F238E27FC236}">
                <a16:creationId xmlns:a16="http://schemas.microsoft.com/office/drawing/2014/main" id="{2A4B85B4-31B2-4618-B525-DF6F9B9B4806}"/>
              </a:ext>
            </a:extLst>
          </p:cNvPr>
          <p:cNvSpPr/>
          <p:nvPr/>
        </p:nvSpPr>
        <p:spPr>
          <a:xfrm>
            <a:off x="7861302" y="6108700"/>
            <a:ext cx="1990722" cy="552254"/>
          </a:xfrm>
          <a:prstGeom prst="chevron">
            <a:avLst>
              <a:gd name="adj" fmla="val 42047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Wie umgeht man Geoblocking</a:t>
            </a:r>
          </a:p>
        </p:txBody>
      </p:sp>
      <p:sp>
        <p:nvSpPr>
          <p:cNvPr id="24" name="Pfeil: Chevron 23">
            <a:extLst>
              <a:ext uri="{FF2B5EF4-FFF2-40B4-BE49-F238E27FC236}">
                <a16:creationId xmlns:a16="http://schemas.microsoft.com/office/drawing/2014/main" id="{FBAB3750-3DC3-477B-A422-9C7E98546063}"/>
              </a:ext>
            </a:extLst>
          </p:cNvPr>
          <p:cNvSpPr/>
          <p:nvPr/>
        </p:nvSpPr>
        <p:spPr>
          <a:xfrm>
            <a:off x="488950" y="6108697"/>
            <a:ext cx="1990722" cy="552253"/>
          </a:xfrm>
          <a:prstGeom prst="chevron">
            <a:avLst>
              <a:gd name="adj" fmla="val 39215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Gliederung</a:t>
            </a:r>
          </a:p>
        </p:txBody>
      </p:sp>
      <p:sp>
        <p:nvSpPr>
          <p:cNvPr id="25" name="Pfeil: Chevron 24">
            <a:extLst>
              <a:ext uri="{FF2B5EF4-FFF2-40B4-BE49-F238E27FC236}">
                <a16:creationId xmlns:a16="http://schemas.microsoft.com/office/drawing/2014/main" id="{70983504-E9CF-42D7-A76A-0B7A3DC5BB63}"/>
              </a:ext>
            </a:extLst>
          </p:cNvPr>
          <p:cNvSpPr/>
          <p:nvPr/>
        </p:nvSpPr>
        <p:spPr>
          <a:xfrm>
            <a:off x="9693278" y="6108698"/>
            <a:ext cx="1990722" cy="552253"/>
          </a:xfrm>
          <a:prstGeom prst="chevron">
            <a:avLst>
              <a:gd name="adj" fmla="val 39215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Quellen</a:t>
            </a:r>
          </a:p>
        </p:txBody>
      </p:sp>
      <p:sp>
        <p:nvSpPr>
          <p:cNvPr id="26" name="Pfeil: Chevron 25">
            <a:extLst>
              <a:ext uri="{FF2B5EF4-FFF2-40B4-BE49-F238E27FC236}">
                <a16:creationId xmlns:a16="http://schemas.microsoft.com/office/drawing/2014/main" id="{89D3F51F-9788-475F-952A-EE1A3038CE88}"/>
              </a:ext>
            </a:extLst>
          </p:cNvPr>
          <p:cNvSpPr/>
          <p:nvPr/>
        </p:nvSpPr>
        <p:spPr>
          <a:xfrm>
            <a:off x="4179491" y="6108697"/>
            <a:ext cx="1990722" cy="552253"/>
          </a:xfrm>
          <a:prstGeom prst="chevron">
            <a:avLst>
              <a:gd name="adj" fmla="val 40738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Probleme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4E55349-EC22-40E0-8A02-97124324515A}"/>
              </a:ext>
            </a:extLst>
          </p:cNvPr>
          <p:cNvSpPr txBox="1"/>
          <p:nvPr/>
        </p:nvSpPr>
        <p:spPr>
          <a:xfrm>
            <a:off x="11792857" y="6476284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1620196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6ECCA-3AA7-44E6-B42C-9379AF784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9188428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de-DE" sz="12500" dirty="0"/>
              <a:t>Geoblocking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ACE047-8C93-458A-A177-DEF45AA96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11326567"/>
            <a:ext cx="9144000" cy="754025"/>
          </a:xfrm>
        </p:spPr>
        <p:txBody>
          <a:bodyPr/>
          <a:lstStyle/>
          <a:p>
            <a:r>
              <a:rPr lang="de-DE" dirty="0" err="1"/>
              <a:t>Tjorven</a:t>
            </a:r>
            <a:r>
              <a:rPr lang="de-DE" dirty="0"/>
              <a:t> Burdorf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56DA488-B266-47AA-BCD5-422774CC3D63}"/>
              </a:ext>
            </a:extLst>
          </p:cNvPr>
          <p:cNvSpPr txBox="1"/>
          <p:nvPr/>
        </p:nvSpPr>
        <p:spPr>
          <a:xfrm>
            <a:off x="508000" y="1659266"/>
            <a:ext cx="109551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3200" dirty="0"/>
              <a:t>Über Proxy-Server</a:t>
            </a:r>
          </a:p>
          <a:p>
            <a:pPr marL="742950" lvl="1" indent="-285750">
              <a:buFontTx/>
              <a:buChar char="-"/>
            </a:pPr>
            <a:r>
              <a:rPr lang="de-DE" sz="3200" dirty="0"/>
              <a:t>Mit Suchmaschine den gewünschten P-S aussuchen</a:t>
            </a:r>
          </a:p>
          <a:p>
            <a:pPr marL="285750" indent="-285750">
              <a:buFontTx/>
              <a:buChar char="-"/>
            </a:pPr>
            <a:r>
              <a:rPr lang="de-DE" sz="3200" dirty="0"/>
              <a:t>Per </a:t>
            </a:r>
            <a:r>
              <a:rPr lang="de-DE" sz="3200" dirty="0" err="1"/>
              <a:t>SmartDNS</a:t>
            </a:r>
            <a:endParaRPr lang="de-DE" sz="3200" dirty="0"/>
          </a:p>
          <a:p>
            <a:pPr marL="742950" lvl="1" indent="-285750">
              <a:buFontTx/>
              <a:buChar char="-"/>
            </a:pPr>
            <a:r>
              <a:rPr lang="de-DE" sz="3200" dirty="0"/>
              <a:t>Wie mit Proxy, jedoch wird nicht alles über den S geleitet</a:t>
            </a:r>
          </a:p>
          <a:p>
            <a:pPr marL="285750" indent="-285750">
              <a:buFontTx/>
              <a:buChar char="-"/>
            </a:pPr>
            <a:r>
              <a:rPr lang="de-DE" sz="3200" dirty="0"/>
              <a:t>Mithilfe von VPN</a:t>
            </a:r>
          </a:p>
          <a:p>
            <a:pPr marL="742950" lvl="1" indent="-285750">
              <a:buFontTx/>
              <a:buChar char="-"/>
            </a:pPr>
            <a:r>
              <a:rPr lang="de-DE" sz="3200" dirty="0"/>
              <a:t>Daten wie durch einen Tunnel zu einem anderen S geschickt</a:t>
            </a:r>
          </a:p>
          <a:p>
            <a:pPr marL="285750" indent="-285750">
              <a:buFontTx/>
              <a:buChar char="-"/>
            </a:pPr>
            <a:r>
              <a:rPr lang="de-DE" sz="3200" dirty="0"/>
              <a:t>Die allgemeine Nutzung der Dienste ist legal jedoch kommt es auf die Anwendung der Dienste an</a:t>
            </a:r>
          </a:p>
          <a:p>
            <a:pPr marL="285750" indent="-285750">
              <a:buFontTx/>
              <a:buChar char="-"/>
            </a:pPr>
            <a:endParaRPr lang="de-DE" sz="3200" dirty="0"/>
          </a:p>
        </p:txBody>
      </p:sp>
      <p:sp>
        <p:nvSpPr>
          <p:cNvPr id="17" name="Pfeil: Chevron 16">
            <a:extLst>
              <a:ext uri="{FF2B5EF4-FFF2-40B4-BE49-F238E27FC236}">
                <a16:creationId xmlns:a16="http://schemas.microsoft.com/office/drawing/2014/main" id="{BB639FB7-E744-4906-9FA6-C2FB9AC2EC26}"/>
              </a:ext>
            </a:extLst>
          </p:cNvPr>
          <p:cNvSpPr/>
          <p:nvPr/>
        </p:nvSpPr>
        <p:spPr>
          <a:xfrm>
            <a:off x="223837" y="292293"/>
            <a:ext cx="11823020" cy="1074270"/>
          </a:xfrm>
          <a:prstGeom prst="chevron">
            <a:avLst/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Wie kann man Geoblocking um gehen?</a:t>
            </a:r>
          </a:p>
        </p:txBody>
      </p:sp>
      <p:sp>
        <p:nvSpPr>
          <p:cNvPr id="20" name="Pfeil: Chevron 19">
            <a:extLst>
              <a:ext uri="{FF2B5EF4-FFF2-40B4-BE49-F238E27FC236}">
                <a16:creationId xmlns:a16="http://schemas.microsoft.com/office/drawing/2014/main" id="{1ED51FCB-1335-47CD-B87A-65EA432CD58D}"/>
              </a:ext>
            </a:extLst>
          </p:cNvPr>
          <p:cNvSpPr/>
          <p:nvPr/>
        </p:nvSpPr>
        <p:spPr>
          <a:xfrm>
            <a:off x="12808741" y="292296"/>
            <a:ext cx="4934065" cy="1074270"/>
          </a:xfrm>
          <a:prstGeom prst="chevron">
            <a:avLst/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Wie funktioniert Geoblocking</a:t>
            </a:r>
          </a:p>
        </p:txBody>
      </p:sp>
      <p:sp>
        <p:nvSpPr>
          <p:cNvPr id="21" name="Pfeil: Chevron 20">
            <a:extLst>
              <a:ext uri="{FF2B5EF4-FFF2-40B4-BE49-F238E27FC236}">
                <a16:creationId xmlns:a16="http://schemas.microsoft.com/office/drawing/2014/main" id="{3A2B7AC2-5D25-4B03-B2E9-CBB52F63ABD1}"/>
              </a:ext>
            </a:extLst>
          </p:cNvPr>
          <p:cNvSpPr/>
          <p:nvPr/>
        </p:nvSpPr>
        <p:spPr>
          <a:xfrm>
            <a:off x="-4579257" y="292293"/>
            <a:ext cx="4083957" cy="1074270"/>
          </a:xfrm>
          <a:prstGeom prst="chevron">
            <a:avLst/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Quellen</a:t>
            </a:r>
          </a:p>
        </p:txBody>
      </p:sp>
      <p:sp>
        <p:nvSpPr>
          <p:cNvPr id="22" name="Pfeil: Chevron 21">
            <a:extLst>
              <a:ext uri="{FF2B5EF4-FFF2-40B4-BE49-F238E27FC236}">
                <a16:creationId xmlns:a16="http://schemas.microsoft.com/office/drawing/2014/main" id="{3C71544E-502E-4514-821D-C09FE653D947}"/>
              </a:ext>
            </a:extLst>
          </p:cNvPr>
          <p:cNvSpPr/>
          <p:nvPr/>
        </p:nvSpPr>
        <p:spPr>
          <a:xfrm>
            <a:off x="2338388" y="6108698"/>
            <a:ext cx="1990722" cy="552253"/>
          </a:xfrm>
          <a:prstGeom prst="chevron">
            <a:avLst>
              <a:gd name="adj" fmla="val 39215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Was ist Geoblocking</a:t>
            </a:r>
          </a:p>
        </p:txBody>
      </p:sp>
      <p:sp>
        <p:nvSpPr>
          <p:cNvPr id="23" name="Pfeil: Chevron 22">
            <a:extLst>
              <a:ext uri="{FF2B5EF4-FFF2-40B4-BE49-F238E27FC236}">
                <a16:creationId xmlns:a16="http://schemas.microsoft.com/office/drawing/2014/main" id="{A32AFAF0-ADCC-4155-A3FC-B0C7E6DB7AED}"/>
              </a:ext>
            </a:extLst>
          </p:cNvPr>
          <p:cNvSpPr/>
          <p:nvPr/>
        </p:nvSpPr>
        <p:spPr>
          <a:xfrm>
            <a:off x="6017420" y="6108699"/>
            <a:ext cx="1990722" cy="552253"/>
          </a:xfrm>
          <a:prstGeom prst="chevron">
            <a:avLst>
              <a:gd name="adj" fmla="val 40738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Wie funktioniert Geoblocking</a:t>
            </a:r>
          </a:p>
        </p:txBody>
      </p:sp>
      <p:sp>
        <p:nvSpPr>
          <p:cNvPr id="24" name="Pfeil: Chevron 23">
            <a:extLst>
              <a:ext uri="{FF2B5EF4-FFF2-40B4-BE49-F238E27FC236}">
                <a16:creationId xmlns:a16="http://schemas.microsoft.com/office/drawing/2014/main" id="{35692D8C-87D5-4444-A0FA-8D381A30AF1E}"/>
              </a:ext>
            </a:extLst>
          </p:cNvPr>
          <p:cNvSpPr/>
          <p:nvPr/>
        </p:nvSpPr>
        <p:spPr>
          <a:xfrm>
            <a:off x="7861302" y="6108700"/>
            <a:ext cx="1990722" cy="552254"/>
          </a:xfrm>
          <a:prstGeom prst="chevron">
            <a:avLst>
              <a:gd name="adj" fmla="val 42047"/>
            </a:avLst>
          </a:prstGeom>
          <a:solidFill>
            <a:srgbClr val="2D7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Wie umgeht man Geoblocking</a:t>
            </a:r>
          </a:p>
        </p:txBody>
      </p:sp>
      <p:sp>
        <p:nvSpPr>
          <p:cNvPr id="25" name="Pfeil: Chevron 24">
            <a:extLst>
              <a:ext uri="{FF2B5EF4-FFF2-40B4-BE49-F238E27FC236}">
                <a16:creationId xmlns:a16="http://schemas.microsoft.com/office/drawing/2014/main" id="{BFA2991D-C5A5-4F93-8B1D-DF7E79BEA3E8}"/>
              </a:ext>
            </a:extLst>
          </p:cNvPr>
          <p:cNvSpPr/>
          <p:nvPr/>
        </p:nvSpPr>
        <p:spPr>
          <a:xfrm>
            <a:off x="488950" y="6108697"/>
            <a:ext cx="1990722" cy="552253"/>
          </a:xfrm>
          <a:prstGeom prst="chevron">
            <a:avLst>
              <a:gd name="adj" fmla="val 39215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Gliederung</a:t>
            </a:r>
          </a:p>
        </p:txBody>
      </p:sp>
      <p:sp>
        <p:nvSpPr>
          <p:cNvPr id="26" name="Pfeil: Chevron 25">
            <a:extLst>
              <a:ext uri="{FF2B5EF4-FFF2-40B4-BE49-F238E27FC236}">
                <a16:creationId xmlns:a16="http://schemas.microsoft.com/office/drawing/2014/main" id="{69A57011-32DE-4D6F-BB40-0A417E6A31CD}"/>
              </a:ext>
            </a:extLst>
          </p:cNvPr>
          <p:cNvSpPr/>
          <p:nvPr/>
        </p:nvSpPr>
        <p:spPr>
          <a:xfrm>
            <a:off x="9693278" y="6108698"/>
            <a:ext cx="1990722" cy="552253"/>
          </a:xfrm>
          <a:prstGeom prst="chevron">
            <a:avLst>
              <a:gd name="adj" fmla="val 39215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Quellen</a:t>
            </a:r>
          </a:p>
        </p:txBody>
      </p:sp>
      <p:sp>
        <p:nvSpPr>
          <p:cNvPr id="27" name="Pfeil: Chevron 26">
            <a:extLst>
              <a:ext uri="{FF2B5EF4-FFF2-40B4-BE49-F238E27FC236}">
                <a16:creationId xmlns:a16="http://schemas.microsoft.com/office/drawing/2014/main" id="{5B0BA70F-8582-410F-8844-EF1A8C2A29F3}"/>
              </a:ext>
            </a:extLst>
          </p:cNvPr>
          <p:cNvSpPr/>
          <p:nvPr/>
        </p:nvSpPr>
        <p:spPr>
          <a:xfrm>
            <a:off x="4179491" y="6108697"/>
            <a:ext cx="1990722" cy="552253"/>
          </a:xfrm>
          <a:prstGeom prst="chevron">
            <a:avLst>
              <a:gd name="adj" fmla="val 40738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Probleme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B019676-6CF8-4966-8075-96A4F8DE89F7}"/>
              </a:ext>
            </a:extLst>
          </p:cNvPr>
          <p:cNvSpPr txBox="1"/>
          <p:nvPr/>
        </p:nvSpPr>
        <p:spPr>
          <a:xfrm>
            <a:off x="11792857" y="6476284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2837853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6ECCA-3AA7-44E6-B42C-9379AF784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9188428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de-DE" sz="12500" dirty="0"/>
              <a:t>Geoblocking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ACE047-8C93-458A-A177-DEF45AA96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11326567"/>
            <a:ext cx="9144000" cy="754025"/>
          </a:xfrm>
        </p:spPr>
        <p:txBody>
          <a:bodyPr/>
          <a:lstStyle/>
          <a:p>
            <a:r>
              <a:rPr lang="de-DE" dirty="0" err="1"/>
              <a:t>Tjorven</a:t>
            </a:r>
            <a:r>
              <a:rPr lang="de-DE" dirty="0"/>
              <a:t> Burdorf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56DA488-B266-47AA-BCD5-422774CC3D63}"/>
              </a:ext>
            </a:extLst>
          </p:cNvPr>
          <p:cNvSpPr txBox="1"/>
          <p:nvPr/>
        </p:nvSpPr>
        <p:spPr>
          <a:xfrm>
            <a:off x="846467" y="1741714"/>
            <a:ext cx="1050733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hlinkClick r:id="rId2"/>
              </a:rPr>
              <a:t>https://www.nerdtalk.de/16163-geoblocking-vorteile-nachteile-gefaehrliches-ganzwissen/</a:t>
            </a:r>
            <a:r>
              <a:rPr lang="de-DE" sz="2000" dirty="0"/>
              <a:t> (30.09.22 9:50 [1])</a:t>
            </a:r>
          </a:p>
          <a:p>
            <a:r>
              <a:rPr lang="de-DE" sz="2000" dirty="0">
                <a:hlinkClick r:id="rId3"/>
              </a:rPr>
              <a:t>https://www.privacytutor.de/vpn/netflix/ausland/geoblocking/</a:t>
            </a:r>
            <a:r>
              <a:rPr lang="de-DE" sz="2000" dirty="0"/>
              <a:t> (30.09.22 9:50 [2])</a:t>
            </a:r>
          </a:p>
          <a:p>
            <a:r>
              <a:rPr lang="de-DE" sz="2000" dirty="0">
                <a:hlinkClick r:id="rId4"/>
              </a:rPr>
              <a:t>https://www.canto.com/blog/geo-blocking/</a:t>
            </a:r>
            <a:r>
              <a:rPr lang="de-DE" sz="2000" dirty="0"/>
              <a:t> (30.09.22 9:50 [3])</a:t>
            </a:r>
          </a:p>
          <a:p>
            <a:r>
              <a:rPr lang="de-DE" sz="2000" dirty="0">
                <a:hlinkClick r:id="rId5"/>
              </a:rPr>
              <a:t>https://www.lhr-law.de/thema/wettbewerbsrecht-kartellrecht/wettbewerbsrecht/geoblocking-zulaessig/</a:t>
            </a:r>
            <a:r>
              <a:rPr lang="de-DE" sz="2000" dirty="0"/>
              <a:t> (30.09.22 9:50 [4])</a:t>
            </a:r>
          </a:p>
          <a:p>
            <a:r>
              <a:rPr lang="de-DE" sz="2000" dirty="0">
                <a:hlinkClick r:id="rId6"/>
              </a:rPr>
              <a:t>https://praxistipps.chip.de/ip-adresse-lokalisieren-so-klappts_9466</a:t>
            </a:r>
            <a:r>
              <a:rPr lang="de-DE" sz="2000" dirty="0"/>
              <a:t> (30.09.22 9:50 [5])</a:t>
            </a:r>
          </a:p>
          <a:p>
            <a:r>
              <a:rPr lang="de-DE" dirty="0">
                <a:hlinkClick r:id="rId7"/>
              </a:rPr>
              <a:t>https://www.wieistmeineip.de/ratgeber/sicherheit/geoblocking/</a:t>
            </a:r>
            <a:r>
              <a:rPr lang="de-DE" dirty="0"/>
              <a:t> (30.09.22 9:50 [6])</a:t>
            </a:r>
          </a:p>
          <a:p>
            <a:endParaRPr lang="de-DE" dirty="0"/>
          </a:p>
        </p:txBody>
      </p:sp>
      <p:sp>
        <p:nvSpPr>
          <p:cNvPr id="18" name="Pfeil: Chevron 17">
            <a:extLst>
              <a:ext uri="{FF2B5EF4-FFF2-40B4-BE49-F238E27FC236}">
                <a16:creationId xmlns:a16="http://schemas.microsoft.com/office/drawing/2014/main" id="{60E62BE7-85EA-4CFF-8405-1111FBBA212D}"/>
              </a:ext>
            </a:extLst>
          </p:cNvPr>
          <p:cNvSpPr/>
          <p:nvPr/>
        </p:nvSpPr>
        <p:spPr>
          <a:xfrm>
            <a:off x="223837" y="292293"/>
            <a:ext cx="11823020" cy="1074270"/>
          </a:xfrm>
          <a:prstGeom prst="chevron">
            <a:avLst/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Quellen</a:t>
            </a:r>
          </a:p>
        </p:txBody>
      </p:sp>
      <p:sp>
        <p:nvSpPr>
          <p:cNvPr id="19" name="Pfeil: Chevron 18">
            <a:extLst>
              <a:ext uri="{FF2B5EF4-FFF2-40B4-BE49-F238E27FC236}">
                <a16:creationId xmlns:a16="http://schemas.microsoft.com/office/drawing/2014/main" id="{9B37BA74-B262-4F92-922D-CD1B4C9CB6A0}"/>
              </a:ext>
            </a:extLst>
          </p:cNvPr>
          <p:cNvSpPr/>
          <p:nvPr/>
        </p:nvSpPr>
        <p:spPr>
          <a:xfrm>
            <a:off x="12954000" y="292293"/>
            <a:ext cx="4311310" cy="1074270"/>
          </a:xfrm>
          <a:prstGeom prst="chevron">
            <a:avLst/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Wie kann man Geoblocking um gehen?</a:t>
            </a:r>
          </a:p>
        </p:txBody>
      </p:sp>
      <p:sp>
        <p:nvSpPr>
          <p:cNvPr id="26" name="Pfeil: Chevron 25">
            <a:extLst>
              <a:ext uri="{FF2B5EF4-FFF2-40B4-BE49-F238E27FC236}">
                <a16:creationId xmlns:a16="http://schemas.microsoft.com/office/drawing/2014/main" id="{81B27EEE-9210-4688-9BAC-8D266C586228}"/>
              </a:ext>
            </a:extLst>
          </p:cNvPr>
          <p:cNvSpPr/>
          <p:nvPr/>
        </p:nvSpPr>
        <p:spPr>
          <a:xfrm>
            <a:off x="2338388" y="6108698"/>
            <a:ext cx="1990722" cy="552253"/>
          </a:xfrm>
          <a:prstGeom prst="chevron">
            <a:avLst>
              <a:gd name="adj" fmla="val 39215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Was ist Geoblocking</a:t>
            </a:r>
          </a:p>
        </p:txBody>
      </p:sp>
      <p:sp>
        <p:nvSpPr>
          <p:cNvPr id="27" name="Pfeil: Chevron 26">
            <a:extLst>
              <a:ext uri="{FF2B5EF4-FFF2-40B4-BE49-F238E27FC236}">
                <a16:creationId xmlns:a16="http://schemas.microsoft.com/office/drawing/2014/main" id="{41DC0A1A-31E1-41DC-B61B-24D385714E2F}"/>
              </a:ext>
            </a:extLst>
          </p:cNvPr>
          <p:cNvSpPr/>
          <p:nvPr/>
        </p:nvSpPr>
        <p:spPr>
          <a:xfrm>
            <a:off x="6017420" y="6108699"/>
            <a:ext cx="1990722" cy="552253"/>
          </a:xfrm>
          <a:prstGeom prst="chevron">
            <a:avLst>
              <a:gd name="adj" fmla="val 40738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Wie funktioniert Geoblocking</a:t>
            </a:r>
          </a:p>
        </p:txBody>
      </p:sp>
      <p:sp>
        <p:nvSpPr>
          <p:cNvPr id="28" name="Pfeil: Chevron 27">
            <a:extLst>
              <a:ext uri="{FF2B5EF4-FFF2-40B4-BE49-F238E27FC236}">
                <a16:creationId xmlns:a16="http://schemas.microsoft.com/office/drawing/2014/main" id="{A30E0493-7DFC-43EC-AEB6-86A6DEA4A566}"/>
              </a:ext>
            </a:extLst>
          </p:cNvPr>
          <p:cNvSpPr/>
          <p:nvPr/>
        </p:nvSpPr>
        <p:spPr>
          <a:xfrm>
            <a:off x="7861302" y="6108700"/>
            <a:ext cx="1990722" cy="552254"/>
          </a:xfrm>
          <a:prstGeom prst="chevron">
            <a:avLst>
              <a:gd name="adj" fmla="val 42047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Wie umgeht man Geoblocking</a:t>
            </a:r>
          </a:p>
        </p:txBody>
      </p:sp>
      <p:sp>
        <p:nvSpPr>
          <p:cNvPr id="29" name="Pfeil: Chevron 28">
            <a:extLst>
              <a:ext uri="{FF2B5EF4-FFF2-40B4-BE49-F238E27FC236}">
                <a16:creationId xmlns:a16="http://schemas.microsoft.com/office/drawing/2014/main" id="{8954DB69-73D1-4BF2-9EE6-613A7E16E102}"/>
              </a:ext>
            </a:extLst>
          </p:cNvPr>
          <p:cNvSpPr/>
          <p:nvPr/>
        </p:nvSpPr>
        <p:spPr>
          <a:xfrm>
            <a:off x="488950" y="6108697"/>
            <a:ext cx="1990722" cy="552253"/>
          </a:xfrm>
          <a:prstGeom prst="chevron">
            <a:avLst>
              <a:gd name="adj" fmla="val 39215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Gliederung</a:t>
            </a:r>
          </a:p>
        </p:txBody>
      </p:sp>
      <p:sp>
        <p:nvSpPr>
          <p:cNvPr id="30" name="Pfeil: Chevron 29">
            <a:extLst>
              <a:ext uri="{FF2B5EF4-FFF2-40B4-BE49-F238E27FC236}">
                <a16:creationId xmlns:a16="http://schemas.microsoft.com/office/drawing/2014/main" id="{E1E0790D-F63D-4695-8F55-4404D935D895}"/>
              </a:ext>
            </a:extLst>
          </p:cNvPr>
          <p:cNvSpPr/>
          <p:nvPr/>
        </p:nvSpPr>
        <p:spPr>
          <a:xfrm>
            <a:off x="9693278" y="6108698"/>
            <a:ext cx="1990722" cy="552253"/>
          </a:xfrm>
          <a:prstGeom prst="chevron">
            <a:avLst>
              <a:gd name="adj" fmla="val 39215"/>
            </a:avLst>
          </a:prstGeom>
          <a:solidFill>
            <a:srgbClr val="2D7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Quellen</a:t>
            </a:r>
          </a:p>
        </p:txBody>
      </p:sp>
      <p:sp>
        <p:nvSpPr>
          <p:cNvPr id="31" name="Pfeil: Chevron 30">
            <a:extLst>
              <a:ext uri="{FF2B5EF4-FFF2-40B4-BE49-F238E27FC236}">
                <a16:creationId xmlns:a16="http://schemas.microsoft.com/office/drawing/2014/main" id="{249E2645-5E35-48E7-A3A2-0CBF44C0EEE2}"/>
              </a:ext>
            </a:extLst>
          </p:cNvPr>
          <p:cNvSpPr/>
          <p:nvPr/>
        </p:nvSpPr>
        <p:spPr>
          <a:xfrm>
            <a:off x="4179491" y="6108697"/>
            <a:ext cx="1990722" cy="552253"/>
          </a:xfrm>
          <a:prstGeom prst="chevron">
            <a:avLst>
              <a:gd name="adj" fmla="val 40738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Probleme</a:t>
            </a:r>
          </a:p>
        </p:txBody>
      </p:sp>
      <p:pic>
        <p:nvPicPr>
          <p:cNvPr id="32" name="Picture 4" descr="Geoblocking: Vorteile und Nachteile - Gefährliches Ganzwissen - Nerdtalk -  Der Filmpodcast">
            <a:extLst>
              <a:ext uri="{FF2B5EF4-FFF2-40B4-BE49-F238E27FC236}">
                <a16:creationId xmlns:a16="http://schemas.microsoft.com/office/drawing/2014/main" id="{ABD68306-62FB-49D8-B40B-2C6A1E464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61" t="5898" r="35906" b="25937"/>
          <a:stretch/>
        </p:blipFill>
        <p:spPr bwMode="auto">
          <a:xfrm>
            <a:off x="258255" y="1808295"/>
            <a:ext cx="681304" cy="61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Anleitung: Netflix Geoblocking umgehen 2022 – PrivacyTutor">
            <a:extLst>
              <a:ext uri="{FF2B5EF4-FFF2-40B4-BE49-F238E27FC236}">
                <a16:creationId xmlns:a16="http://schemas.microsoft.com/office/drawing/2014/main" id="{AB960C1E-C3AC-4039-AAA6-53EB7BA83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1600" y1="82479" x2="52533" y2="824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36" y="2305051"/>
            <a:ext cx="737922" cy="46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A digital world map.">
            <a:extLst>
              <a:ext uri="{FF2B5EF4-FFF2-40B4-BE49-F238E27FC236}">
                <a16:creationId xmlns:a16="http://schemas.microsoft.com/office/drawing/2014/main" id="{072A36A1-3443-4ADC-800E-74A584511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4" y="2762091"/>
            <a:ext cx="606729" cy="3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598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6ECCA-3AA7-44E6-B42C-9379AF784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9188428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de-DE" sz="12500" dirty="0"/>
              <a:t>Geoblocking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ACE047-8C93-458A-A177-DEF45AA96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11326567"/>
            <a:ext cx="9144000" cy="754025"/>
          </a:xfrm>
        </p:spPr>
        <p:txBody>
          <a:bodyPr/>
          <a:lstStyle/>
          <a:p>
            <a:r>
              <a:rPr lang="de-DE" dirty="0" err="1"/>
              <a:t>Tjorven</a:t>
            </a:r>
            <a:r>
              <a:rPr lang="de-DE" dirty="0"/>
              <a:t> Burdorf</a:t>
            </a:r>
          </a:p>
        </p:txBody>
      </p:sp>
      <p:sp>
        <p:nvSpPr>
          <p:cNvPr id="18" name="Pfeil: Chevron 17">
            <a:extLst>
              <a:ext uri="{FF2B5EF4-FFF2-40B4-BE49-F238E27FC236}">
                <a16:creationId xmlns:a16="http://schemas.microsoft.com/office/drawing/2014/main" id="{60E62BE7-85EA-4CFF-8405-1111FBBA212D}"/>
              </a:ext>
            </a:extLst>
          </p:cNvPr>
          <p:cNvSpPr/>
          <p:nvPr/>
        </p:nvSpPr>
        <p:spPr>
          <a:xfrm>
            <a:off x="13182599" y="292293"/>
            <a:ext cx="4503057" cy="1074270"/>
          </a:xfrm>
          <a:prstGeom prst="chevron">
            <a:avLst/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Quellen</a:t>
            </a:r>
          </a:p>
        </p:txBody>
      </p:sp>
      <p:sp>
        <p:nvSpPr>
          <p:cNvPr id="15" name="Pfeil: Chevron 14">
            <a:extLst>
              <a:ext uri="{FF2B5EF4-FFF2-40B4-BE49-F238E27FC236}">
                <a16:creationId xmlns:a16="http://schemas.microsoft.com/office/drawing/2014/main" id="{33A3F587-2CBD-4DFF-818D-08A3C3F9D2E2}"/>
              </a:ext>
            </a:extLst>
          </p:cNvPr>
          <p:cNvSpPr/>
          <p:nvPr/>
        </p:nvSpPr>
        <p:spPr>
          <a:xfrm>
            <a:off x="2338388" y="8585198"/>
            <a:ext cx="1990722" cy="552253"/>
          </a:xfrm>
          <a:prstGeom prst="chevron">
            <a:avLst>
              <a:gd name="adj" fmla="val 39215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Was ist Geoblocking</a:t>
            </a:r>
          </a:p>
        </p:txBody>
      </p:sp>
      <p:sp>
        <p:nvSpPr>
          <p:cNvPr id="16" name="Pfeil: Chevron 15">
            <a:extLst>
              <a:ext uri="{FF2B5EF4-FFF2-40B4-BE49-F238E27FC236}">
                <a16:creationId xmlns:a16="http://schemas.microsoft.com/office/drawing/2014/main" id="{0D7CE146-D758-4CB2-851D-18042AEB30E5}"/>
              </a:ext>
            </a:extLst>
          </p:cNvPr>
          <p:cNvSpPr/>
          <p:nvPr/>
        </p:nvSpPr>
        <p:spPr>
          <a:xfrm>
            <a:off x="6017420" y="9756774"/>
            <a:ext cx="1990722" cy="552253"/>
          </a:xfrm>
          <a:prstGeom prst="chevron">
            <a:avLst>
              <a:gd name="adj" fmla="val 40738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Wie funktioniert Geoblocking</a:t>
            </a:r>
          </a:p>
        </p:txBody>
      </p:sp>
      <p:sp>
        <p:nvSpPr>
          <p:cNvPr id="17" name="Pfeil: Chevron 16">
            <a:extLst>
              <a:ext uri="{FF2B5EF4-FFF2-40B4-BE49-F238E27FC236}">
                <a16:creationId xmlns:a16="http://schemas.microsoft.com/office/drawing/2014/main" id="{85308BA9-555B-4342-B70F-0A44523A65C0}"/>
              </a:ext>
            </a:extLst>
          </p:cNvPr>
          <p:cNvSpPr/>
          <p:nvPr/>
        </p:nvSpPr>
        <p:spPr>
          <a:xfrm>
            <a:off x="7861302" y="10337800"/>
            <a:ext cx="1990722" cy="552254"/>
          </a:xfrm>
          <a:prstGeom prst="chevron">
            <a:avLst>
              <a:gd name="adj" fmla="val 42047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Wie umgeht man Geoblocking</a:t>
            </a:r>
          </a:p>
        </p:txBody>
      </p:sp>
      <p:sp>
        <p:nvSpPr>
          <p:cNvPr id="20" name="Pfeil: Chevron 19">
            <a:extLst>
              <a:ext uri="{FF2B5EF4-FFF2-40B4-BE49-F238E27FC236}">
                <a16:creationId xmlns:a16="http://schemas.microsoft.com/office/drawing/2014/main" id="{F780CEE8-0ED4-4BB7-9DCA-101DE84077F7}"/>
              </a:ext>
            </a:extLst>
          </p:cNvPr>
          <p:cNvSpPr/>
          <p:nvPr/>
        </p:nvSpPr>
        <p:spPr>
          <a:xfrm>
            <a:off x="498475" y="8004172"/>
            <a:ext cx="1990722" cy="552253"/>
          </a:xfrm>
          <a:prstGeom prst="chevron">
            <a:avLst>
              <a:gd name="adj" fmla="val 39215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Gliederung</a:t>
            </a:r>
          </a:p>
        </p:txBody>
      </p:sp>
      <p:sp>
        <p:nvSpPr>
          <p:cNvPr id="21" name="Pfeil: Chevron 20">
            <a:extLst>
              <a:ext uri="{FF2B5EF4-FFF2-40B4-BE49-F238E27FC236}">
                <a16:creationId xmlns:a16="http://schemas.microsoft.com/office/drawing/2014/main" id="{9B8A414F-550B-451F-9716-33936D6B6560}"/>
              </a:ext>
            </a:extLst>
          </p:cNvPr>
          <p:cNvSpPr/>
          <p:nvPr/>
        </p:nvSpPr>
        <p:spPr>
          <a:xfrm>
            <a:off x="9693278" y="10890248"/>
            <a:ext cx="1990722" cy="552253"/>
          </a:xfrm>
          <a:prstGeom prst="chevron">
            <a:avLst>
              <a:gd name="adj" fmla="val 39215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Quellen</a:t>
            </a:r>
          </a:p>
        </p:txBody>
      </p:sp>
      <p:sp>
        <p:nvSpPr>
          <p:cNvPr id="22" name="Pfeil: Chevron 21">
            <a:extLst>
              <a:ext uri="{FF2B5EF4-FFF2-40B4-BE49-F238E27FC236}">
                <a16:creationId xmlns:a16="http://schemas.microsoft.com/office/drawing/2014/main" id="{376F6983-D14E-4A7E-A47E-C51765C30781}"/>
              </a:ext>
            </a:extLst>
          </p:cNvPr>
          <p:cNvSpPr/>
          <p:nvPr/>
        </p:nvSpPr>
        <p:spPr>
          <a:xfrm>
            <a:off x="4179491" y="9166222"/>
            <a:ext cx="1990722" cy="552253"/>
          </a:xfrm>
          <a:prstGeom prst="chevron">
            <a:avLst>
              <a:gd name="adj" fmla="val 40738"/>
            </a:avLst>
          </a:prstGeom>
          <a:solidFill>
            <a:srgbClr val="227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Probleme</a:t>
            </a:r>
          </a:p>
        </p:txBody>
      </p:sp>
    </p:spTree>
    <p:extLst>
      <p:ext uri="{BB962C8B-B14F-4D97-AF65-F5344CB8AC3E}">
        <p14:creationId xmlns:p14="http://schemas.microsoft.com/office/powerpoint/2010/main" val="3358601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463</Words>
  <Application>Microsoft Office PowerPoint</Application>
  <PresentationFormat>Breitbild</PresentationFormat>
  <Paragraphs>110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Corbel</vt:lpstr>
      <vt:lpstr>Tiefe</vt:lpstr>
      <vt:lpstr>Geoblocking</vt:lpstr>
      <vt:lpstr>Geoblocking</vt:lpstr>
      <vt:lpstr>Geoblockin</vt:lpstr>
      <vt:lpstr>Geoblocking</vt:lpstr>
      <vt:lpstr>Geoblocking</vt:lpstr>
      <vt:lpstr>Geoblocking</vt:lpstr>
      <vt:lpstr>Geoblocking</vt:lpstr>
      <vt:lpstr>Geoblocking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Geoblocking</dc:title>
  <dc:creator>Administrator</dc:creator>
  <cp:lastModifiedBy>Administrator</cp:lastModifiedBy>
  <cp:revision>14</cp:revision>
  <dcterms:created xsi:type="dcterms:W3CDTF">2022-09-30T06:46:56Z</dcterms:created>
  <dcterms:modified xsi:type="dcterms:W3CDTF">2022-09-30T08:13:34Z</dcterms:modified>
</cp:coreProperties>
</file>