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57-45D9-B1D4-365F667DAB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72-4E9C-8B95-305E4EF21F72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72-4E9C-8B95-305E4EF21F72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3A72-4E9C-8B95-305E4EF21F7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3A72-4E9C-8B95-305E4EF21F72}"/>
              </c:ext>
            </c:extLst>
          </c:dPt>
          <c:cat>
            <c:strRef>
              <c:f>Sheet1!$A$2:$A$13</c:f>
              <c:strCache>
                <c:ptCount val="12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1st Qtr</c:v>
                </c:pt>
                <c:pt idx="5">
                  <c:v>2nd Qtr</c:v>
                </c:pt>
                <c:pt idx="6">
                  <c:v>3rd Qtr</c:v>
                </c:pt>
                <c:pt idx="7">
                  <c:v>4th Qtr</c:v>
                </c:pt>
                <c:pt idx="8">
                  <c:v>1st Qtr</c:v>
                </c:pt>
                <c:pt idx="9">
                  <c:v>2nd Qtr</c:v>
                </c:pt>
                <c:pt idx="10">
                  <c:v>3rd Qtr</c:v>
                </c:pt>
                <c:pt idx="11">
                  <c:v>4th Qtr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6</c:v>
                </c:pt>
                <c:pt idx="5">
                  <c:v>3.2</c:v>
                </c:pt>
                <c:pt idx="6">
                  <c:v>5</c:v>
                </c:pt>
                <c:pt idx="7">
                  <c:v>1.2</c:v>
                </c:pt>
                <c:pt idx="8">
                  <c:v>7</c:v>
                </c:pt>
                <c:pt idx="9">
                  <c:v>2</c:v>
                </c:pt>
                <c:pt idx="10">
                  <c:v>1.4</c:v>
                </c:pt>
                <c:pt idx="11">
                  <c:v>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A72-4E9C-8B95-305E4EF21F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6588607"/>
        <c:axId val="705501791"/>
      </c:lineChart>
      <c:catAx>
        <c:axId val="81658860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05501791"/>
        <c:auto val="1"/>
        <c:lblAlgn val="ctr"/>
        <c:lblOffset val="100"/>
        <c:noMultiLvlLbl val="0"/>
      </c:catAx>
      <c:valAx>
        <c:axId val="70550179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16588607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80CC-9715-4AFD-A3FA-47795A1EA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134B6-41DE-40FD-9B39-13A132CBE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B4A6-25F2-400B-8DD6-A8141DB2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B79-7189-4E97-BDD1-2CCE8FB36D5C}" type="datetimeFigureOut">
              <a:rPr lang="en-ZA" smtClean="0"/>
              <a:t>2020/04/13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3437-21BB-433F-9194-72DF0DBE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428F1-7176-45DA-8D57-5572BA14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1F79-5A74-4210-A311-519CA84B94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86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F940-230C-4953-965A-EF070158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24BE5-E41F-4523-888A-4991E3946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CD4A9-F404-4811-83A2-EE3D316F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B79-7189-4E97-BDD1-2CCE8FB36D5C}" type="datetimeFigureOut">
              <a:rPr lang="en-ZA" smtClean="0"/>
              <a:t>2020/04/13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F4515-8678-431E-93C5-B0BF8B80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7F816-F4E0-4DB7-B277-652C52C5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1F79-5A74-4210-A311-519CA84B94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232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34B6B-FBD8-4B31-B709-93F0C99B9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64C9A-21EE-4F0F-BCAC-D5B7CA6D4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D4DA-B619-4CC5-809F-35D056CE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B79-7189-4E97-BDD1-2CCE8FB36D5C}" type="datetimeFigureOut">
              <a:rPr lang="en-ZA" smtClean="0"/>
              <a:t>2020/04/13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9D22E-4D39-487C-A2EA-C29A5217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9C1CA-17C3-4AC2-B8DC-5EE11AA2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1F79-5A74-4210-A311-519CA84B94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9398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5EA9-B17B-4986-BDE6-7DE53B8F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02E4C-10BA-4F27-B452-821760D4C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F6BFE-DA3E-49B1-88D7-64231C6A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B79-7189-4E97-BDD1-2CCE8FB36D5C}" type="datetimeFigureOut">
              <a:rPr lang="en-ZA" smtClean="0"/>
              <a:t>2020/04/13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ACA7F-F59C-4EED-ACB2-C5DED59C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83990-9553-45F2-951A-1D11754C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1F79-5A74-4210-A311-519CA84B94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430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2E74-972E-4E22-8026-BB787E64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15FDF-7D10-471A-BF5B-5931164E5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8A3D2-A091-46E8-BB18-93BCED7D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B79-7189-4E97-BDD1-2CCE8FB36D5C}" type="datetimeFigureOut">
              <a:rPr lang="en-ZA" smtClean="0"/>
              <a:t>2020/04/13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BD367-A3AE-4F61-B986-53F80B5E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17E4F-6939-444D-A36C-C6153825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1F79-5A74-4210-A311-519CA84B94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215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ECE4-3C45-40CE-8E1E-BAEEA360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D208-1EE5-4C9A-87A9-938948A76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87701-8466-4C92-820A-6C1031D7B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37DB9-8993-4596-8F03-37BCEC7F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B79-7189-4E97-BDD1-2CCE8FB36D5C}" type="datetimeFigureOut">
              <a:rPr lang="en-ZA" smtClean="0"/>
              <a:t>2020/04/13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484D6-90A9-45D0-8D25-38F715DB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8ACE1-3D52-4FD7-B890-9B386A74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1F79-5A74-4210-A311-519CA84B94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657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0B33-3022-44F3-8D91-F1D4EF25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EB87F-F9F8-446B-86A3-824FADD4A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6122C-E952-4377-9371-918844916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4BC2E-4D67-4A7B-B0B7-D0AD20A06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8DDD0-2983-46D5-B442-893AA051D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C1248-4325-4ED7-87F1-8333A205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B79-7189-4E97-BDD1-2CCE8FB36D5C}" type="datetimeFigureOut">
              <a:rPr lang="en-ZA" smtClean="0"/>
              <a:t>2020/04/13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743C9-14FD-4B16-88DA-48CE565C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8ABE4-AD52-48A9-A9CB-373CB117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1F79-5A74-4210-A311-519CA84B94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5107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49C5-053A-42CD-B15F-FD626D21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ACE58-A0C4-40A1-9368-23A66CEC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B79-7189-4E97-BDD1-2CCE8FB36D5C}" type="datetimeFigureOut">
              <a:rPr lang="en-ZA" smtClean="0"/>
              <a:t>2020/04/13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136E7-4117-4131-8EAE-874C1B3C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F0934-2624-4B31-B2AE-EC9A6A83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1F79-5A74-4210-A311-519CA84B94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092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0E13C-600F-4744-92BF-52DAB69F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B79-7189-4E97-BDD1-2CCE8FB36D5C}" type="datetimeFigureOut">
              <a:rPr lang="en-ZA" smtClean="0"/>
              <a:t>2020/04/13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A1A4A-9A1E-4ABF-906E-82594AC2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1AB1-1A32-46E0-99B9-5173AFD4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1F79-5A74-4210-A311-519CA84B94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533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51C7-1FB8-4C34-9EDF-4F379E34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5D119-94BE-4DD1-BC31-6E217A62A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6F3DE-F73A-41B7-9234-AEFAEB7B9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E5AAB-EB1E-40AC-9453-D3C367EE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B79-7189-4E97-BDD1-2CCE8FB36D5C}" type="datetimeFigureOut">
              <a:rPr lang="en-ZA" smtClean="0"/>
              <a:t>2020/04/13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7A27F-253A-4A63-832A-7E5C7447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8ED8F-04B6-4207-9124-6935ECDC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1F79-5A74-4210-A311-519CA84B94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77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09DB-A51F-470B-9D77-19C842C5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B405A-0311-40F5-84D5-155618A05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D680C-BBD6-4869-8860-8BE5A65B6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2163A-850C-490B-9D54-9B6D8C27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B79-7189-4E97-BDD1-2CCE8FB36D5C}" type="datetimeFigureOut">
              <a:rPr lang="en-ZA" smtClean="0"/>
              <a:t>2020/04/13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0B1FE-A267-4277-9A10-69A82E16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34B7F-4E75-421F-9E0A-B2AE90BF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1F79-5A74-4210-A311-519CA84B94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235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EFA26-5674-4FD8-86ED-ED0CBE6ED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4B9E4-D8C1-4109-9958-702D37F52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7EB45-9F24-4934-9229-D6B868F6F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FB79-7189-4E97-BDD1-2CCE8FB36D5C}" type="datetimeFigureOut">
              <a:rPr lang="en-ZA" smtClean="0"/>
              <a:t>2020/04/13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E6474-B457-4B05-98E6-BC6FDA5C3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08400-5A5A-4419-9F14-DDD0652A7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1F79-5A74-4210-A311-519CA84B94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37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B8B8BD-3E9E-4682-9731-8730EC49C598}"/>
              </a:ext>
            </a:extLst>
          </p:cNvPr>
          <p:cNvSpPr/>
          <p:nvPr/>
        </p:nvSpPr>
        <p:spPr>
          <a:xfrm>
            <a:off x="537330" y="861237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E276A45-3946-4C53-B967-0EE6C5C99735}"/>
              </a:ext>
            </a:extLst>
          </p:cNvPr>
          <p:cNvSpPr/>
          <p:nvPr/>
        </p:nvSpPr>
        <p:spPr>
          <a:xfrm>
            <a:off x="3113953" y="861237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4F6041-0763-4EF6-A365-519E24224838}"/>
              </a:ext>
            </a:extLst>
          </p:cNvPr>
          <p:cNvSpPr/>
          <p:nvPr/>
        </p:nvSpPr>
        <p:spPr>
          <a:xfrm>
            <a:off x="5690576" y="861237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B7808F-65D2-413B-883C-B199B74DA1B8}"/>
              </a:ext>
            </a:extLst>
          </p:cNvPr>
          <p:cNvSpPr/>
          <p:nvPr/>
        </p:nvSpPr>
        <p:spPr>
          <a:xfrm>
            <a:off x="537330" y="1169582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626D3F-0AF2-4AA5-BB0B-28E1B43EE2CD}"/>
              </a:ext>
            </a:extLst>
          </p:cNvPr>
          <p:cNvSpPr/>
          <p:nvPr/>
        </p:nvSpPr>
        <p:spPr>
          <a:xfrm>
            <a:off x="3113953" y="1169582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DFE4D-0392-4A27-BC87-8FDA2D9BC939}"/>
              </a:ext>
            </a:extLst>
          </p:cNvPr>
          <p:cNvSpPr/>
          <p:nvPr/>
        </p:nvSpPr>
        <p:spPr>
          <a:xfrm>
            <a:off x="5690576" y="1169582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7BB489-91E7-4D5A-914C-C2D97E9C5D6D}"/>
              </a:ext>
            </a:extLst>
          </p:cNvPr>
          <p:cNvSpPr/>
          <p:nvPr/>
        </p:nvSpPr>
        <p:spPr>
          <a:xfrm>
            <a:off x="537330" y="1477927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C2EB0E-7458-49B2-9A4A-2D4A3804EE1C}"/>
              </a:ext>
            </a:extLst>
          </p:cNvPr>
          <p:cNvSpPr/>
          <p:nvPr/>
        </p:nvSpPr>
        <p:spPr>
          <a:xfrm>
            <a:off x="3113953" y="1477927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F429B6-19EB-490E-BB8F-DD83957958D0}"/>
              </a:ext>
            </a:extLst>
          </p:cNvPr>
          <p:cNvSpPr/>
          <p:nvPr/>
        </p:nvSpPr>
        <p:spPr>
          <a:xfrm>
            <a:off x="5690576" y="1477927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E8C6DF-6B32-4DFA-A3D0-3A64929F7694}"/>
              </a:ext>
            </a:extLst>
          </p:cNvPr>
          <p:cNvSpPr/>
          <p:nvPr/>
        </p:nvSpPr>
        <p:spPr>
          <a:xfrm>
            <a:off x="537330" y="1786272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66D8D7-FC94-4516-A6AD-A8C0437C6AFD}"/>
              </a:ext>
            </a:extLst>
          </p:cNvPr>
          <p:cNvSpPr/>
          <p:nvPr/>
        </p:nvSpPr>
        <p:spPr>
          <a:xfrm>
            <a:off x="3113953" y="1786272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DD51E2-CF30-477F-835B-A6258A31C126}"/>
              </a:ext>
            </a:extLst>
          </p:cNvPr>
          <p:cNvSpPr/>
          <p:nvPr/>
        </p:nvSpPr>
        <p:spPr>
          <a:xfrm>
            <a:off x="5690576" y="1786272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FE2E34-302D-4E41-8B34-9A501A3073AB}"/>
              </a:ext>
            </a:extLst>
          </p:cNvPr>
          <p:cNvSpPr txBox="1"/>
          <p:nvPr/>
        </p:nvSpPr>
        <p:spPr>
          <a:xfrm>
            <a:off x="537330" y="153351"/>
            <a:ext cx="2828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0" dirty="0">
                <a:latin typeface="Indie Flower" panose="02000000000000000000" pitchFamily="2" charset="0"/>
              </a:rPr>
              <a:t>My accounts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82B9A-8C73-4179-9AB9-CE947FD0CD05}"/>
              </a:ext>
            </a:extLst>
          </p:cNvPr>
          <p:cNvSpPr txBox="1"/>
          <p:nvPr/>
        </p:nvSpPr>
        <p:spPr>
          <a:xfrm rot="19928271">
            <a:off x="3053104" y="1061168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0" dirty="0">
                <a:latin typeface="Indie Flower" panose="02000000000000000000" pitchFamily="2" charset="0"/>
              </a:rPr>
              <a:t>Table view?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33EE13-58FC-4FA4-BA90-2565F30F7CF7}"/>
              </a:ext>
            </a:extLst>
          </p:cNvPr>
          <p:cNvSpPr txBox="1"/>
          <p:nvPr/>
        </p:nvSpPr>
        <p:spPr>
          <a:xfrm>
            <a:off x="6220510" y="1390643"/>
            <a:ext cx="1369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>
                <a:latin typeface="Indie Flower" panose="02000000000000000000" pitchFamily="2" charset="0"/>
              </a:rPr>
              <a:t>Balance</a:t>
            </a:r>
          </a:p>
        </p:txBody>
      </p:sp>
    </p:spTree>
    <p:extLst>
      <p:ext uri="{BB962C8B-B14F-4D97-AF65-F5344CB8AC3E}">
        <p14:creationId xmlns:p14="http://schemas.microsoft.com/office/powerpoint/2010/main" val="325516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B8B8BD-3E9E-4682-9731-8730EC49C598}"/>
              </a:ext>
            </a:extLst>
          </p:cNvPr>
          <p:cNvSpPr/>
          <p:nvPr/>
        </p:nvSpPr>
        <p:spPr>
          <a:xfrm>
            <a:off x="537330" y="861237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FE2E34-302D-4E41-8B34-9A501A3073AB}"/>
              </a:ext>
            </a:extLst>
          </p:cNvPr>
          <p:cNvSpPr txBox="1"/>
          <p:nvPr/>
        </p:nvSpPr>
        <p:spPr>
          <a:xfrm>
            <a:off x="537330" y="153351"/>
            <a:ext cx="2828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0" dirty="0">
                <a:latin typeface="Indie Flower" panose="02000000000000000000" pitchFamily="2" charset="0"/>
              </a:rPr>
              <a:t>My accounts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579821-2A1A-45C1-9A0C-0D34A1FE2B0F}"/>
              </a:ext>
            </a:extLst>
          </p:cNvPr>
          <p:cNvSpPr/>
          <p:nvPr/>
        </p:nvSpPr>
        <p:spPr>
          <a:xfrm>
            <a:off x="3113953" y="861237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B3125D3-9B0F-4A3A-A787-4943280FA6D2}"/>
              </a:ext>
            </a:extLst>
          </p:cNvPr>
          <p:cNvSpPr/>
          <p:nvPr/>
        </p:nvSpPr>
        <p:spPr>
          <a:xfrm>
            <a:off x="5690576" y="861237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1C0DF4-C4B9-4950-95ED-0B301C01E59F}"/>
              </a:ext>
            </a:extLst>
          </p:cNvPr>
          <p:cNvSpPr/>
          <p:nvPr/>
        </p:nvSpPr>
        <p:spPr>
          <a:xfrm>
            <a:off x="537330" y="1169582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DD9FD29-F318-4B29-8EEA-C951337A7E7B}"/>
              </a:ext>
            </a:extLst>
          </p:cNvPr>
          <p:cNvSpPr/>
          <p:nvPr/>
        </p:nvSpPr>
        <p:spPr>
          <a:xfrm>
            <a:off x="3113953" y="1169582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43C7530-3F46-441F-80CA-896284A8A748}"/>
              </a:ext>
            </a:extLst>
          </p:cNvPr>
          <p:cNvSpPr/>
          <p:nvPr/>
        </p:nvSpPr>
        <p:spPr>
          <a:xfrm>
            <a:off x="5690576" y="1169582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6929157-147F-4E0D-8743-78696D10BF9E}"/>
              </a:ext>
            </a:extLst>
          </p:cNvPr>
          <p:cNvSpPr/>
          <p:nvPr/>
        </p:nvSpPr>
        <p:spPr>
          <a:xfrm>
            <a:off x="537330" y="1477927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1154171-94C8-4B76-975C-41D7F4B1DE1D}"/>
              </a:ext>
            </a:extLst>
          </p:cNvPr>
          <p:cNvSpPr/>
          <p:nvPr/>
        </p:nvSpPr>
        <p:spPr>
          <a:xfrm>
            <a:off x="3113953" y="1477927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17CBEC7-458E-4EDF-9A26-1E703E5FD47F}"/>
              </a:ext>
            </a:extLst>
          </p:cNvPr>
          <p:cNvSpPr/>
          <p:nvPr/>
        </p:nvSpPr>
        <p:spPr>
          <a:xfrm>
            <a:off x="5690576" y="1477927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3675468-8AC8-4FD0-BE8E-7C1CC88005B8}"/>
              </a:ext>
            </a:extLst>
          </p:cNvPr>
          <p:cNvSpPr/>
          <p:nvPr/>
        </p:nvSpPr>
        <p:spPr>
          <a:xfrm>
            <a:off x="537330" y="1786272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1CEF505-5AAD-456F-937F-CFC1EAA9E131}"/>
              </a:ext>
            </a:extLst>
          </p:cNvPr>
          <p:cNvSpPr/>
          <p:nvPr/>
        </p:nvSpPr>
        <p:spPr>
          <a:xfrm>
            <a:off x="3113953" y="1786272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E37E1DA-336E-4B31-8953-FFB0533D53AE}"/>
              </a:ext>
            </a:extLst>
          </p:cNvPr>
          <p:cNvSpPr/>
          <p:nvPr/>
        </p:nvSpPr>
        <p:spPr>
          <a:xfrm>
            <a:off x="5690576" y="1786272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DD5823-E272-43FA-B050-3B69971A204F}"/>
              </a:ext>
            </a:extLst>
          </p:cNvPr>
          <p:cNvSpPr txBox="1"/>
          <p:nvPr/>
        </p:nvSpPr>
        <p:spPr>
          <a:xfrm>
            <a:off x="3564462" y="861237"/>
            <a:ext cx="14766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0" dirty="0">
                <a:latin typeface="Indie Flower" panose="02000000000000000000" pitchFamily="2" charset="0"/>
              </a:rPr>
              <a:t>Loans.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17990E-836C-42E4-80DA-55B7B7CFE9C0}"/>
              </a:ext>
            </a:extLst>
          </p:cNvPr>
          <p:cNvSpPr txBox="1"/>
          <p:nvPr/>
        </p:nvSpPr>
        <p:spPr>
          <a:xfrm rot="462552">
            <a:off x="4702403" y="1958387"/>
            <a:ext cx="3345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0" dirty="0">
                <a:latin typeface="Indie Flower" panose="02000000000000000000" pitchFamily="2" charset="0"/>
              </a:rPr>
              <a:t>How much left?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3745450-84A8-4596-9C34-F0EA61F2D79A}"/>
              </a:ext>
            </a:extLst>
          </p:cNvPr>
          <p:cNvSpPr/>
          <p:nvPr/>
        </p:nvSpPr>
        <p:spPr>
          <a:xfrm>
            <a:off x="5690576" y="1781774"/>
            <a:ext cx="1369443" cy="255182"/>
          </a:xfrm>
          <a:prstGeom prst="roundRect">
            <a:avLst>
              <a:gd name="adj" fmla="val 7021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F1FA78-8E85-4733-BADC-CB3CFA12AF89}"/>
              </a:ext>
            </a:extLst>
          </p:cNvPr>
          <p:cNvSpPr txBox="1"/>
          <p:nvPr/>
        </p:nvSpPr>
        <p:spPr>
          <a:xfrm>
            <a:off x="6220510" y="1390643"/>
            <a:ext cx="1369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>
                <a:latin typeface="Indie Flower" panose="02000000000000000000" pitchFamily="2" charset="0"/>
              </a:rPr>
              <a:t>Balance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577778-D241-4BE3-9211-BDD1512D3CCB}"/>
              </a:ext>
            </a:extLst>
          </p:cNvPr>
          <p:cNvCxnSpPr>
            <a:cxnSpLocks/>
          </p:cNvCxnSpPr>
          <p:nvPr/>
        </p:nvCxnSpPr>
        <p:spPr>
          <a:xfrm flipH="1">
            <a:off x="6220510" y="1390643"/>
            <a:ext cx="1286076" cy="391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61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B8B8BD-3E9E-4682-9731-8730EC49C598}"/>
              </a:ext>
            </a:extLst>
          </p:cNvPr>
          <p:cNvSpPr/>
          <p:nvPr/>
        </p:nvSpPr>
        <p:spPr>
          <a:xfrm>
            <a:off x="537330" y="861237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E276A45-3946-4C53-B967-0EE6C5C99735}"/>
              </a:ext>
            </a:extLst>
          </p:cNvPr>
          <p:cNvSpPr/>
          <p:nvPr/>
        </p:nvSpPr>
        <p:spPr>
          <a:xfrm>
            <a:off x="3113953" y="861237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4F6041-0763-4EF6-A365-519E24224838}"/>
              </a:ext>
            </a:extLst>
          </p:cNvPr>
          <p:cNvSpPr/>
          <p:nvPr/>
        </p:nvSpPr>
        <p:spPr>
          <a:xfrm>
            <a:off x="5690576" y="861237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B7808F-65D2-413B-883C-B199B74DA1B8}"/>
              </a:ext>
            </a:extLst>
          </p:cNvPr>
          <p:cNvSpPr/>
          <p:nvPr/>
        </p:nvSpPr>
        <p:spPr>
          <a:xfrm>
            <a:off x="537330" y="1169582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626D3F-0AF2-4AA5-BB0B-28E1B43EE2CD}"/>
              </a:ext>
            </a:extLst>
          </p:cNvPr>
          <p:cNvSpPr/>
          <p:nvPr/>
        </p:nvSpPr>
        <p:spPr>
          <a:xfrm>
            <a:off x="3113953" y="1169582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DFE4D-0392-4A27-BC87-8FDA2D9BC939}"/>
              </a:ext>
            </a:extLst>
          </p:cNvPr>
          <p:cNvSpPr/>
          <p:nvPr/>
        </p:nvSpPr>
        <p:spPr>
          <a:xfrm>
            <a:off x="5690576" y="1169582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7BB489-91E7-4D5A-914C-C2D97E9C5D6D}"/>
              </a:ext>
            </a:extLst>
          </p:cNvPr>
          <p:cNvSpPr/>
          <p:nvPr/>
        </p:nvSpPr>
        <p:spPr>
          <a:xfrm>
            <a:off x="537330" y="1477927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C2EB0E-7458-49B2-9A4A-2D4A3804EE1C}"/>
              </a:ext>
            </a:extLst>
          </p:cNvPr>
          <p:cNvSpPr/>
          <p:nvPr/>
        </p:nvSpPr>
        <p:spPr>
          <a:xfrm>
            <a:off x="3113953" y="1477927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F429B6-19EB-490E-BB8F-DD83957958D0}"/>
              </a:ext>
            </a:extLst>
          </p:cNvPr>
          <p:cNvSpPr/>
          <p:nvPr/>
        </p:nvSpPr>
        <p:spPr>
          <a:xfrm>
            <a:off x="5690576" y="1477927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E8C6DF-6B32-4DFA-A3D0-3A64929F7694}"/>
              </a:ext>
            </a:extLst>
          </p:cNvPr>
          <p:cNvSpPr/>
          <p:nvPr/>
        </p:nvSpPr>
        <p:spPr>
          <a:xfrm>
            <a:off x="537330" y="1786272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66D8D7-FC94-4516-A6AD-A8C0437C6AFD}"/>
              </a:ext>
            </a:extLst>
          </p:cNvPr>
          <p:cNvSpPr/>
          <p:nvPr/>
        </p:nvSpPr>
        <p:spPr>
          <a:xfrm>
            <a:off x="3113953" y="1786272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DD51E2-CF30-477F-835B-A6258A31C126}"/>
              </a:ext>
            </a:extLst>
          </p:cNvPr>
          <p:cNvSpPr/>
          <p:nvPr/>
        </p:nvSpPr>
        <p:spPr>
          <a:xfrm>
            <a:off x="5690576" y="1786272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FE2E34-302D-4E41-8B34-9A501A3073AB}"/>
              </a:ext>
            </a:extLst>
          </p:cNvPr>
          <p:cNvSpPr txBox="1"/>
          <p:nvPr/>
        </p:nvSpPr>
        <p:spPr>
          <a:xfrm>
            <a:off x="537330" y="153351"/>
            <a:ext cx="2828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0" dirty="0">
                <a:latin typeface="Indie Flower" panose="02000000000000000000" pitchFamily="2" charset="0"/>
              </a:rPr>
              <a:t>My accounts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B3AAF6-15FB-4E3B-BB8D-F8044FB86F31}"/>
              </a:ext>
            </a:extLst>
          </p:cNvPr>
          <p:cNvSpPr/>
          <p:nvPr/>
        </p:nvSpPr>
        <p:spPr>
          <a:xfrm>
            <a:off x="5690576" y="1781774"/>
            <a:ext cx="1369443" cy="255182"/>
          </a:xfrm>
          <a:prstGeom prst="roundRect">
            <a:avLst>
              <a:gd name="adj" fmla="val 7021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8" name="Graphic 17" descr="Call center">
            <a:extLst>
              <a:ext uri="{FF2B5EF4-FFF2-40B4-BE49-F238E27FC236}">
                <a16:creationId xmlns:a16="http://schemas.microsoft.com/office/drawing/2014/main" id="{E34B1F54-F358-47E6-951E-0E4CF50D4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0011" y="2078664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80E604-49F7-4E61-BE0C-FC1166438701}"/>
              </a:ext>
            </a:extLst>
          </p:cNvPr>
          <p:cNvSpPr txBox="1"/>
          <p:nvPr/>
        </p:nvSpPr>
        <p:spPr>
          <a:xfrm>
            <a:off x="2732679" y="2274254"/>
            <a:ext cx="4762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>
                <a:latin typeface="Indie Flower" panose="02000000000000000000" pitchFamily="2" charset="0"/>
              </a:rPr>
              <a:t>Video call relationship manager?</a:t>
            </a:r>
          </a:p>
        </p:txBody>
      </p:sp>
    </p:spTree>
    <p:extLst>
      <p:ext uri="{BB962C8B-B14F-4D97-AF65-F5344CB8AC3E}">
        <p14:creationId xmlns:p14="http://schemas.microsoft.com/office/powerpoint/2010/main" val="300295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B7808F-65D2-413B-883C-B199B74DA1B8}"/>
              </a:ext>
            </a:extLst>
          </p:cNvPr>
          <p:cNvSpPr/>
          <p:nvPr/>
        </p:nvSpPr>
        <p:spPr>
          <a:xfrm>
            <a:off x="537330" y="1456661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626D3F-0AF2-4AA5-BB0B-28E1B43EE2CD}"/>
              </a:ext>
            </a:extLst>
          </p:cNvPr>
          <p:cNvSpPr/>
          <p:nvPr/>
        </p:nvSpPr>
        <p:spPr>
          <a:xfrm>
            <a:off x="3113953" y="1456661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DFE4D-0392-4A27-BC87-8FDA2D9BC939}"/>
              </a:ext>
            </a:extLst>
          </p:cNvPr>
          <p:cNvSpPr/>
          <p:nvPr/>
        </p:nvSpPr>
        <p:spPr>
          <a:xfrm>
            <a:off x="5690576" y="1456661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7BB489-91E7-4D5A-914C-C2D97E9C5D6D}"/>
              </a:ext>
            </a:extLst>
          </p:cNvPr>
          <p:cNvSpPr/>
          <p:nvPr/>
        </p:nvSpPr>
        <p:spPr>
          <a:xfrm>
            <a:off x="537330" y="1765006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C2EB0E-7458-49B2-9A4A-2D4A3804EE1C}"/>
              </a:ext>
            </a:extLst>
          </p:cNvPr>
          <p:cNvSpPr/>
          <p:nvPr/>
        </p:nvSpPr>
        <p:spPr>
          <a:xfrm>
            <a:off x="3113953" y="1765006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F429B6-19EB-490E-BB8F-DD83957958D0}"/>
              </a:ext>
            </a:extLst>
          </p:cNvPr>
          <p:cNvSpPr/>
          <p:nvPr/>
        </p:nvSpPr>
        <p:spPr>
          <a:xfrm>
            <a:off x="5690576" y="1765006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E8C6DF-6B32-4DFA-A3D0-3A64929F7694}"/>
              </a:ext>
            </a:extLst>
          </p:cNvPr>
          <p:cNvSpPr/>
          <p:nvPr/>
        </p:nvSpPr>
        <p:spPr>
          <a:xfrm>
            <a:off x="537330" y="2073351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66D8D7-FC94-4516-A6AD-A8C0437C6AFD}"/>
              </a:ext>
            </a:extLst>
          </p:cNvPr>
          <p:cNvSpPr/>
          <p:nvPr/>
        </p:nvSpPr>
        <p:spPr>
          <a:xfrm>
            <a:off x="3113953" y="2073351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DD51E2-CF30-477F-835B-A6258A31C126}"/>
              </a:ext>
            </a:extLst>
          </p:cNvPr>
          <p:cNvSpPr/>
          <p:nvPr/>
        </p:nvSpPr>
        <p:spPr>
          <a:xfrm>
            <a:off x="5690576" y="2073351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FE2E34-302D-4E41-8B34-9A501A3073AB}"/>
              </a:ext>
            </a:extLst>
          </p:cNvPr>
          <p:cNvSpPr txBox="1"/>
          <p:nvPr/>
        </p:nvSpPr>
        <p:spPr>
          <a:xfrm>
            <a:off x="537330" y="153351"/>
            <a:ext cx="2828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0" dirty="0">
                <a:latin typeface="Indie Flower" panose="02000000000000000000" pitchFamily="2" charset="0"/>
              </a:rPr>
              <a:t>My accounts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B3AAF6-15FB-4E3B-BB8D-F8044FB86F31}"/>
              </a:ext>
            </a:extLst>
          </p:cNvPr>
          <p:cNvSpPr/>
          <p:nvPr/>
        </p:nvSpPr>
        <p:spPr>
          <a:xfrm>
            <a:off x="5690576" y="2068853"/>
            <a:ext cx="1369443" cy="255182"/>
          </a:xfrm>
          <a:prstGeom prst="roundRect">
            <a:avLst>
              <a:gd name="adj" fmla="val 7021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043F29-F274-4968-885A-3C5CA4E84F26}"/>
              </a:ext>
            </a:extLst>
          </p:cNvPr>
          <p:cNvSpPr/>
          <p:nvPr/>
        </p:nvSpPr>
        <p:spPr>
          <a:xfrm>
            <a:off x="7438168" y="278221"/>
            <a:ext cx="191386" cy="1913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98444E-3307-485D-881B-695A83830824}"/>
              </a:ext>
            </a:extLst>
          </p:cNvPr>
          <p:cNvSpPr/>
          <p:nvPr/>
        </p:nvSpPr>
        <p:spPr>
          <a:xfrm>
            <a:off x="7686261" y="278221"/>
            <a:ext cx="191386" cy="1913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8048EA-0A05-4CE0-BC04-B3F453D22C7C}"/>
              </a:ext>
            </a:extLst>
          </p:cNvPr>
          <p:cNvSpPr/>
          <p:nvPr/>
        </p:nvSpPr>
        <p:spPr>
          <a:xfrm>
            <a:off x="7923721" y="278221"/>
            <a:ext cx="191386" cy="1913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4172D8-ACBF-49B8-BEF1-4A154D985BC7}"/>
              </a:ext>
            </a:extLst>
          </p:cNvPr>
          <p:cNvSpPr/>
          <p:nvPr/>
        </p:nvSpPr>
        <p:spPr>
          <a:xfrm>
            <a:off x="7438168" y="526313"/>
            <a:ext cx="191386" cy="1913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A8B12E-B330-46C3-9952-5E1A51C4B089}"/>
              </a:ext>
            </a:extLst>
          </p:cNvPr>
          <p:cNvSpPr/>
          <p:nvPr/>
        </p:nvSpPr>
        <p:spPr>
          <a:xfrm>
            <a:off x="7686261" y="526313"/>
            <a:ext cx="191386" cy="1913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B00949-8282-46D1-9905-24943B74E88C}"/>
              </a:ext>
            </a:extLst>
          </p:cNvPr>
          <p:cNvSpPr/>
          <p:nvPr/>
        </p:nvSpPr>
        <p:spPr>
          <a:xfrm>
            <a:off x="7928344" y="526313"/>
            <a:ext cx="191386" cy="1913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C7A175-08C8-449F-92AE-6867162E732F}"/>
              </a:ext>
            </a:extLst>
          </p:cNvPr>
          <p:cNvSpPr txBox="1"/>
          <p:nvPr/>
        </p:nvSpPr>
        <p:spPr>
          <a:xfrm>
            <a:off x="4356875" y="245684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>
                <a:latin typeface="Indie Flower" panose="02000000000000000000" pitchFamily="2" charset="0"/>
              </a:rPr>
              <a:t>Switch legal entities</a:t>
            </a:r>
          </a:p>
        </p:txBody>
      </p:sp>
      <p:pic>
        <p:nvPicPr>
          <p:cNvPr id="26" name="Graphic 25" descr="Call center">
            <a:extLst>
              <a:ext uri="{FF2B5EF4-FFF2-40B4-BE49-F238E27FC236}">
                <a16:creationId xmlns:a16="http://schemas.microsoft.com/office/drawing/2014/main" id="{6A6B4ED3-FA64-43A7-BC1D-C773F450D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0011" y="2365743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0670ED3-89A9-4021-9929-C1A6EE851627}"/>
              </a:ext>
            </a:extLst>
          </p:cNvPr>
          <p:cNvSpPr txBox="1"/>
          <p:nvPr/>
        </p:nvSpPr>
        <p:spPr>
          <a:xfrm>
            <a:off x="2732679" y="2561333"/>
            <a:ext cx="4762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>
                <a:latin typeface="Indie Flower" panose="02000000000000000000" pitchFamily="2" charset="0"/>
              </a:rPr>
              <a:t>Video call relationship manager?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9C8CA69-CA61-4460-8D0E-879FF1269AAE}"/>
              </a:ext>
            </a:extLst>
          </p:cNvPr>
          <p:cNvSpPr/>
          <p:nvPr/>
        </p:nvSpPr>
        <p:spPr>
          <a:xfrm>
            <a:off x="537329" y="915039"/>
            <a:ext cx="7577777" cy="425323"/>
          </a:xfrm>
          <a:prstGeom prst="roundRect">
            <a:avLst>
              <a:gd name="adj" fmla="val 7021"/>
            </a:avLst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9" name="Graphic 28" descr="Magnifying glass">
            <a:extLst>
              <a:ext uri="{FF2B5EF4-FFF2-40B4-BE49-F238E27FC236}">
                <a16:creationId xmlns:a16="http://schemas.microsoft.com/office/drawing/2014/main" id="{14089DEE-E1B1-4E8D-ADD0-3ED13A306A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130" y="949223"/>
            <a:ext cx="391139" cy="39113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5AE632B-F3F1-42DC-A8F5-3C0B43CC4E2A}"/>
              </a:ext>
            </a:extLst>
          </p:cNvPr>
          <p:cNvSpPr txBox="1"/>
          <p:nvPr/>
        </p:nvSpPr>
        <p:spPr>
          <a:xfrm>
            <a:off x="1043269" y="906860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>
                <a:latin typeface="Indie Flower" panose="02000000000000000000" pitchFamily="2" charset="0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36810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B7808F-65D2-413B-883C-B199B74DA1B8}"/>
              </a:ext>
            </a:extLst>
          </p:cNvPr>
          <p:cNvSpPr/>
          <p:nvPr/>
        </p:nvSpPr>
        <p:spPr>
          <a:xfrm>
            <a:off x="537330" y="2806991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626D3F-0AF2-4AA5-BB0B-28E1B43EE2CD}"/>
              </a:ext>
            </a:extLst>
          </p:cNvPr>
          <p:cNvSpPr/>
          <p:nvPr/>
        </p:nvSpPr>
        <p:spPr>
          <a:xfrm>
            <a:off x="3113953" y="2806991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DFE4D-0392-4A27-BC87-8FDA2D9BC939}"/>
              </a:ext>
            </a:extLst>
          </p:cNvPr>
          <p:cNvSpPr/>
          <p:nvPr/>
        </p:nvSpPr>
        <p:spPr>
          <a:xfrm>
            <a:off x="5690576" y="2806991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7BB489-91E7-4D5A-914C-C2D97E9C5D6D}"/>
              </a:ext>
            </a:extLst>
          </p:cNvPr>
          <p:cNvSpPr/>
          <p:nvPr/>
        </p:nvSpPr>
        <p:spPr>
          <a:xfrm>
            <a:off x="537330" y="3115336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C2EB0E-7458-49B2-9A4A-2D4A3804EE1C}"/>
              </a:ext>
            </a:extLst>
          </p:cNvPr>
          <p:cNvSpPr/>
          <p:nvPr/>
        </p:nvSpPr>
        <p:spPr>
          <a:xfrm>
            <a:off x="3113953" y="3115336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F429B6-19EB-490E-BB8F-DD83957958D0}"/>
              </a:ext>
            </a:extLst>
          </p:cNvPr>
          <p:cNvSpPr/>
          <p:nvPr/>
        </p:nvSpPr>
        <p:spPr>
          <a:xfrm>
            <a:off x="5690576" y="3115336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E8C6DF-6B32-4DFA-A3D0-3A64929F7694}"/>
              </a:ext>
            </a:extLst>
          </p:cNvPr>
          <p:cNvSpPr/>
          <p:nvPr/>
        </p:nvSpPr>
        <p:spPr>
          <a:xfrm>
            <a:off x="537330" y="3423681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66D8D7-FC94-4516-A6AD-A8C0437C6AFD}"/>
              </a:ext>
            </a:extLst>
          </p:cNvPr>
          <p:cNvSpPr/>
          <p:nvPr/>
        </p:nvSpPr>
        <p:spPr>
          <a:xfrm>
            <a:off x="3113953" y="3423681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DD51E2-CF30-477F-835B-A6258A31C126}"/>
              </a:ext>
            </a:extLst>
          </p:cNvPr>
          <p:cNvSpPr/>
          <p:nvPr/>
        </p:nvSpPr>
        <p:spPr>
          <a:xfrm>
            <a:off x="5690576" y="3423681"/>
            <a:ext cx="2429154" cy="255182"/>
          </a:xfrm>
          <a:prstGeom prst="roundRect">
            <a:avLst>
              <a:gd name="adj" fmla="val 7021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FE2E34-302D-4E41-8B34-9A501A3073AB}"/>
              </a:ext>
            </a:extLst>
          </p:cNvPr>
          <p:cNvSpPr txBox="1"/>
          <p:nvPr/>
        </p:nvSpPr>
        <p:spPr>
          <a:xfrm>
            <a:off x="537330" y="153351"/>
            <a:ext cx="2828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0" dirty="0">
                <a:latin typeface="Indie Flower" panose="02000000000000000000" pitchFamily="2" charset="0"/>
              </a:rPr>
              <a:t>My accounts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B3AAF6-15FB-4E3B-BB8D-F8044FB86F31}"/>
              </a:ext>
            </a:extLst>
          </p:cNvPr>
          <p:cNvSpPr/>
          <p:nvPr/>
        </p:nvSpPr>
        <p:spPr>
          <a:xfrm>
            <a:off x="5690576" y="3419183"/>
            <a:ext cx="1369443" cy="255182"/>
          </a:xfrm>
          <a:prstGeom prst="roundRect">
            <a:avLst>
              <a:gd name="adj" fmla="val 7021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043F29-F274-4968-885A-3C5CA4E84F26}"/>
              </a:ext>
            </a:extLst>
          </p:cNvPr>
          <p:cNvSpPr/>
          <p:nvPr/>
        </p:nvSpPr>
        <p:spPr>
          <a:xfrm>
            <a:off x="7438168" y="278221"/>
            <a:ext cx="191386" cy="1913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98444E-3307-485D-881B-695A83830824}"/>
              </a:ext>
            </a:extLst>
          </p:cNvPr>
          <p:cNvSpPr/>
          <p:nvPr/>
        </p:nvSpPr>
        <p:spPr>
          <a:xfrm>
            <a:off x="7686261" y="278221"/>
            <a:ext cx="191386" cy="1913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8048EA-0A05-4CE0-BC04-B3F453D22C7C}"/>
              </a:ext>
            </a:extLst>
          </p:cNvPr>
          <p:cNvSpPr/>
          <p:nvPr/>
        </p:nvSpPr>
        <p:spPr>
          <a:xfrm>
            <a:off x="7923721" y="278221"/>
            <a:ext cx="191386" cy="1913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4172D8-ACBF-49B8-BEF1-4A154D985BC7}"/>
              </a:ext>
            </a:extLst>
          </p:cNvPr>
          <p:cNvSpPr/>
          <p:nvPr/>
        </p:nvSpPr>
        <p:spPr>
          <a:xfrm>
            <a:off x="7438168" y="526313"/>
            <a:ext cx="191386" cy="1913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A8B12E-B330-46C3-9952-5E1A51C4B089}"/>
              </a:ext>
            </a:extLst>
          </p:cNvPr>
          <p:cNvSpPr/>
          <p:nvPr/>
        </p:nvSpPr>
        <p:spPr>
          <a:xfrm>
            <a:off x="7686261" y="526313"/>
            <a:ext cx="191386" cy="1913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B00949-8282-46D1-9905-24943B74E88C}"/>
              </a:ext>
            </a:extLst>
          </p:cNvPr>
          <p:cNvSpPr/>
          <p:nvPr/>
        </p:nvSpPr>
        <p:spPr>
          <a:xfrm>
            <a:off x="7928344" y="526313"/>
            <a:ext cx="191386" cy="1913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C7A175-08C8-449F-92AE-6867162E732F}"/>
              </a:ext>
            </a:extLst>
          </p:cNvPr>
          <p:cNvSpPr txBox="1"/>
          <p:nvPr/>
        </p:nvSpPr>
        <p:spPr>
          <a:xfrm>
            <a:off x="4356875" y="245684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>
                <a:latin typeface="Indie Flower" panose="02000000000000000000" pitchFamily="2" charset="0"/>
              </a:rPr>
              <a:t>Switch legal entities</a:t>
            </a:r>
          </a:p>
        </p:txBody>
      </p:sp>
      <p:pic>
        <p:nvPicPr>
          <p:cNvPr id="26" name="Graphic 25" descr="Call center">
            <a:extLst>
              <a:ext uri="{FF2B5EF4-FFF2-40B4-BE49-F238E27FC236}">
                <a16:creationId xmlns:a16="http://schemas.microsoft.com/office/drawing/2014/main" id="{6A6B4ED3-FA64-43A7-BC1D-C773F450D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0011" y="3716073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0670ED3-89A9-4021-9929-C1A6EE851627}"/>
              </a:ext>
            </a:extLst>
          </p:cNvPr>
          <p:cNvSpPr txBox="1"/>
          <p:nvPr/>
        </p:nvSpPr>
        <p:spPr>
          <a:xfrm>
            <a:off x="2732679" y="3911663"/>
            <a:ext cx="4762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>
                <a:latin typeface="Indie Flower" panose="02000000000000000000" pitchFamily="2" charset="0"/>
              </a:rPr>
              <a:t>Video call relationship manager?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9C8CA69-CA61-4460-8D0E-879FF1269AAE}"/>
              </a:ext>
            </a:extLst>
          </p:cNvPr>
          <p:cNvSpPr/>
          <p:nvPr/>
        </p:nvSpPr>
        <p:spPr>
          <a:xfrm>
            <a:off x="537329" y="915039"/>
            <a:ext cx="7577777" cy="425323"/>
          </a:xfrm>
          <a:prstGeom prst="roundRect">
            <a:avLst>
              <a:gd name="adj" fmla="val 7021"/>
            </a:avLst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9" name="Graphic 28" descr="Magnifying glass">
            <a:extLst>
              <a:ext uri="{FF2B5EF4-FFF2-40B4-BE49-F238E27FC236}">
                <a16:creationId xmlns:a16="http://schemas.microsoft.com/office/drawing/2014/main" id="{14089DEE-E1B1-4E8D-ADD0-3ED13A306A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130" y="949223"/>
            <a:ext cx="391139" cy="39113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5AE632B-F3F1-42DC-A8F5-3C0B43CC4E2A}"/>
              </a:ext>
            </a:extLst>
          </p:cNvPr>
          <p:cNvSpPr txBox="1"/>
          <p:nvPr/>
        </p:nvSpPr>
        <p:spPr>
          <a:xfrm>
            <a:off x="1043269" y="906860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>
                <a:latin typeface="Indie Flower" panose="02000000000000000000" pitchFamily="2" charset="0"/>
              </a:rPr>
              <a:t>Search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BEAB22C-908C-4AB6-ACF3-16E8D7FA6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494235"/>
              </p:ext>
            </p:extLst>
          </p:nvPr>
        </p:nvGraphicFramePr>
        <p:xfrm>
          <a:off x="139303" y="1348541"/>
          <a:ext cx="1933944" cy="1398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A4B71E31-1CE8-4765-AD44-A60B05A111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1129298"/>
              </p:ext>
            </p:extLst>
          </p:nvPr>
        </p:nvGraphicFramePr>
        <p:xfrm>
          <a:off x="1800840" y="1374438"/>
          <a:ext cx="2556036" cy="1398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9371331E-8D90-44F1-A07F-5E38E356B44D}"/>
              </a:ext>
            </a:extLst>
          </p:cNvPr>
          <p:cNvSpPr txBox="1"/>
          <p:nvPr/>
        </p:nvSpPr>
        <p:spPr>
          <a:xfrm>
            <a:off x="4326217" y="1812066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>
                <a:latin typeface="Indie Flower" panose="02000000000000000000" pitchFamily="2" charset="0"/>
              </a:rPr>
              <a:t>Overview of all</a:t>
            </a:r>
          </a:p>
        </p:txBody>
      </p:sp>
    </p:spTree>
    <p:extLst>
      <p:ext uri="{BB962C8B-B14F-4D97-AF65-F5344CB8AC3E}">
        <p14:creationId xmlns:p14="http://schemas.microsoft.com/office/powerpoint/2010/main" val="429171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47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Indie Flower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Tjaard du Plessis</dc:creator>
  <cp:lastModifiedBy>Tjaard du Plessis</cp:lastModifiedBy>
  <cp:revision>5</cp:revision>
  <dcterms:created xsi:type="dcterms:W3CDTF">2020-04-13T05:40:33Z</dcterms:created>
  <dcterms:modified xsi:type="dcterms:W3CDTF">2020-04-13T06:06:01Z</dcterms:modified>
</cp:coreProperties>
</file>