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Ex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Exo-bold.fntdata"/><Relationship Id="rId21" Type="http://schemas.openxmlformats.org/officeDocument/2006/relationships/font" Target="fonts/Exo-regular.fntdata"/><Relationship Id="rId24" Type="http://schemas.openxmlformats.org/officeDocument/2006/relationships/font" Target="fonts/Exo-boldItalic.fntdata"/><Relationship Id="rId23" Type="http://schemas.openxmlformats.org/officeDocument/2006/relationships/font" Target="fonts/Ex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8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ArialNarrow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79ddaf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b79ddaf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4304f0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4304f0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7d9688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7d9688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4304f0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4304f0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4304f0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4304f0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4304f0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4304f0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4304f0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4304f0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3">
              <a:alpha val="74509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410950" y="612975"/>
            <a:ext cx="8322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1D2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4572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11087" y="1715475"/>
            <a:ext cx="8322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Ubuntu"/>
              <a:buNone/>
              <a:defRPr b="0" i="0" sz="2400" u="none" cap="none" strike="noStrike">
                <a:solidFill>
                  <a:srgbClr val="2768B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Exo"/>
              <a:buNone/>
              <a:defRPr b="1" i="0" sz="2400" u="none" cap="none" strike="noStrike">
                <a:solidFill>
                  <a:srgbClr val="0B5394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31" name="Google Shape;31;p2"/>
          <p:cNvGrpSpPr/>
          <p:nvPr/>
        </p:nvGrpSpPr>
        <p:grpSpPr>
          <a:xfrm>
            <a:off x="6342755" y="3467099"/>
            <a:ext cx="2554363" cy="1206000"/>
            <a:chOff x="3294755" y="3467099"/>
            <a:chExt cx="2554363" cy="1206000"/>
          </a:xfrm>
        </p:grpSpPr>
        <p:sp>
          <p:nvSpPr>
            <p:cNvPr id="32" name="Google Shape;32;p2"/>
            <p:cNvSpPr/>
            <p:nvPr/>
          </p:nvSpPr>
          <p:spPr>
            <a:xfrm>
              <a:off x="3298031" y="3467099"/>
              <a:ext cx="1202400" cy="120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OAA LOGO" id="33" name="Google Shape;3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94755" y="3467099"/>
              <a:ext cx="1206000" cy="12060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0" endPos="40000" fadeDir="5400012" kx="0" rotWithShape="0" algn="bl" stA="50000" stPos="0" sy="-100000" ky="0"/>
            </a:effectLst>
          </p:spPr>
        </p:pic>
        <p:pic>
          <p:nvPicPr>
            <p:cNvPr descr="File:Seal of the United States Department of Commerce.svg" id="34" name="Google Shape;3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49418" y="3467099"/>
              <a:ext cx="1199700" cy="11997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0" endPos="40000" fadeDir="5400012" kx="0" rotWithShape="0" algn="bl" stA="50000" stPos="0" sy="-100000" ky="0"/>
            </a:effectLst>
          </p:spPr>
        </p:pic>
      </p:grpSp>
      <p:sp>
        <p:nvSpPr>
          <p:cNvPr id="35" name="Google Shape;35;p2"/>
          <p:cNvSpPr txBox="1"/>
          <p:nvPr>
            <p:ph idx="2" type="subTitle"/>
          </p:nvPr>
        </p:nvSpPr>
        <p:spPr>
          <a:xfrm>
            <a:off x="-628125" y="4508050"/>
            <a:ext cx="3255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493711" lvl="0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12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5905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6223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622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622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6223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6223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6223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6223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None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 Slide">
  <p:cSld name="Question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102050" y="288567"/>
            <a:ext cx="8906100" cy="3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378167" y="510586"/>
            <a:ext cx="2449041" cy="1115468"/>
            <a:chOff x="3208466" y="993700"/>
            <a:chExt cx="2809178" cy="1279500"/>
          </a:xfrm>
        </p:grpSpPr>
        <p:pic>
          <p:nvPicPr>
            <p:cNvPr id="88" name="Google Shape;88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738144" y="997112"/>
              <a:ext cx="1279500" cy="127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8466" y="993700"/>
              <a:ext cx="1279500" cy="1279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1"/>
          <p:cNvSpPr/>
          <p:nvPr/>
        </p:nvSpPr>
        <p:spPr>
          <a:xfrm>
            <a:off x="0" y="4823280"/>
            <a:ext cx="91440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0"/>
            <a:ext cx="91440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2897" y="333180"/>
            <a:ext cx="5591700" cy="145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516475" y="0"/>
            <a:ext cx="627600" cy="56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4700" y="461352"/>
            <a:ext cx="4220699" cy="42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lide">
  <p:cSld name="Bullet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Montserrat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52400" y="590550"/>
            <a:ext cx="8839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Slide">
  <p:cSld name="Transition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3">
              <a:alpha val="74509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/>
          <p:nvPr>
            <p:ph type="ctrTitle"/>
          </p:nvPr>
        </p:nvSpPr>
        <p:spPr>
          <a:xfrm>
            <a:off x="429000" y="1679775"/>
            <a:ext cx="8286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1D2E6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4572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6342755" y="3467099"/>
            <a:ext cx="2554363" cy="1206000"/>
            <a:chOff x="3294755" y="3467099"/>
            <a:chExt cx="2554363" cy="1206000"/>
          </a:xfrm>
        </p:grpSpPr>
        <p:sp>
          <p:nvSpPr>
            <p:cNvPr id="46" name="Google Shape;46;p4"/>
            <p:cNvSpPr/>
            <p:nvPr/>
          </p:nvSpPr>
          <p:spPr>
            <a:xfrm>
              <a:off x="3298031" y="3467099"/>
              <a:ext cx="1202400" cy="120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OAA LOGO" id="47" name="Google Shape;4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94755" y="3467099"/>
              <a:ext cx="1206000" cy="12060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0" endPos="40000" fadeDir="5400012" kx="0" rotWithShape="0" algn="bl" stA="50000" stPos="0" sy="-100000" ky="0"/>
            </a:effectLst>
          </p:spPr>
        </p:pic>
        <p:pic>
          <p:nvPicPr>
            <p:cNvPr descr="File:Seal of the United States Department of Commerce.svg" id="48" name="Google Shape;4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49418" y="3467099"/>
              <a:ext cx="1199700" cy="11997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0" endPos="40000" fadeDir="5400012" kx="0" rotWithShape="0" algn="bl" stA="50000" stPos="0" sy="-100000" ky="0"/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lide with Subtitle">
  <p:cSld name="Bullet Slide with Sub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Montserrat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pen Sans"/>
              <a:buNone/>
              <a:defRPr b="1" i="0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162300" y="593445"/>
            <a:ext cx="8819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i="0" sz="3000" u="none" cap="none" strike="noStrike">
                <a:solidFill>
                  <a:srgbClr val="215A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152400" y="112395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Slide">
  <p:cSld name="Blank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/>
        </p:nvSpPr>
        <p:spPr>
          <a:xfrm rot="-5400000">
            <a:off x="-1488900" y="2424000"/>
            <a:ext cx="327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 rot="-5400000">
            <a:off x="7359600" y="2424000"/>
            <a:ext cx="327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-1525" y="-2025"/>
            <a:ext cx="9144000" cy="48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Bullet Slide">
  <p:cSld name="Two Column Bullet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495800" y="590550"/>
            <a:ext cx="441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152400" y="590550"/>
            <a:ext cx="419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Bullet Slide with Subtitles">
  <p:cSld name="Two Column Bullet Slide with Subtitle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152400" y="593450"/>
            <a:ext cx="4191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15A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" type="subTitle"/>
          </p:nvPr>
        </p:nvSpPr>
        <p:spPr>
          <a:xfrm>
            <a:off x="4495800" y="593450"/>
            <a:ext cx="4419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15A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4495800" y="1123950"/>
            <a:ext cx="441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4" type="body"/>
          </p:nvPr>
        </p:nvSpPr>
        <p:spPr>
          <a:xfrm>
            <a:off x="152400" y="1123950"/>
            <a:ext cx="4191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Title Blank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  <a:defRPr b="1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rmation Slide">
  <p:cSld name="Contact Information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accent3">
              <a:alpha val="74509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257700" y="2719626"/>
            <a:ext cx="8628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Michroma"/>
              <a:buNone/>
            </a:pPr>
            <a:r>
              <a:rPr lang="en" sz="2400">
                <a:solidFill>
                  <a:srgbClr val="0B5394"/>
                </a:solidFill>
              </a:rPr>
              <a:t>&lt;Name&gt;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Michroma"/>
              <a:buNone/>
            </a:pPr>
            <a:r>
              <a:rPr lang="en" sz="2000">
                <a:solidFill>
                  <a:srgbClr val="0B5394"/>
                </a:solidFill>
              </a:rPr>
              <a:t>&lt;Title&gt;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Ubuntu"/>
              <a:buNone/>
            </a:pPr>
            <a:r>
              <a:rPr b="0" i="0" lang="en" sz="1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National Centers for Environmental Information (NCEI)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Ubuntu"/>
              <a:buNone/>
            </a:pPr>
            <a:r>
              <a:rPr lang="en">
                <a:solidFill>
                  <a:srgbClr val="0B5394"/>
                </a:solidFill>
              </a:rPr>
              <a:t>&lt;email&gt;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Ubuntu"/>
              <a:buNone/>
            </a:pPr>
            <a:r>
              <a:rPr lang="en">
                <a:solidFill>
                  <a:srgbClr val="0B5394"/>
                </a:solidFill>
              </a:rPr>
              <a:t>&lt;phone&gt;</a:t>
            </a:r>
            <a:endParaRPr/>
          </a:p>
        </p:txBody>
      </p:sp>
      <p:pic>
        <p:nvPicPr>
          <p:cNvPr descr="Related image"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750" y="251100"/>
            <a:ext cx="2554500" cy="2415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0"/>
          <p:cNvGrpSpPr/>
          <p:nvPr/>
        </p:nvGrpSpPr>
        <p:grpSpPr>
          <a:xfrm>
            <a:off x="6342755" y="3467099"/>
            <a:ext cx="2554363" cy="1206000"/>
            <a:chOff x="3294755" y="3467099"/>
            <a:chExt cx="2554363" cy="1206000"/>
          </a:xfrm>
        </p:grpSpPr>
        <p:sp>
          <p:nvSpPr>
            <p:cNvPr id="82" name="Google Shape;82;p10"/>
            <p:cNvSpPr/>
            <p:nvPr/>
          </p:nvSpPr>
          <p:spPr>
            <a:xfrm>
              <a:off x="3298031" y="3467099"/>
              <a:ext cx="1202400" cy="120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 result for NOAA LOGO" id="83" name="Google Shape;8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94755" y="3467099"/>
              <a:ext cx="1206000" cy="12060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0" endPos="40000" fadeDir="5400012" kx="0" rotWithShape="0" algn="bl" stA="50000" stPos="0" sy="-100000" ky="0"/>
            </a:effectLst>
          </p:spPr>
        </p:pic>
        <p:pic>
          <p:nvPicPr>
            <p:cNvPr descr="File:Seal of the United States Department of Commerce.svg" id="84" name="Google Shape;84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9418" y="3467099"/>
              <a:ext cx="1199700" cy="119970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0" endPos="40000" fadeDir="5400012" kx="0" rotWithShape="0" algn="bl" stA="50000" stPos="0" sy="-100000" ky="0"/>
            </a:effec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21387" y="85275"/>
            <a:ext cx="8901224" cy="478200"/>
            <a:chOff x="121387" y="85275"/>
            <a:chExt cx="8901224" cy="478200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21387" y="85275"/>
              <a:ext cx="8901224" cy="478200"/>
              <a:chOff x="121387" y="85275"/>
              <a:chExt cx="8901224" cy="478200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386537" y="85275"/>
                <a:ext cx="8428500" cy="478200"/>
              </a:xfrm>
              <a:prstGeom prst="rect">
                <a:avLst/>
              </a:prstGeom>
              <a:solidFill>
                <a:srgbClr val="215A9F"/>
              </a:solidFill>
              <a:ln cap="flat" cmpd="sng" w="19050">
                <a:solidFill>
                  <a:srgbClr val="215A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121387" y="85275"/>
                <a:ext cx="471900" cy="478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215A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8543811" y="85275"/>
                <a:ext cx="478800" cy="4782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215A9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 rot="2424">
              <a:off x="146254" y="111973"/>
              <a:ext cx="424800" cy="42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2428">
              <a:off x="8571035" y="111973"/>
              <a:ext cx="424800" cy="42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/>
          <p:nvPr/>
        </p:nvSpPr>
        <p:spPr>
          <a:xfrm>
            <a:off x="62894" y="4893996"/>
            <a:ext cx="6807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National Centers for Environmental Information (NCEI)</a:t>
            </a:r>
            <a:endParaRPr/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91637" y="567990"/>
            <a:ext cx="88194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○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Arial Narrow"/>
              <a:buChar char="●"/>
              <a:defRPr b="0" i="0" sz="2400" u="none" cap="none" strike="noStrike">
                <a:solidFill>
                  <a:srgbClr val="1C4587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00525" y="4924642"/>
            <a:ext cx="471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b="0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"/>
          <p:cNvGrpSpPr/>
          <p:nvPr/>
        </p:nvGrpSpPr>
        <p:grpSpPr>
          <a:xfrm>
            <a:off x="54775" y="4918167"/>
            <a:ext cx="9017650" cy="189350"/>
            <a:chOff x="54775" y="4918167"/>
            <a:chExt cx="9017650" cy="189350"/>
          </a:xfrm>
        </p:grpSpPr>
        <p:sp>
          <p:nvSpPr>
            <p:cNvPr id="17" name="Google Shape;17;p1"/>
            <p:cNvSpPr/>
            <p:nvPr/>
          </p:nvSpPr>
          <p:spPr>
            <a:xfrm>
              <a:off x="163325" y="4918635"/>
              <a:ext cx="8829900" cy="188700"/>
            </a:xfrm>
            <a:prstGeom prst="rect">
              <a:avLst/>
            </a:prstGeom>
            <a:solidFill>
              <a:srgbClr val="215A9F"/>
            </a:solidFill>
            <a:ln cap="flat" cmpd="sng" w="19050">
              <a:solidFill>
                <a:srgbClr val="215A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4775" y="4918817"/>
              <a:ext cx="209700" cy="188700"/>
            </a:xfrm>
            <a:prstGeom prst="ellipse">
              <a:avLst/>
            </a:prstGeom>
            <a:solidFill>
              <a:srgbClr val="215A9F"/>
            </a:solidFill>
            <a:ln cap="flat" cmpd="sng" w="19050">
              <a:solidFill>
                <a:srgbClr val="215A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862725" y="4918167"/>
              <a:ext cx="209700" cy="188700"/>
            </a:xfrm>
            <a:prstGeom prst="ellipse">
              <a:avLst/>
            </a:prstGeom>
            <a:solidFill>
              <a:srgbClr val="215A9F"/>
            </a:solidFill>
            <a:ln cap="flat" cmpd="sng" w="19050">
              <a:solidFill>
                <a:srgbClr val="215A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"/>
          <p:cNvSpPr txBox="1"/>
          <p:nvPr>
            <p:ph idx="2" type="sldNum"/>
          </p:nvPr>
        </p:nvSpPr>
        <p:spPr>
          <a:xfrm>
            <a:off x="8600525" y="4913832"/>
            <a:ext cx="471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1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108550" y="4918817"/>
            <a:ext cx="43572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Mission Science Network </a:t>
            </a:r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628650" y="82314"/>
            <a:ext cx="7886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3" name="Google Shape;23;p1"/>
          <p:cNvSpPr txBox="1"/>
          <p:nvPr/>
        </p:nvSpPr>
        <p:spPr>
          <a:xfrm rot="-5400000">
            <a:off x="-1488900" y="2424000"/>
            <a:ext cx="327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 rot="-5400000">
            <a:off x="7359600" y="2424000"/>
            <a:ext cx="327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rt.spring.io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cmdtest-env.ej2s7tvq62.us-east-1.elasticbeanstalk.com/gcmd_keywords?url=https://data.nodc.noaa.gov/nodc/archive/metadata/approved/iso/GHRSST-EUR-L4HRfnd-GLOB-ODYSSEA.xml" TargetMode="External"/><Relationship Id="rId4" Type="http://schemas.openxmlformats.org/officeDocument/2006/relationships/hyperlink" Target="http://gcmdtest-env.ej2s7tvq62.us-east-1.elasticbeanstalk.com/gcmd_keywords?url=https://data.nodc.noaa.gov/nodc/archive/metadata/approved/iso/GHRSST-EUR-L4HRfnd-GLOB-ODYSSEA.xml" TargetMode="External"/><Relationship Id="rId5" Type="http://schemas.openxmlformats.org/officeDocument/2006/relationships/hyperlink" Target="http://gcmdtest-env.ej2s7tvq62.us-east-1.elasticbeanstalk.com/gcmd_keywords?url=https://www1.ncdc.noaa.gov/pub/data/metadata/published/geoportal/iso/xml/noaa-cave-23330.x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.ncei.noaa.gov/metadata/gcmd-springboot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410950" y="612975"/>
            <a:ext cx="8322000" cy="11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24292E"/>
                </a:solidFill>
              </a:rPr>
              <a:t>GCMD Keyword Checker Web API for ISO Metadata XML URLs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411087" y="1715475"/>
            <a:ext cx="83220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Java Spring Boot application</a:t>
            </a:r>
            <a:endParaRPr/>
          </a:p>
        </p:txBody>
      </p:sp>
      <p:sp>
        <p:nvSpPr>
          <p:cNvPr id="105" name="Google Shape;105;p13"/>
          <p:cNvSpPr txBox="1"/>
          <p:nvPr>
            <p:ph idx="2" type="subTitle"/>
          </p:nvPr>
        </p:nvSpPr>
        <p:spPr>
          <a:xfrm>
            <a:off x="0" y="4508050"/>
            <a:ext cx="1993500" cy="657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Jaensch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thomas.jaensch@noaa.gov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</a:t>
            </a:r>
            <a:endParaRPr sz="2400"/>
          </a:p>
        </p:txBody>
      </p:sp>
      <p:sp>
        <p:nvSpPr>
          <p:cNvPr id="111" name="Google Shape;111;p14"/>
          <p:cNvSpPr txBox="1"/>
          <p:nvPr/>
        </p:nvSpPr>
        <p:spPr>
          <a:xfrm>
            <a:off x="382775" y="815175"/>
            <a:ext cx="8591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API is written in Java utilizing the Spring Boot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structure derived from Spring Initializr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en"/>
              <a:t> using Gradle for dependency management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API that can be queried using HTTP requests by sending a URL for an ISO metadata file, returning JSON response data</a:t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875" y="2464200"/>
            <a:ext cx="5690923" cy="22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Sample Browser View</a:t>
            </a:r>
            <a:endParaRPr sz="2400"/>
          </a:p>
        </p:txBody>
      </p:sp>
      <p:sp>
        <p:nvSpPr>
          <p:cNvPr id="118" name="Google Shape;118;p15"/>
          <p:cNvSpPr txBox="1"/>
          <p:nvPr/>
        </p:nvSpPr>
        <p:spPr>
          <a:xfrm>
            <a:off x="659225" y="1006550"/>
            <a:ext cx="8236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5" y="709575"/>
            <a:ext cx="7735174" cy="403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Gradle Dependency Management</a:t>
            </a:r>
            <a:endParaRPr sz="2400"/>
          </a:p>
        </p:txBody>
      </p:sp>
      <p:sp>
        <p:nvSpPr>
          <p:cNvPr id="125" name="Google Shape;125;p16"/>
          <p:cNvSpPr txBox="1"/>
          <p:nvPr/>
        </p:nvSpPr>
        <p:spPr>
          <a:xfrm>
            <a:off x="659225" y="1006550"/>
            <a:ext cx="82368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build.gradle for managing dependencies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26" y="1488525"/>
            <a:ext cx="3976424" cy="320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Structure</a:t>
            </a:r>
            <a:endParaRPr sz="2400"/>
          </a:p>
        </p:txBody>
      </p:sp>
      <p:sp>
        <p:nvSpPr>
          <p:cNvPr id="132" name="Google Shape;132;p17"/>
          <p:cNvSpPr txBox="1"/>
          <p:nvPr/>
        </p:nvSpPr>
        <p:spPr>
          <a:xfrm>
            <a:off x="538725" y="843525"/>
            <a:ext cx="82014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structure using Spring Boot smart default settings and configuration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folder for application logic, test folder for unit tests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Currently web and business but no data layer (no database, all data handling in memory)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GcmdController class to expose RESTful routes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GcmdService class for business logic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Deployment</a:t>
            </a:r>
            <a:endParaRPr sz="2400"/>
          </a:p>
        </p:txBody>
      </p:sp>
      <p:sp>
        <p:nvSpPr>
          <p:cNvPr id="138" name="Google Shape;138;p18"/>
          <p:cNvSpPr txBox="1"/>
          <p:nvPr/>
        </p:nvSpPr>
        <p:spPr>
          <a:xfrm>
            <a:off x="503275" y="928575"/>
            <a:ext cx="82083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can be bundled into one deployable .jar or .war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can be run in a Docker container (see Dockerfile in project folder)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Bundled application jar/war file can be deployed on server or to cloud services like 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AWS test instance links: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http://gcmdtest-env.ej2s7tvq62.us-east-1.elasticbeanstalk.com/gcmd_keywords?url=https://data.nodc.noaa.gov/nodc/archive/metadata/approved/iso/GHRSST-EUR-L4HRfnd-GLOB-ODYSSEA.xml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http://gcmdtest-env.ej2s7tvq62.us-east-1.elasticbeanstalk.com/gcmd_keywords?url=https://data.nodc.noaa.gov/nodc/archive/metadata/approved/iso/GHRSST-EUR-L4HRfnd-GLOB-ODYSSEA.xml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http://gcmdtest-env.ej2s7tvq62.us-east-1.elasticbeanstalk.com/gcmd_keywords?url=https://www1.ncdc.noaa.gov/pub/data/metadata/published/geoportal/iso/xml/noaa-cave-23330.xml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Tasks</a:t>
            </a:r>
            <a:endParaRPr sz="2400"/>
          </a:p>
        </p:txBody>
      </p:sp>
      <p:sp>
        <p:nvSpPr>
          <p:cNvPr id="144" name="Google Shape;144;p19"/>
          <p:cNvSpPr txBox="1"/>
          <p:nvPr/>
        </p:nvSpPr>
        <p:spPr>
          <a:xfrm>
            <a:off x="531625" y="942750"/>
            <a:ext cx="83715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with CoMET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logic could be broken up more to separate concerns better and achieve improved loose coupling and testability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unit tests (currently only unit tests for business logic, no automated web layer tests yet)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 in NCEI test environment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4812" y="78560"/>
            <a:ext cx="7537200" cy="4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Resources</a:t>
            </a:r>
            <a:endParaRPr sz="2400"/>
          </a:p>
        </p:txBody>
      </p:sp>
      <p:sp>
        <p:nvSpPr>
          <p:cNvPr id="150" name="Google Shape;150;p20"/>
          <p:cNvSpPr txBox="1"/>
          <p:nvPr/>
        </p:nvSpPr>
        <p:spPr>
          <a:xfrm>
            <a:off x="311900" y="893125"/>
            <a:ext cx="86193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GitLab repo: </a:t>
            </a: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https://git.ncei.noaa.gov/metadata/gcmd-springboot-api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(instructions on how to run it in the README)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EI 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