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19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5EA"/>
    <a:srgbClr val="E7EBF5"/>
    <a:srgbClr val="E60000"/>
    <a:srgbClr val="BFBFBF"/>
    <a:srgbClr val="7F7F7F"/>
    <a:srgbClr val="006600"/>
    <a:srgbClr val="FF9900"/>
    <a:srgbClr val="DCE2F0"/>
    <a:srgbClr val="FF99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 varScale="1">
        <p:scale>
          <a:sx n="59" d="100"/>
          <a:sy n="59" d="100"/>
        </p:scale>
        <p:origin x="-342" y="-84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0580"/>
            <a:ext cx="15240000" cy="578620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pPr algn="ctr"/>
            <a:r>
              <a:rPr lang="en-US" sz="2800" b="1" dirty="0" smtClean="0"/>
              <a:t>Data Stewardship Maturity Scoreboard 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04186"/>
              </p:ext>
            </p:extLst>
          </p:nvPr>
        </p:nvGraphicFramePr>
        <p:xfrm>
          <a:off x="228600" y="1172290"/>
          <a:ext cx="15087600" cy="820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600200"/>
                <a:gridCol w="1447800"/>
                <a:gridCol w="1371600"/>
                <a:gridCol w="1524000"/>
                <a:gridCol w="1752600"/>
                <a:gridCol w="1371600"/>
                <a:gridCol w="1905000"/>
                <a:gridCol w="1524000"/>
              </a:tblGrid>
              <a:tr h="667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Maturity  Scale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Preservability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Accessibility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Usability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Production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Assurance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Control/Monitoring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Assessment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Transparency /Traceability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Integrity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55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1 –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Hoc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Not Managed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Any storage location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Not publicly available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Extensive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roduct-specific</a:t>
                      </a:r>
                      <a:r>
                        <a:rPr lang="en-US" sz="1000" b="0" baseline="0" dirty="0" smtClean="0"/>
                        <a:t> knowledge required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No</a:t>
                      </a:r>
                      <a:r>
                        <a:rPr lang="en-US" sz="1000" b="0" baseline="0" smtClean="0"/>
                        <a:t> documentation </a:t>
                      </a:r>
                      <a:r>
                        <a:rPr lang="en-US" sz="1000" b="0" baseline="0" dirty="0" smtClean="0"/>
                        <a:t>online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/>
                        <a:t>Ad Hoc or Not applicable</a:t>
                      </a:r>
                    </a:p>
                    <a:p>
                      <a:pPr algn="ctr"/>
                      <a:r>
                        <a:rPr lang="en-US" sz="1000" b="0" dirty="0" smtClean="0"/>
                        <a:t>No obligation or deliverable requirement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</a:t>
                      </a:r>
                      <a:r>
                        <a:rPr lang="en-US" sz="1000" b="0" baseline="0" dirty="0" smtClean="0"/>
                        <a:t> quality assurance (DQA) procedure unknown or none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None or </a:t>
                      </a:r>
                    </a:p>
                    <a:p>
                      <a:pPr algn="ctr"/>
                      <a:r>
                        <a:rPr lang="en-US" sz="1000" b="0" dirty="0" smtClean="0"/>
                        <a:t>Sampling  unknown or spotty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Analysis unknown or random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in time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Algorithm/method/model theoretical basis assessed (method and results online)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Limited product information available</a:t>
                      </a:r>
                    </a:p>
                    <a:p>
                      <a:pPr algn="ctr"/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 or no data ingest integrity check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165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2 - Minimal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Non-designated repository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archiving metadata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Publicly</a:t>
                      </a:r>
                      <a:r>
                        <a:rPr lang="en-US" sz="1000" b="0" baseline="0" dirty="0" smtClean="0"/>
                        <a:t> available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 Direct file download (e.g., via anonymous FTP server)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Collection/dataset level searchable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Non-standard </a:t>
                      </a:r>
                    </a:p>
                    <a:p>
                      <a:pPr algn="ctr"/>
                      <a:r>
                        <a:rPr lang="en-US" sz="1000" b="0" dirty="0" smtClean="0"/>
                        <a:t>data format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</a:t>
                      </a:r>
                      <a:r>
                        <a:rPr lang="en-US" sz="1000" b="0" baseline="0" dirty="0" smtClean="0"/>
                        <a:t> documentation (e.g., user’s guide)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Short-term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Individual PI’s commitment (grant obligations)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</a:t>
                      </a:r>
                      <a:r>
                        <a:rPr lang="en-US" sz="1000" baseline="0" dirty="0" smtClean="0"/>
                        <a:t> Hoc and random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aseline="0" dirty="0" smtClean="0"/>
                        <a:t>DQA procedure not defined and documented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Sampling and analysis are regular </a:t>
                      </a:r>
                    </a:p>
                    <a:p>
                      <a:pPr algn="ctr"/>
                      <a:r>
                        <a:rPr lang="en-US" sz="1000" b="0" dirty="0" smtClean="0"/>
                        <a:t>in time and space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product-specific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metrics defined &amp; implemented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product assessed (method and results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online)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Product information available in literature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 ingest</a:t>
                      </a:r>
                      <a:r>
                        <a:rPr lang="en-US" sz="1000" b="0" baseline="0" dirty="0" smtClean="0"/>
                        <a:t> integrity verifiable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(e.g., checksum technology)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8536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3 - Intermediate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Defined,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Partially Implemented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Designated</a:t>
                      </a:r>
                      <a:r>
                        <a:rPr lang="en-US" sz="1000" b="0" baseline="0" dirty="0" smtClean="0"/>
                        <a:t> archive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Community-standard archiving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l</a:t>
                      </a:r>
                      <a:r>
                        <a:rPr lang="en-US" sz="1000" b="0" dirty="0" smtClean="0"/>
                        <a:t>imited archiving process standards 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Non-standard data</a:t>
                      </a:r>
                      <a:r>
                        <a:rPr lang="en-US" sz="1000" b="0" dirty="0" smtClean="0"/>
                        <a:t> service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data server performance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Granule/file level s</a:t>
                      </a:r>
                      <a:r>
                        <a:rPr lang="en-US" sz="1000" b="0" dirty="0" smtClean="0"/>
                        <a:t>earchable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search metrics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Community Standard-based interoperable format &amp;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Documentation (e.g., source code, product algorithm document, processing or/and data flow diagram)</a:t>
                      </a:r>
                      <a:r>
                        <a:rPr lang="en-US" sz="1000" b="0" baseline="0" dirty="0" smtClean="0"/>
                        <a:t>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Medium-term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Institutional</a:t>
                      </a:r>
                      <a:r>
                        <a:rPr lang="en-US" sz="1000" b="0" baseline="0" dirty="0" smtClean="0"/>
                        <a:t> commitment (contractual deliverables with specs and schedule defined) 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defined</a:t>
                      </a:r>
                      <a:r>
                        <a:rPr lang="en-US" sz="1000" baseline="0" dirty="0" smtClean="0"/>
                        <a:t> and documented and partially implemented</a:t>
                      </a:r>
                      <a:endParaRPr lang="en-US" sz="1000" dirty="0"/>
                    </a:p>
                  </a:txBody>
                  <a:tcPr>
                    <a:solidFill>
                      <a:srgbClr val="B0D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Sampling and analysis are 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frequent</a:t>
                      </a:r>
                      <a:r>
                        <a:rPr lang="en-US" sz="1000" b="0" baseline="0" dirty="0" smtClean="0"/>
                        <a:t> and systematic but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not automatic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defined and partially implemented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Procedure documented  and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B0D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Level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product assessed (method and results online)</a:t>
                      </a:r>
                    </a:p>
                  </a:txBody>
                  <a:tcPr>
                    <a:solidFill>
                      <a:srgbClr val="B0D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Algorithm</a:t>
                      </a:r>
                      <a:r>
                        <a:rPr lang="en-US" sz="1000" b="0" baseline="0" dirty="0" smtClean="0"/>
                        <a:t> Theoretical Basis Document</a:t>
                      </a:r>
                      <a:r>
                        <a:rPr lang="en-US" sz="1000" b="0" dirty="0" smtClean="0"/>
                        <a:t> (ATBD) &amp;</a:t>
                      </a:r>
                      <a:r>
                        <a:rPr lang="en-US" sz="1000" b="0" baseline="0" dirty="0" smtClean="0"/>
                        <a:t> source code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Dataset configuration managed (CM)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Unique Object Identifier (OID) assigned (dataset, documentation, source code)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 citation tracked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000" b="0" baseline="0" dirty="0" smtClean="0"/>
                        <a:t>(e.g., utilizing Digital Object Identifier (DOI) system)</a:t>
                      </a:r>
                    </a:p>
                  </a:txBody>
                  <a:tcPr>
                    <a:solidFill>
                      <a:srgbClr val="B0D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archive integrity verifiable </a:t>
                      </a:r>
                    </a:p>
                  </a:txBody>
                  <a:tcPr>
                    <a:solidFill>
                      <a:srgbClr val="B0DFA1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4 - Advanced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Well-Defined, Fully Implemented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archiving standards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A8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Community-standard data services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Enhanced data server performance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search metrics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Dissemination report metrics defined and implemented internally</a:t>
                      </a:r>
                      <a:endParaRPr lang="en-US" sz="1000" b="0" dirty="0"/>
                    </a:p>
                  </a:txBody>
                  <a:tcPr>
                    <a:solidFill>
                      <a:srgbClr val="55A8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</a:t>
                      </a:r>
                      <a:r>
                        <a:rPr lang="en-US" sz="1000" b="0" baseline="0" dirty="0" smtClean="0"/>
                        <a:t> +</a:t>
                      </a:r>
                    </a:p>
                    <a:p>
                      <a:pPr algn="ctr"/>
                      <a:r>
                        <a:rPr lang="en-US" sz="1000" b="0" dirty="0" smtClean="0"/>
                        <a:t>Basic capability</a:t>
                      </a:r>
                      <a:r>
                        <a:rPr lang="en-US" sz="1000" b="0" baseline="0" dirty="0" smtClean="0"/>
                        <a:t> (e.g., subsetting, aggregating) &amp; data characterization (overall/global, e.g., climatology, error estimates)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55A8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Long-term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Institutional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commitment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Product improvement process in place</a:t>
                      </a:r>
                    </a:p>
                  </a:txBody>
                  <a:tcPr>
                    <a:solidFill>
                      <a:srgbClr val="55A8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well documented, fully implemented and available online with master reference data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Limited data quality assurance metadata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Anomaly detection procedure well-documented and fully implemented using community metrics, automatic, tracked and reported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Limited quality monitoring metadata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3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metadata assessed (method and </a:t>
                      </a:r>
                      <a:r>
                        <a:rPr lang="en-US" sz="10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 online)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quality assessment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Operational Algorithm Description (OAD) online, OID assigned, and under CM 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 access integrity verifiable </a:t>
                      </a:r>
                    </a:p>
                    <a:p>
                      <a:pPr algn="ctr"/>
                      <a:endParaRPr lang="en-US" sz="1000" b="0" dirty="0" smtClean="0"/>
                    </a:p>
                    <a:p>
                      <a:pPr algn="ctr"/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community data integrity technology standard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5 - Optimal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Level 4 +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Measured , Controlled , Audit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/>
                      <a:r>
                        <a:rPr lang="en-US" sz="1000" b="0" dirty="0" smtClean="0"/>
                        <a:t>Archiving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rocess</a:t>
                      </a:r>
                      <a:r>
                        <a:rPr lang="en-US" sz="1000" b="0" baseline="0" dirty="0" smtClean="0"/>
                        <a:t> performance controlled, measured, and audited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archiving standard changes planned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 4 +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Dissemination reports available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technology and standard changes planned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Enhanced online capability (e.g., visualization, multiple data formats)</a:t>
                      </a:r>
                      <a:r>
                        <a:rPr lang="en-US" sz="1000" b="0" baseline="0" dirty="0" smtClean="0"/>
                        <a:t>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of data characterization (regional/cell) 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External ranking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National or</a:t>
                      </a:r>
                      <a:r>
                        <a:rPr lang="en-US" sz="1000" b="0" baseline="0" dirty="0" smtClean="0"/>
                        <a:t> international commitment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Changes for technology</a:t>
                      </a:r>
                      <a:r>
                        <a:rPr lang="en-US" sz="1000" b="0" baseline="0" dirty="0" smtClean="0"/>
                        <a:t> planned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Level 4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DQA procedure monitored and reported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External review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Cross-validat</a:t>
                      </a:r>
                      <a:r>
                        <a:rPr lang="en-US" sz="1000" b="0" baseline="0" dirty="0" smtClean="0"/>
                        <a:t>ion of t</a:t>
                      </a:r>
                      <a:r>
                        <a:rPr lang="en-US" sz="1000" b="0" dirty="0" smtClean="0"/>
                        <a:t>emporal &amp; spatial characteristics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Physical</a:t>
                      </a:r>
                      <a:r>
                        <a:rPr lang="en-US" sz="1000" b="0" baseline="0" dirty="0" smtClean="0"/>
                        <a:t> c</a:t>
                      </a:r>
                      <a:r>
                        <a:rPr lang="en-US" sz="1000" b="0" dirty="0" smtClean="0"/>
                        <a:t>onsistency</a:t>
                      </a:r>
                      <a:r>
                        <a:rPr lang="en-US" sz="1000" b="0" baseline="0" dirty="0" smtClean="0"/>
                        <a:t> check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  <a:endParaRPr lang="en-US" sz="1000" b="0" baseline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Dynamic providers/users feedback in place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Assessment performed on a recurring basis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ranking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System information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Complete data provenance available online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Data authenticity verifiable </a:t>
                      </a:r>
                    </a:p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(e.g., data signature technology)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Performance</a:t>
                      </a:r>
                      <a:r>
                        <a:rPr lang="en-US" sz="1000" b="0" baseline="0" dirty="0" smtClean="0"/>
                        <a:t> of data integrity check monitored and reported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28600"/>
            <a:ext cx="335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SMM Document </a:t>
            </a:r>
            <a:r>
              <a:rPr lang="en-US" sz="1400" dirty="0" smtClean="0"/>
              <a:t>ID: AMSU_MLT_RSS_CDR_v3.3</a:t>
            </a:r>
          </a:p>
          <a:p>
            <a:r>
              <a:rPr lang="en-US" sz="1400" dirty="0" smtClean="0"/>
              <a:t>Version: NCDC-CICS-SMM_001_Rev.1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1" y="123111"/>
            <a:ext cx="9677400" cy="646331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AMSU_MLT_RSS_CDR_v3.3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51226" y="224135"/>
            <a:ext cx="176497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Maturity Level as of 12/22/2016 11:09:43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9458980"/>
            <a:ext cx="150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Dataset Information: </a:t>
            </a:r>
            <a:r>
              <a:rPr lang="en-US" sz="1400" b="1" dirty="0" smtClean="0"/>
              <a:t>https://dx.doi.org/10.7289/V5WQ01S4; https://www.ncdc.noaa.gov/cdr/fundamental/mean-layer-temperature-rss  </a:t>
            </a:r>
          </a:p>
          <a:p>
            <a:r>
              <a:rPr lang="en-US" sz="1400" dirty="0" smtClean="0"/>
              <a:t>Dataset POC: </a:t>
            </a:r>
            <a:r>
              <a:rPr lang="en-US" sz="1400" b="1" dirty="0" smtClean="0"/>
              <a:t>NOAA Climate Data Record Program, rss_msu_contacts@noaa.gov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9458980"/>
            <a:ext cx="1492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 </a:t>
            </a:r>
            <a:r>
              <a:rPr lang="en-US" sz="1400" dirty="0" smtClean="0"/>
              <a:t>SMM POC</a:t>
            </a:r>
            <a:r>
              <a:rPr lang="en-US" sz="1400" b="1" dirty="0" smtClean="0"/>
              <a:t>: Ge Peng; Ge.Peng@noaa.gov</a:t>
            </a:r>
          </a:p>
          <a:p>
            <a:pPr algn="r"/>
            <a:r>
              <a:rPr lang="en-US" sz="1400" dirty="0" smtClean="0"/>
              <a:t>SMM Assessment POC</a:t>
            </a:r>
            <a:r>
              <a:rPr lang="en-US" sz="1400" b="1" dirty="0" smtClean="0"/>
              <a:t>: Paul Lemieux III, paul.lemieux@noaa.gov, NOAA National Centers for Environmental Information (NCEI)</a:t>
            </a:r>
          </a:p>
        </p:txBody>
      </p:sp>
    </p:spTree>
    <p:extLst>
      <p:ext uri="{BB962C8B-B14F-4D97-AF65-F5344CB8AC3E}">
        <p14:creationId xmlns:p14="http://schemas.microsoft.com/office/powerpoint/2010/main" val="1216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35618</TotalTime>
  <Words>729</Words>
  <Application>Microsoft Office PowerPoint</Application>
  <PresentationFormat>Custom</PresentationFormat>
  <Paragraphs>158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Thomas Jaensch</cp:lastModifiedBy>
  <cp:revision>1071</cp:revision>
  <cp:lastPrinted>2016-06-20T19:49:43Z</cp:lastPrinted>
  <dcterms:created xsi:type="dcterms:W3CDTF">2013-01-29T20:12:37Z</dcterms:created>
  <dcterms:modified xsi:type="dcterms:W3CDTF">2016-12-14T16:53:35Z</dcterms:modified>
</cp:coreProperties>
</file>