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319" r:id="rId2"/>
  </p:sldIdLst>
  <p:sldSz cx="15544800" cy="10058400"/>
  <p:notesSz cx="7010400" cy="9296400"/>
  <p:defaultTextStyle>
    <a:defPPr>
      <a:defRPr lang="en-US"/>
    </a:defPPr>
    <a:lvl1pPr marL="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ff Privette" initials="J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D5EA"/>
    <a:srgbClr val="E7EBF5"/>
    <a:srgbClr val="E60000"/>
    <a:srgbClr val="BFBFBF"/>
    <a:srgbClr val="7F7F7F"/>
    <a:srgbClr val="006600"/>
    <a:srgbClr val="FF9900"/>
    <a:srgbClr val="DCE2F0"/>
    <a:srgbClr val="FF9966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39" autoAdjust="0"/>
    <p:restoredTop sz="94660"/>
  </p:normalViewPr>
  <p:slideViewPr>
    <p:cSldViewPr>
      <p:cViewPr varScale="1">
        <p:scale>
          <a:sx n="59" d="100"/>
          <a:sy n="59" d="100"/>
        </p:scale>
        <p:origin x="-342" y="-84"/>
      </p:cViewPr>
      <p:guideLst>
        <p:guide orient="horz" pos="3168"/>
        <p:guide pos="48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8475" cy="465138"/>
          </a:xfrm>
          <a:prstGeom prst="rect">
            <a:avLst/>
          </a:prstGeom>
        </p:spPr>
        <p:txBody>
          <a:bodyPr vert="horz" lIns="91687" tIns="45845" rIns="91687" bIns="4584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1"/>
            <a:ext cx="3038475" cy="465138"/>
          </a:xfrm>
          <a:prstGeom prst="rect">
            <a:avLst/>
          </a:prstGeom>
        </p:spPr>
        <p:txBody>
          <a:bodyPr vert="horz" lIns="91687" tIns="45845" rIns="91687" bIns="45845" rtlCol="0"/>
          <a:lstStyle>
            <a:lvl1pPr algn="r">
              <a:defRPr sz="1200"/>
            </a:lvl1pPr>
          </a:lstStyle>
          <a:p>
            <a:fld id="{02B28B58-969D-4F10-8ED8-D281B4CE078A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8"/>
            <a:ext cx="3038475" cy="465138"/>
          </a:xfrm>
          <a:prstGeom prst="rect">
            <a:avLst/>
          </a:prstGeom>
        </p:spPr>
        <p:txBody>
          <a:bodyPr vert="horz" lIns="91687" tIns="45845" rIns="91687" bIns="4584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8"/>
            <a:ext cx="3038475" cy="465138"/>
          </a:xfrm>
          <a:prstGeom prst="rect">
            <a:avLst/>
          </a:prstGeom>
        </p:spPr>
        <p:txBody>
          <a:bodyPr vert="horz" lIns="91687" tIns="45845" rIns="91687" bIns="45845" rtlCol="0" anchor="b"/>
          <a:lstStyle>
            <a:lvl1pPr algn="r">
              <a:defRPr sz="1200"/>
            </a:lvl1pPr>
          </a:lstStyle>
          <a:p>
            <a:fld id="{44206593-0B99-4B67-945C-4C3EE32D60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637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3124624"/>
            <a:ext cx="13213080" cy="21560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5699760"/>
            <a:ext cx="1088136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83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64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980" y="402803"/>
            <a:ext cx="3497580" cy="85822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240" y="402803"/>
            <a:ext cx="10233660" cy="85822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875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743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32" y="6463454"/>
            <a:ext cx="13213080" cy="1997710"/>
          </a:xfrm>
        </p:spPr>
        <p:txBody>
          <a:bodyPr anchor="t"/>
          <a:lstStyle>
            <a:lvl1pPr algn="l">
              <a:defRPr sz="6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932" y="4263180"/>
            <a:ext cx="13213080" cy="2200274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73152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14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" y="2346961"/>
            <a:ext cx="6865620" cy="6638079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01940" y="2346961"/>
            <a:ext cx="6865620" cy="6638079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92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251499"/>
            <a:ext cx="6868320" cy="938318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900" b="1"/>
            </a:lvl3pPr>
            <a:lvl4pPr marL="2194560" indent="0">
              <a:buNone/>
              <a:defRPr sz="2600" b="1"/>
            </a:lvl4pPr>
            <a:lvl5pPr marL="2926080" indent="0">
              <a:buNone/>
              <a:defRPr sz="2600" b="1"/>
            </a:lvl5pPr>
            <a:lvl6pPr marL="3657600" indent="0">
              <a:buNone/>
              <a:defRPr sz="2600" b="1"/>
            </a:lvl6pPr>
            <a:lvl7pPr marL="4389120" indent="0">
              <a:buNone/>
              <a:defRPr sz="2600" b="1"/>
            </a:lvl7pPr>
            <a:lvl8pPr marL="5120640" indent="0">
              <a:buNone/>
              <a:defRPr sz="2600" b="1"/>
            </a:lvl8pPr>
            <a:lvl9pPr marL="5852160" indent="0">
              <a:buNone/>
              <a:defRPr sz="2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3189817"/>
            <a:ext cx="6868320" cy="5795222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6543" y="2251499"/>
            <a:ext cx="6871018" cy="938318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900" b="1"/>
            </a:lvl3pPr>
            <a:lvl4pPr marL="2194560" indent="0">
              <a:buNone/>
              <a:defRPr sz="2600" b="1"/>
            </a:lvl4pPr>
            <a:lvl5pPr marL="2926080" indent="0">
              <a:buNone/>
              <a:defRPr sz="2600" b="1"/>
            </a:lvl5pPr>
            <a:lvl6pPr marL="3657600" indent="0">
              <a:buNone/>
              <a:defRPr sz="2600" b="1"/>
            </a:lvl6pPr>
            <a:lvl7pPr marL="4389120" indent="0">
              <a:buNone/>
              <a:defRPr sz="2600" b="1"/>
            </a:lvl7pPr>
            <a:lvl8pPr marL="5120640" indent="0">
              <a:buNone/>
              <a:defRPr sz="2600" b="1"/>
            </a:lvl8pPr>
            <a:lvl9pPr marL="5852160" indent="0">
              <a:buNone/>
              <a:defRPr sz="2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543" y="3189817"/>
            <a:ext cx="6871018" cy="5795222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408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165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6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1" y="400473"/>
            <a:ext cx="5114132" cy="1704340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585" y="400474"/>
            <a:ext cx="8689975" cy="8584566"/>
          </a:xfrm>
        </p:spPr>
        <p:txBody>
          <a:bodyPr/>
          <a:lstStyle>
            <a:lvl1pPr>
              <a:defRPr sz="5100"/>
            </a:lvl1pPr>
            <a:lvl2pPr>
              <a:defRPr sz="4500"/>
            </a:lvl2pPr>
            <a:lvl3pPr>
              <a:defRPr sz="38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1" y="2104814"/>
            <a:ext cx="5114132" cy="6880226"/>
          </a:xfrm>
        </p:spPr>
        <p:txBody>
          <a:bodyPr/>
          <a:lstStyle>
            <a:lvl1pPr marL="0" indent="0">
              <a:buNone/>
              <a:defRPr sz="2200"/>
            </a:lvl1pPr>
            <a:lvl2pPr marL="731520" indent="0">
              <a:buNone/>
              <a:defRPr sz="1900"/>
            </a:lvl2pPr>
            <a:lvl3pPr marL="1463040" indent="0">
              <a:buNone/>
              <a:defRPr sz="1600"/>
            </a:lvl3pPr>
            <a:lvl4pPr marL="2194560" indent="0">
              <a:buNone/>
              <a:defRPr sz="1400"/>
            </a:lvl4pPr>
            <a:lvl5pPr marL="2926080" indent="0">
              <a:buNone/>
              <a:defRPr sz="1400"/>
            </a:lvl5pPr>
            <a:lvl6pPr marL="3657600" indent="0">
              <a:buNone/>
              <a:defRPr sz="1400"/>
            </a:lvl6pPr>
            <a:lvl7pPr marL="4389120" indent="0">
              <a:buNone/>
              <a:defRPr sz="1400"/>
            </a:lvl7pPr>
            <a:lvl8pPr marL="5120640" indent="0">
              <a:buNone/>
              <a:defRPr sz="1400"/>
            </a:lvl8pPr>
            <a:lvl9pPr marL="585216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171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890" y="7040880"/>
            <a:ext cx="9326880" cy="831216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890" y="898737"/>
            <a:ext cx="9326880" cy="6035040"/>
          </a:xfrm>
        </p:spPr>
        <p:txBody>
          <a:bodyPr/>
          <a:lstStyle>
            <a:lvl1pPr marL="0" indent="0">
              <a:buNone/>
              <a:defRPr sz="5100"/>
            </a:lvl1pPr>
            <a:lvl2pPr marL="731520" indent="0">
              <a:buNone/>
              <a:defRPr sz="4500"/>
            </a:lvl2pPr>
            <a:lvl3pPr marL="1463040" indent="0">
              <a:buNone/>
              <a:defRPr sz="380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890" y="7872096"/>
            <a:ext cx="9326880" cy="1180464"/>
          </a:xfrm>
        </p:spPr>
        <p:txBody>
          <a:bodyPr/>
          <a:lstStyle>
            <a:lvl1pPr marL="0" indent="0">
              <a:buNone/>
              <a:defRPr sz="2200"/>
            </a:lvl1pPr>
            <a:lvl2pPr marL="731520" indent="0">
              <a:buNone/>
              <a:defRPr sz="1900"/>
            </a:lvl2pPr>
            <a:lvl3pPr marL="1463040" indent="0">
              <a:buNone/>
              <a:defRPr sz="1600"/>
            </a:lvl3pPr>
            <a:lvl4pPr marL="2194560" indent="0">
              <a:buNone/>
              <a:defRPr sz="1400"/>
            </a:lvl4pPr>
            <a:lvl5pPr marL="2926080" indent="0">
              <a:buNone/>
              <a:defRPr sz="1400"/>
            </a:lvl5pPr>
            <a:lvl6pPr marL="3657600" indent="0">
              <a:buNone/>
              <a:defRPr sz="1400"/>
            </a:lvl6pPr>
            <a:lvl7pPr marL="4389120" indent="0">
              <a:buNone/>
              <a:defRPr sz="1400"/>
            </a:lvl7pPr>
            <a:lvl8pPr marL="5120640" indent="0">
              <a:buNone/>
              <a:defRPr sz="1400"/>
            </a:lvl8pPr>
            <a:lvl9pPr marL="585216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172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02802"/>
            <a:ext cx="13990320" cy="1676400"/>
          </a:xfrm>
          <a:prstGeom prst="rect">
            <a:avLst/>
          </a:prstGeom>
        </p:spPr>
        <p:txBody>
          <a:bodyPr vert="horz" lIns="146304" tIns="73152" rIns="146304" bIns="7315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346961"/>
            <a:ext cx="13990320" cy="6638079"/>
          </a:xfrm>
          <a:prstGeom prst="rect">
            <a:avLst/>
          </a:prstGeom>
        </p:spPr>
        <p:txBody>
          <a:bodyPr vert="horz" lIns="146304" tIns="73152" rIns="146304" bIns="7315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" y="9322647"/>
            <a:ext cx="3627120" cy="535517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D7004-EABF-4BF5-B279-A0BFB6B52283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1140" y="9322647"/>
            <a:ext cx="4922520" cy="535517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0440" y="9322647"/>
            <a:ext cx="3627120" cy="535517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36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63040" rtl="0" eaLnBrk="1" latinLnBrk="0" hangingPunct="1">
        <a:spcBef>
          <a:spcPct val="0"/>
        </a:spcBef>
        <a:buNone/>
        <a:defRPr sz="7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1463040" rtl="0" eaLnBrk="1" latinLnBrk="0" hangingPunct="1">
        <a:spcBef>
          <a:spcPct val="20000"/>
        </a:spcBef>
        <a:buFont typeface="Arial" pitchFamily="34" charset="0"/>
        <a:buChar char="•"/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188720" indent="-457200" algn="l" defTabSz="1463040" rtl="0" eaLnBrk="1" latinLnBrk="0" hangingPunct="1">
        <a:spcBef>
          <a:spcPct val="20000"/>
        </a:spcBef>
        <a:buFont typeface="Arial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spcBef>
          <a:spcPct val="20000"/>
        </a:spcBef>
        <a:buFont typeface="Arial" pitchFamily="34" charset="0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640580"/>
            <a:ext cx="15240000" cy="578620"/>
          </a:xfrm>
          <a:prstGeom prst="rect">
            <a:avLst/>
          </a:prstGeom>
          <a:noFill/>
        </p:spPr>
        <p:txBody>
          <a:bodyPr wrap="square" lIns="146304" tIns="73152" rIns="146304" bIns="73152" rtlCol="0">
            <a:spAutoFit/>
          </a:bodyPr>
          <a:lstStyle/>
          <a:p>
            <a:pPr algn="ctr"/>
            <a:r>
              <a:rPr lang="en-US" sz="2800" b="1" dirty="0" smtClean="0"/>
              <a:t>Data Stewardship Maturity Scoreboard </a:t>
            </a:r>
            <a:endParaRPr lang="en-US" sz="28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804186"/>
              </p:ext>
            </p:extLst>
          </p:nvPr>
        </p:nvGraphicFramePr>
        <p:xfrm>
          <a:off x="228600" y="1172290"/>
          <a:ext cx="15087600" cy="8203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600200"/>
                <a:gridCol w="1447800"/>
                <a:gridCol w="1371600"/>
                <a:gridCol w="1524000"/>
                <a:gridCol w="1752600"/>
                <a:gridCol w="1371600"/>
                <a:gridCol w="1905000"/>
                <a:gridCol w="1524000"/>
              </a:tblGrid>
              <a:tr h="66791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Maturity  Scale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Preservability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Accessibility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Usability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Production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Sustainability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Data Quality Assurance</a:t>
                      </a: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Data Quality Control/Monitoring</a:t>
                      </a: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Data Quality Assessment</a:t>
                      </a: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Transparency /Traceability</a:t>
                      </a: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Data Integrity</a:t>
                      </a: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855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Level 1 – </a:t>
                      </a: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Ad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Hoc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Not Managed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Any storage location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Data only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Not publicly available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Person-to-person</a:t>
                      </a: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Extensive</a:t>
                      </a:r>
                      <a:r>
                        <a:rPr lang="en-US" sz="1000" b="0" baseline="0" dirty="0" smtClean="0"/>
                        <a:t> p</a:t>
                      </a:r>
                      <a:r>
                        <a:rPr lang="en-US" sz="1000" b="0" dirty="0" smtClean="0"/>
                        <a:t>roduct-specific</a:t>
                      </a:r>
                      <a:r>
                        <a:rPr lang="en-US" sz="1000" b="0" baseline="0" dirty="0" smtClean="0"/>
                        <a:t> knowledge required</a:t>
                      </a:r>
                    </a:p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smtClean="0"/>
                        <a:t>No</a:t>
                      </a:r>
                      <a:r>
                        <a:rPr lang="en-US" sz="1000" b="0" baseline="0" smtClean="0"/>
                        <a:t> documentation </a:t>
                      </a:r>
                      <a:r>
                        <a:rPr lang="en-US" sz="1000" b="0" baseline="0" dirty="0" smtClean="0"/>
                        <a:t>online</a:t>
                      </a:r>
                      <a:endParaRPr lang="en-US" sz="1000" b="0" dirty="0" smtClean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baseline="0" dirty="0" smtClean="0"/>
                        <a:t>Ad Hoc or Not applicable</a:t>
                      </a:r>
                    </a:p>
                    <a:p>
                      <a:pPr algn="ctr"/>
                      <a:r>
                        <a:rPr lang="en-US" sz="1000" b="0" dirty="0" smtClean="0"/>
                        <a:t>No obligation or deliverable requirement</a:t>
                      </a:r>
                      <a:endParaRPr lang="en-US" sz="1000" b="0" dirty="0"/>
                    </a:p>
                  </a:txBody>
                  <a:tcPr>
                    <a:solidFill>
                      <a:srgbClr val="E5F4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Data</a:t>
                      </a:r>
                      <a:r>
                        <a:rPr lang="en-US" sz="1000" b="0" baseline="0" dirty="0" smtClean="0"/>
                        <a:t> quality assurance (DQA) procedure unknown or none</a:t>
                      </a:r>
                      <a:endParaRPr lang="en-US" sz="1000" b="0" dirty="0" smtClean="0"/>
                    </a:p>
                  </a:txBody>
                  <a:tcPr>
                    <a:solidFill>
                      <a:srgbClr val="E5F4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None or </a:t>
                      </a:r>
                    </a:p>
                    <a:p>
                      <a:pPr algn="ctr"/>
                      <a:r>
                        <a:rPr lang="en-US" sz="1000" b="0" dirty="0" smtClean="0"/>
                        <a:t>Sampling  unknown or spotty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Analysis unknown or random</a:t>
                      </a:r>
                      <a:r>
                        <a:rPr lang="en-US" sz="1000" b="0" baseline="0" dirty="0" smtClean="0"/>
                        <a:t> </a:t>
                      </a:r>
                      <a:r>
                        <a:rPr lang="en-US" sz="1000" b="0" dirty="0" smtClean="0"/>
                        <a:t>in time </a:t>
                      </a:r>
                    </a:p>
                  </a:txBody>
                  <a:tcPr>
                    <a:solidFill>
                      <a:srgbClr val="E5F4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Algorithm/method/model theoretical basis assessed (method and results online)</a:t>
                      </a:r>
                    </a:p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/>
                    </a:p>
                  </a:txBody>
                  <a:tcPr>
                    <a:solidFill>
                      <a:srgbClr val="E5F4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Limited product information available</a:t>
                      </a:r>
                    </a:p>
                    <a:p>
                      <a:pPr algn="ctr"/>
                      <a:r>
                        <a:rPr lang="en-US" sz="1000" b="0" dirty="0" smtClean="0"/>
                        <a:t>Person-to-person</a:t>
                      </a:r>
                      <a:endParaRPr lang="en-US" sz="1000" b="0" dirty="0"/>
                    </a:p>
                  </a:txBody>
                  <a:tcPr>
                    <a:solidFill>
                      <a:srgbClr val="E5F4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Unknown or no data ingest integrity check</a:t>
                      </a:r>
                    </a:p>
                  </a:txBody>
                  <a:tcPr>
                    <a:solidFill>
                      <a:srgbClr val="CCD5EA"/>
                    </a:solidFill>
                  </a:tcPr>
                </a:tc>
              </a:tr>
              <a:tr h="116531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Level 2 - Minimal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Managed</a:t>
                      </a: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Limited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Non-designated repository</a:t>
                      </a:r>
                      <a:r>
                        <a:rPr lang="en-US" sz="1000" b="0" baseline="0" dirty="0" smtClean="0"/>
                        <a:t> </a:t>
                      </a:r>
                      <a:r>
                        <a:rPr lang="en-US" sz="1000" b="0" dirty="0" smtClean="0"/>
                        <a:t> </a:t>
                      </a:r>
                    </a:p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Redundancy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Limited archiving metadata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Publicly</a:t>
                      </a:r>
                      <a:r>
                        <a:rPr lang="en-US" sz="1000" b="0" baseline="0" dirty="0" smtClean="0"/>
                        <a:t> available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 Direct file download (e.g., via anonymous FTP server)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Collection/dataset level searchable </a:t>
                      </a:r>
                      <a:endParaRPr lang="en-US" sz="1000" b="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Non-standard </a:t>
                      </a:r>
                    </a:p>
                    <a:p>
                      <a:pPr algn="ctr"/>
                      <a:r>
                        <a:rPr lang="en-US" sz="1000" b="0" dirty="0" smtClean="0"/>
                        <a:t>data format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Limited</a:t>
                      </a:r>
                      <a:r>
                        <a:rPr lang="en-US" sz="1000" b="0" baseline="0" dirty="0" smtClean="0"/>
                        <a:t> documentation (e.g., user’s guide) online</a:t>
                      </a:r>
                      <a:endParaRPr lang="en-US" sz="1000" b="0" dirty="0"/>
                    </a:p>
                  </a:txBody>
                  <a:tcPr>
                    <a:solidFill>
                      <a:srgbClr val="CBEA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Short-term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 Individual PI’s commitment (grant obligations)</a:t>
                      </a:r>
                      <a:endParaRPr lang="en-US" sz="1000" b="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Ad</a:t>
                      </a:r>
                      <a:r>
                        <a:rPr lang="en-US" sz="1000" baseline="0" dirty="0" smtClean="0"/>
                        <a:t> Hoc and random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aseline="0" dirty="0" smtClean="0"/>
                        <a:t>DQA procedure not defined and documented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endParaRPr lang="en-US" sz="1000" dirty="0" smtClean="0"/>
                    </a:p>
                    <a:p>
                      <a:endParaRPr lang="en-US" sz="100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Sampling and analysis are regular </a:t>
                      </a:r>
                    </a:p>
                    <a:p>
                      <a:pPr algn="ctr"/>
                      <a:r>
                        <a:rPr lang="en-US" sz="1000" b="0" dirty="0" smtClean="0"/>
                        <a:t>in time and space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Limited product-specific</a:t>
                      </a:r>
                      <a:r>
                        <a:rPr lang="en-US" sz="1000" b="0" baseline="0" dirty="0" smtClean="0"/>
                        <a:t> </a:t>
                      </a:r>
                      <a:r>
                        <a:rPr lang="en-US" sz="1000" b="0" dirty="0" smtClean="0"/>
                        <a:t>metrics defined &amp; implemented</a:t>
                      </a:r>
                      <a:endParaRPr lang="en-US" sz="1000" b="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Level 1 +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Research product assessed (method and results</a:t>
                      </a:r>
                      <a:r>
                        <a:rPr lang="en-US" sz="10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online)</a:t>
                      </a:r>
                      <a:endParaRPr lang="en-US" sz="1000" b="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Product information available in literature</a:t>
                      </a:r>
                      <a:endParaRPr lang="en-US" sz="1000" b="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Data ingest</a:t>
                      </a:r>
                      <a:r>
                        <a:rPr lang="en-US" sz="1000" b="0" baseline="0" dirty="0" smtClean="0"/>
                        <a:t> integrity verifiable </a:t>
                      </a:r>
                    </a:p>
                    <a:p>
                      <a:pPr algn="ctr"/>
                      <a:r>
                        <a:rPr lang="en-US" sz="1000" b="0" baseline="0" dirty="0" smtClean="0"/>
                        <a:t>(e.g., checksum technology)</a:t>
                      </a:r>
                      <a:endParaRPr lang="en-US" sz="1000" b="0" dirty="0" smtClean="0"/>
                    </a:p>
                  </a:txBody>
                  <a:tcPr>
                    <a:solidFill>
                      <a:srgbClr val="E7EBF5"/>
                    </a:solidFill>
                  </a:tcPr>
                </a:tc>
              </a:tr>
              <a:tr h="185361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Level 3 - Intermediate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Managed</a:t>
                      </a: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Defined,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Partially Implemented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Designated</a:t>
                      </a:r>
                      <a:r>
                        <a:rPr lang="en-US" sz="1000" b="0" baseline="0" dirty="0" smtClean="0"/>
                        <a:t> archive</a:t>
                      </a:r>
                      <a:endParaRPr lang="en-US" sz="1000" b="0" dirty="0" smtClean="0"/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Redundancy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Community-standard archiving metadata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Conforming</a:t>
                      </a:r>
                      <a:r>
                        <a:rPr lang="en-US" sz="1000" b="0" baseline="0" dirty="0" smtClean="0"/>
                        <a:t> to l</a:t>
                      </a:r>
                      <a:r>
                        <a:rPr lang="en-US" sz="1000" b="0" dirty="0" smtClean="0"/>
                        <a:t>imited archiving process standards </a:t>
                      </a:r>
                      <a:endParaRPr lang="en-US" sz="10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</a:t>
                      </a:r>
                      <a:r>
                        <a:rPr lang="en-US" sz="1000" b="0" baseline="0" dirty="0" smtClean="0"/>
                        <a:t> 2 +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Non-standard data</a:t>
                      </a:r>
                      <a:r>
                        <a:rPr lang="en-US" sz="1000" b="0" dirty="0" smtClean="0"/>
                        <a:t> service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Limited data server performance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Granule/file level s</a:t>
                      </a:r>
                      <a:r>
                        <a:rPr lang="en-US" sz="1000" b="0" dirty="0" smtClean="0"/>
                        <a:t>earchable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Limited search metrics</a:t>
                      </a: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Community Standard-based interoperable format &amp; metadata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Documentation (e.g., source code, product algorithm document, processing or/and data flow diagram)</a:t>
                      </a:r>
                      <a:r>
                        <a:rPr lang="en-US" sz="1000" b="0" baseline="0" dirty="0" smtClean="0"/>
                        <a:t> online</a:t>
                      </a: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Medium-term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 Institutional</a:t>
                      </a:r>
                      <a:r>
                        <a:rPr lang="en-US" sz="1000" b="0" baseline="0" dirty="0" smtClean="0"/>
                        <a:t> commitment (contractual deliverables with specs and schedule defined) </a:t>
                      </a:r>
                      <a:endParaRPr lang="en-US" sz="1000" b="0" dirty="0" smtClean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DQA</a:t>
                      </a:r>
                      <a:r>
                        <a:rPr lang="en-US" sz="1000" baseline="0" dirty="0" smtClean="0"/>
                        <a:t> p</a:t>
                      </a:r>
                      <a:r>
                        <a:rPr lang="en-US" sz="1000" dirty="0" smtClean="0"/>
                        <a:t>rocedure defined</a:t>
                      </a:r>
                      <a:r>
                        <a:rPr lang="en-US" sz="1000" baseline="0" dirty="0" smtClean="0"/>
                        <a:t> and documented and partially implemented</a:t>
                      </a:r>
                      <a:endParaRPr lang="en-US" sz="100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2 +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Sampling and analysis are </a:t>
                      </a:r>
                      <a:r>
                        <a:rPr lang="en-US" sz="1000" b="0" baseline="0" dirty="0" smtClean="0"/>
                        <a:t> </a:t>
                      </a:r>
                      <a:r>
                        <a:rPr lang="en-US" sz="1000" b="0" dirty="0" smtClean="0"/>
                        <a:t>frequent</a:t>
                      </a:r>
                      <a:r>
                        <a:rPr lang="en-US" sz="1000" b="0" baseline="0" dirty="0" smtClean="0"/>
                        <a:t> and systematic but</a:t>
                      </a:r>
                    </a:p>
                    <a:p>
                      <a:pPr algn="ctr"/>
                      <a:r>
                        <a:rPr lang="en-US" sz="1000" b="0" baseline="0" dirty="0" smtClean="0"/>
                        <a:t>not automatic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Community metrics defined and partially implemented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Procedure documented  and available online</a:t>
                      </a: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Level</a:t>
                      </a:r>
                      <a:r>
                        <a:rPr lang="en-US" sz="10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 +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Operational product assessed (method and results online)</a:t>
                      </a:r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Algorithm</a:t>
                      </a:r>
                      <a:r>
                        <a:rPr lang="en-US" sz="1000" b="0" baseline="0" dirty="0" smtClean="0"/>
                        <a:t> Theoretical Basis Document</a:t>
                      </a:r>
                      <a:r>
                        <a:rPr lang="en-US" sz="1000" b="0" dirty="0" smtClean="0"/>
                        <a:t> (ATBD) &amp;</a:t>
                      </a:r>
                      <a:r>
                        <a:rPr lang="en-US" sz="1000" b="0" baseline="0" dirty="0" smtClean="0"/>
                        <a:t> source code online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Dataset configuration managed (CM)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Unique Object Identifier (OID) assigned (dataset, documentation, source code)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Data citation tracked </a:t>
                      </a:r>
                    </a:p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US" sz="1000" b="0" baseline="0" dirty="0" smtClean="0"/>
                        <a:t>(e.g., utilizing Digital Object Identifier (DOI) system)</a:t>
                      </a:r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2 +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Data archive integrity verifiable </a:t>
                      </a:r>
                    </a:p>
                  </a:txBody>
                  <a:tcPr>
                    <a:solidFill>
                      <a:srgbClr val="CCD5EA"/>
                    </a:solidFill>
                  </a:tcPr>
                </a:tc>
              </a:tr>
              <a:tr h="16002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Level 4 - Advanced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Managed</a:t>
                      </a: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Well-Defined, Fully Implemented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</a:t>
                      </a:r>
                      <a:r>
                        <a:rPr lang="en-US" sz="1000" b="0" baseline="0" dirty="0" smtClean="0"/>
                        <a:t> 3 +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Conforming to community archiving standards</a:t>
                      </a:r>
                      <a:endParaRPr lang="en-US" sz="10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</a:t>
                      </a:r>
                      <a:r>
                        <a:rPr lang="en-US" sz="1000" b="0" baseline="0" dirty="0" smtClean="0"/>
                        <a:t> 3 +</a:t>
                      </a:r>
                    </a:p>
                    <a:p>
                      <a:pPr algn="ctr"/>
                      <a:r>
                        <a:rPr lang="en-US" sz="1000" b="0" baseline="0" dirty="0" smtClean="0"/>
                        <a:t>Community-standard data services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Enhanced data server performance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Conforming to community search metrics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Dissemination report metrics defined and implemented internally</a:t>
                      </a:r>
                      <a:endParaRPr lang="en-US" sz="1000" b="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3</a:t>
                      </a:r>
                      <a:r>
                        <a:rPr lang="en-US" sz="1000" b="0" baseline="0" dirty="0" smtClean="0"/>
                        <a:t> +</a:t>
                      </a:r>
                    </a:p>
                    <a:p>
                      <a:pPr algn="ctr"/>
                      <a:r>
                        <a:rPr lang="en-US" sz="1000" b="0" dirty="0" smtClean="0"/>
                        <a:t>Basic capability</a:t>
                      </a:r>
                      <a:r>
                        <a:rPr lang="en-US" sz="1000" b="0" baseline="0" dirty="0" smtClean="0"/>
                        <a:t> (e.g., subsetting, aggregating) &amp; data characterization (overall/global, e.g., climatology, error estimates) available online</a:t>
                      </a:r>
                      <a:endParaRPr lang="en-US" sz="1000" b="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Long-term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Institutional</a:t>
                      </a:r>
                      <a:r>
                        <a:rPr lang="en-US" sz="1000" b="0" baseline="0" dirty="0" smtClean="0"/>
                        <a:t> </a:t>
                      </a:r>
                      <a:r>
                        <a:rPr lang="en-US" sz="1000" b="0" dirty="0" smtClean="0"/>
                        <a:t>commitment</a:t>
                      </a:r>
                    </a:p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Product improvement process in place</a:t>
                      </a:r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DQA</a:t>
                      </a:r>
                      <a:r>
                        <a:rPr lang="en-US" sz="1000" baseline="0" dirty="0" smtClean="0"/>
                        <a:t> p</a:t>
                      </a:r>
                      <a:r>
                        <a:rPr lang="en-US" sz="1000" dirty="0" smtClean="0"/>
                        <a:t>rocedure well documented, fully implemented and available online with master reference data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dirty="0" smtClean="0"/>
                        <a:t>Limited data quality assurance metadata</a:t>
                      </a:r>
                    </a:p>
                    <a:p>
                      <a:endParaRPr lang="en-US" sz="100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3 +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Anomaly detection procedure well-documented and fully implemented using community metrics, automatic, tracked and reported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Limited quality monitoring metadata</a:t>
                      </a:r>
                      <a:endParaRPr lang="en-US" sz="1000" b="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Level 3 +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Quality metadata assessed (method and </a:t>
                      </a:r>
                      <a:r>
                        <a:rPr lang="en-US" sz="10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results online)</a:t>
                      </a:r>
                      <a:endParaRPr lang="en-US" sz="10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Limited quality assessment</a:t>
                      </a:r>
                      <a:r>
                        <a:rPr lang="en-US" sz="10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metadata</a:t>
                      </a:r>
                      <a:endParaRPr lang="en-US" sz="1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3 +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Operational Algorithm Description (OAD) online, OID assigned, and under CM </a:t>
                      </a:r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3 + </a:t>
                      </a:r>
                    </a:p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</a:t>
                      </a: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ata access integrity verifiable </a:t>
                      </a:r>
                    </a:p>
                    <a:p>
                      <a:pPr algn="ctr"/>
                      <a:endParaRPr lang="en-US" sz="1000" b="0" dirty="0" smtClean="0"/>
                    </a:p>
                    <a:p>
                      <a:pPr algn="ctr"/>
                      <a:r>
                        <a:rPr lang="en-US" sz="1000" b="0" dirty="0" smtClean="0"/>
                        <a:t>Conforming</a:t>
                      </a:r>
                      <a:r>
                        <a:rPr lang="en-US" sz="1000" b="0" baseline="0" dirty="0" smtClean="0"/>
                        <a:t> to community data integrity technology standard</a:t>
                      </a:r>
                      <a:r>
                        <a:rPr lang="en-US" sz="1000" b="0" dirty="0" smtClean="0"/>
                        <a:t> </a:t>
                      </a:r>
                      <a:endParaRPr lang="en-US" sz="1000" b="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</a:tr>
              <a:tr h="16764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Level 5 - Optimal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Level 4 +</a:t>
                      </a: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Measured , Controlled , Audit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4 + </a:t>
                      </a:r>
                    </a:p>
                    <a:p>
                      <a:pPr algn="ctr"/>
                      <a:r>
                        <a:rPr lang="en-US" sz="1000" b="0" dirty="0" smtClean="0"/>
                        <a:t>Archiving</a:t>
                      </a:r>
                      <a:r>
                        <a:rPr lang="en-US" sz="1000" b="0" baseline="0" dirty="0" smtClean="0"/>
                        <a:t> p</a:t>
                      </a:r>
                      <a:r>
                        <a:rPr lang="en-US" sz="1000" b="0" dirty="0" smtClean="0"/>
                        <a:t>rocess</a:t>
                      </a:r>
                      <a:r>
                        <a:rPr lang="en-US" sz="1000" b="0" baseline="0" dirty="0" smtClean="0"/>
                        <a:t> performance controlled, measured, and audited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Future archiving standard changes planned</a:t>
                      </a:r>
                      <a:endParaRPr lang="en-US" sz="10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870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 4 + </a:t>
                      </a:r>
                    </a:p>
                    <a:p>
                      <a:pPr algn="ctr"/>
                      <a:r>
                        <a:rPr lang="en-US" sz="1000" b="0" baseline="0" dirty="0" smtClean="0"/>
                        <a:t>Dissemination reports available online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Future technology and standard changes planned</a:t>
                      </a:r>
                      <a:endParaRPr lang="en-US" sz="1000" b="0" dirty="0"/>
                    </a:p>
                  </a:txBody>
                  <a:tcPr>
                    <a:solidFill>
                      <a:srgbClr val="3870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4 +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Enhanced online capability (e.g., visualization, multiple data formats)</a:t>
                      </a:r>
                      <a:r>
                        <a:rPr lang="en-US" sz="1000" b="0" baseline="0" dirty="0" smtClean="0"/>
                        <a:t>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Community metrics of data characterization (regional/cell)  online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External ranking</a:t>
                      </a: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4 +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National or</a:t>
                      </a:r>
                      <a:r>
                        <a:rPr lang="en-US" sz="1000" b="0" baseline="0" dirty="0" smtClean="0"/>
                        <a:t> international commitment</a:t>
                      </a:r>
                      <a:endParaRPr lang="en-US" sz="1000" b="0" dirty="0" smtClean="0"/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Changes for technology</a:t>
                      </a:r>
                      <a:r>
                        <a:rPr lang="en-US" sz="1000" b="0" baseline="0" dirty="0" smtClean="0"/>
                        <a:t> planned</a:t>
                      </a:r>
                      <a:r>
                        <a:rPr lang="en-US" sz="1000" b="0" dirty="0" smtClean="0"/>
                        <a:t> </a:t>
                      </a: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Level 4 + </a:t>
                      </a:r>
                    </a:p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DQA procedure monitored and reported</a:t>
                      </a:r>
                    </a:p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Conforming to community quality metadata &amp; standards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dirty="0" smtClean="0"/>
                        <a:t>External review</a:t>
                      </a:r>
                      <a:endParaRPr lang="en-US" sz="100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4 +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Cross-validat</a:t>
                      </a:r>
                      <a:r>
                        <a:rPr lang="en-US" sz="1000" b="0" baseline="0" dirty="0" smtClean="0"/>
                        <a:t>ion of t</a:t>
                      </a:r>
                      <a:r>
                        <a:rPr lang="en-US" sz="1000" b="0" dirty="0" smtClean="0"/>
                        <a:t>emporal &amp; spatial characteristics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Physical</a:t>
                      </a:r>
                      <a:r>
                        <a:rPr lang="en-US" sz="1000" b="0" baseline="0" dirty="0" smtClean="0"/>
                        <a:t> c</a:t>
                      </a:r>
                      <a:r>
                        <a:rPr lang="en-US" sz="1000" b="0" dirty="0" smtClean="0"/>
                        <a:t>onsistency</a:t>
                      </a:r>
                      <a:r>
                        <a:rPr lang="en-US" sz="1000" b="0" baseline="0" dirty="0" smtClean="0"/>
                        <a:t> check</a:t>
                      </a:r>
                    </a:p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Conforming to community quality metadata &amp; standards</a:t>
                      </a:r>
                      <a:endParaRPr lang="en-US" sz="1000" b="0" baseline="0" dirty="0" smtClean="0"/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Dynamic providers/users feedback in place</a:t>
                      </a: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Level 4 +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Assessment performed on a recurring basis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Conforming to community quality metadata &amp; standards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External ranking</a:t>
                      </a:r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4 +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System information online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Complete data provenance available online</a:t>
                      </a:r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4 +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Data authenticity verifiable </a:t>
                      </a:r>
                    </a:p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(e.g., data signature technology)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Performance</a:t>
                      </a:r>
                      <a:r>
                        <a:rPr lang="en-US" sz="1000" b="0" baseline="0" dirty="0" smtClean="0"/>
                        <a:t> of data integrity check monitored and reported</a:t>
                      </a:r>
                    </a:p>
                  </a:txBody>
                  <a:tcPr>
                    <a:solidFill>
                      <a:srgbClr val="387026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8600" y="228600"/>
            <a:ext cx="3350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SMM Document </a:t>
            </a:r>
            <a:r>
              <a:rPr lang="en-US" sz="1400" dirty="0" smtClean="0"/>
              <a:t>ID: GHRSST L4 EUR MSRFSSTA</a:t>
            </a:r>
          </a:p>
          <a:p>
            <a:r>
              <a:rPr lang="en-US" sz="1400" dirty="0" smtClean="0"/>
              <a:t>Version: NCDC-CICS-SMM_001_Rev.1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1" y="123111"/>
            <a:ext cx="9677400" cy="646331"/>
          </a:xfrm>
          <a:prstGeom prst="rect">
            <a:avLst/>
          </a:prstGeom>
          <a:noFill/>
        </p:spPr>
        <p:txBody>
          <a:bodyPr wrap="square" rtlCol="0" anchor="ctr" anchorCtr="1"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</a:rPr>
              <a:t>GHRSST L4 EUR MSRFSSTA</a:t>
            </a:r>
            <a:endParaRPr 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51226" y="224135"/>
            <a:ext cx="1764974" cy="52322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Maturity Level as of 6/21/2016 16:40:17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9458980"/>
            <a:ext cx="1508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Dataset Information: </a:t>
            </a:r>
            <a:r>
              <a:rPr lang="en-US" sz="1400" b="1" dirty="0" smtClean="0"/>
              <a:t>http://data.nodc.noaa.gov/cgi-bin/iso?id=gov.noaa.nodc:GHRSST-EUR-L4UHFnd-MED  </a:t>
            </a:r>
          </a:p>
          <a:p>
            <a:r>
              <a:rPr lang="en-US" sz="1400" dirty="0" smtClean="0"/>
              <a:t>Dataset POC: </a:t>
            </a:r>
            <a:r>
              <a:rPr lang="en-US" sz="1400" b="1" dirty="0" smtClean="0"/>
              <a:t>Jean-Francois Piolle, jfpiolle@ifremer.fr, 
IFREMER/CERSAT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600" y="9458980"/>
            <a:ext cx="14922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 </a:t>
            </a:r>
            <a:r>
              <a:rPr lang="en-US" sz="1400" dirty="0" smtClean="0"/>
              <a:t>SMM POC</a:t>
            </a:r>
            <a:r>
              <a:rPr lang="en-US" sz="1400" b="1" dirty="0" smtClean="0"/>
              <a:t>: Ge Peng; Ge.Peng@noaa.gov</a:t>
            </a:r>
          </a:p>
          <a:p>
            <a:pPr algn="r"/>
            <a:r>
              <a:rPr lang="en-US" sz="1400" dirty="0" smtClean="0"/>
              <a:t>SMM Assessment POC</a:t>
            </a:r>
            <a:r>
              <a:rPr lang="en-US" sz="1400" b="1" dirty="0" smtClean="0"/>
              <a:t>: Raisa Ionin, raisa.ionin@noaa.gov, NOAA, NCEI</a:t>
            </a:r>
          </a:p>
        </p:txBody>
      </p:sp>
    </p:spTree>
    <p:extLst>
      <p:ext uri="{BB962C8B-B14F-4D97-AF65-F5344CB8AC3E}">
        <p14:creationId xmlns:p14="http://schemas.microsoft.com/office/powerpoint/2010/main" val="121676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35618</TotalTime>
  <Words>729</Words>
  <Application>Microsoft Office PowerPoint</Application>
  <PresentationFormat>Custom</PresentationFormat>
  <Paragraphs>158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NCDC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 Peng</dc:creator>
  <cp:lastModifiedBy>Thomas Jaensch</cp:lastModifiedBy>
  <cp:revision>1071</cp:revision>
  <cp:lastPrinted>2016-06-20T19:49:43Z</cp:lastPrinted>
  <dcterms:created xsi:type="dcterms:W3CDTF">2013-01-29T20:12:37Z</dcterms:created>
  <dcterms:modified xsi:type="dcterms:W3CDTF">2016-12-14T16:53:35Z</dcterms:modified>
</cp:coreProperties>
</file>