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319" r:id="rId2"/>
  </p:sldIdLst>
  <p:sldSz cx="15544800" cy="10058400"/>
  <p:notesSz cx="7010400" cy="92964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 Privette" initials="J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BFBFBF"/>
    <a:srgbClr val="7F7F7F"/>
    <a:srgbClr val="006600"/>
    <a:srgbClr val="FF9900"/>
    <a:srgbClr val="DCE2F0"/>
    <a:srgbClr val="FF9966"/>
    <a:srgbClr val="FFCCCC"/>
    <a:srgbClr val="FFCC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39" autoAdjust="0"/>
    <p:restoredTop sz="94660"/>
  </p:normalViewPr>
  <p:slideViewPr>
    <p:cSldViewPr>
      <p:cViewPr varScale="1">
        <p:scale>
          <a:sx n="83" d="100"/>
          <a:sy n="83" d="100"/>
        </p:scale>
        <p:origin x="-204" y="-192"/>
      </p:cViewPr>
      <p:guideLst>
        <p:guide orient="horz" pos="316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r">
              <a:defRPr sz="1200"/>
            </a:lvl1pPr>
          </a:lstStyle>
          <a:p>
            <a:fld id="{02B28B58-969D-4F10-8ED8-D281B4CE078A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r">
              <a:defRPr sz="1200"/>
            </a:lvl1pPr>
          </a:lstStyle>
          <a:p>
            <a:fld id="{44206593-0B99-4B67-945C-4C3EE32D60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37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124624"/>
            <a:ext cx="1321308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699760"/>
            <a:ext cx="1088136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3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4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402803"/>
            <a:ext cx="349758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402803"/>
            <a:ext cx="1023366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7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4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463454"/>
            <a:ext cx="13213080" cy="199771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263180"/>
            <a:ext cx="13213080" cy="220027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4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2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251499"/>
            <a:ext cx="6868320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189817"/>
            <a:ext cx="6868320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251499"/>
            <a:ext cx="6871018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3189817"/>
            <a:ext cx="6871018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0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6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400473"/>
            <a:ext cx="5114132" cy="170434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400474"/>
            <a:ext cx="8689975" cy="858456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2104814"/>
            <a:ext cx="5114132" cy="6880226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7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040880"/>
            <a:ext cx="9326880" cy="83121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98737"/>
            <a:ext cx="9326880" cy="603504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872096"/>
            <a:ext cx="9326880" cy="1180464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7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46961"/>
            <a:ext cx="13990320" cy="6638079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D7004-EABF-4BF5-B279-A0BFB6B52283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9322647"/>
            <a:ext cx="49225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6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0580"/>
            <a:ext cx="15240000" cy="578620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pPr algn="ctr"/>
            <a:r>
              <a:rPr lang="en-US" sz="2800" b="1" dirty="0" smtClean="0"/>
              <a:t>Data Stewardship Maturity Scoreboard 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33996"/>
              </p:ext>
            </p:extLst>
          </p:nvPr>
        </p:nvGraphicFramePr>
        <p:xfrm>
          <a:off x="228600" y="1172290"/>
          <a:ext cx="15087600" cy="8203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600200"/>
                <a:gridCol w="1447800"/>
                <a:gridCol w="1371600"/>
                <a:gridCol w="1524000"/>
                <a:gridCol w="1752600"/>
                <a:gridCol w="1371600"/>
                <a:gridCol w="1905000"/>
                <a:gridCol w="1524000"/>
              </a:tblGrid>
              <a:tr h="6679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Maturity  Scale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Preservability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Accessibility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Usability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Production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Sustainability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Quality Assurance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Quality Control/Monitoring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Quality Assessment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Transparency /Traceability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Integrity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855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Level 1 – 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Ad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Hoc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Not Managed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Any storage location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Data only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Not publicly available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Person-to-person</a:t>
                      </a:r>
                      <a:endParaRPr lang="en-US" sz="1000" b="0" dirty="0"/>
                    </a:p>
                  </a:txBody>
                  <a:tcPr>
                    <a:solidFill>
                      <a:srgbClr val="E5F4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Extensive</a:t>
                      </a:r>
                      <a:r>
                        <a:rPr lang="en-US" sz="1000" b="0" baseline="0" dirty="0" smtClean="0"/>
                        <a:t> p</a:t>
                      </a:r>
                      <a:r>
                        <a:rPr lang="en-US" sz="1000" b="0" dirty="0" smtClean="0"/>
                        <a:t>roduct-specific</a:t>
                      </a:r>
                      <a:r>
                        <a:rPr lang="en-US" sz="1000" b="0" baseline="0" dirty="0" smtClean="0"/>
                        <a:t> knowledge required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mtClean="0"/>
                        <a:t>No</a:t>
                      </a:r>
                      <a:r>
                        <a:rPr lang="en-US" sz="1000" b="0" baseline="0" smtClean="0"/>
                        <a:t> documentation </a:t>
                      </a:r>
                      <a:r>
                        <a:rPr lang="en-US" sz="1000" b="0" baseline="0" dirty="0" smtClean="0"/>
                        <a:t>online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/>
                        <a:t>Ad Hoc or Not applicable</a:t>
                      </a:r>
                    </a:p>
                    <a:p>
                      <a:pPr algn="ctr"/>
                      <a:r>
                        <a:rPr lang="en-US" sz="1000" b="0" dirty="0" smtClean="0"/>
                        <a:t>No obligation or deliverable requirement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Data</a:t>
                      </a:r>
                      <a:r>
                        <a:rPr lang="en-US" sz="1000" b="0" baseline="0" dirty="0" smtClean="0"/>
                        <a:t> quality assurance (DQA) procedure unknown or none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None or </a:t>
                      </a:r>
                    </a:p>
                    <a:p>
                      <a:pPr algn="ctr"/>
                      <a:r>
                        <a:rPr lang="en-US" sz="1000" b="0" dirty="0" smtClean="0"/>
                        <a:t>Sampling  unknown or spotty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Analysis unknown or random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in time 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Algorithm/method/model theoretical basis assessed (method and results online)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Limited product information available</a:t>
                      </a:r>
                    </a:p>
                    <a:p>
                      <a:pPr algn="ctr"/>
                      <a:r>
                        <a:rPr lang="en-US" sz="1000" b="0" dirty="0" smtClean="0"/>
                        <a:t>Person-to-person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Unknown or no data ingest integrity check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</a:tr>
              <a:tr h="116531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Level 2 - Minimal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Managed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Limited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Non-designated repository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 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Redundancy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archiving metadata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Publicly</a:t>
                      </a:r>
                      <a:r>
                        <a:rPr lang="en-US" sz="1000" b="0" baseline="0" dirty="0" smtClean="0"/>
                        <a:t> available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 Direct file download (e.g., via anonymous FTP server)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Collection/dataset level searchable 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Non-standard </a:t>
                      </a:r>
                    </a:p>
                    <a:p>
                      <a:pPr algn="ctr"/>
                      <a:r>
                        <a:rPr lang="en-US" sz="1000" b="0" dirty="0" smtClean="0"/>
                        <a:t>data format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</a:t>
                      </a:r>
                      <a:r>
                        <a:rPr lang="en-US" sz="1000" b="0" baseline="0" dirty="0" smtClean="0"/>
                        <a:t> documentation (e.g., user’s guide) online</a:t>
                      </a:r>
                      <a:endParaRPr lang="en-US" sz="1000" b="0" dirty="0"/>
                    </a:p>
                  </a:txBody>
                  <a:tcPr>
                    <a:solidFill>
                      <a:srgbClr val="CBE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Short-term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 Individual PI’s commitment (grant obligations)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Ad</a:t>
                      </a:r>
                      <a:r>
                        <a:rPr lang="en-US" sz="1000" baseline="0" dirty="0" smtClean="0"/>
                        <a:t> Hoc and random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aseline="0" dirty="0" smtClean="0"/>
                        <a:t>DQA procedure not defined and documented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Sampling and analysis are regular </a:t>
                      </a:r>
                    </a:p>
                    <a:p>
                      <a:pPr algn="ctr"/>
                      <a:r>
                        <a:rPr lang="en-US" sz="1000" b="0" dirty="0" smtClean="0"/>
                        <a:t>in time and space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product-specific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metrics defined &amp; implemented</a:t>
                      </a:r>
                      <a:endParaRPr lang="en-US" sz="1000" b="0" dirty="0"/>
                    </a:p>
                  </a:txBody>
                  <a:tcPr>
                    <a:solidFill>
                      <a:srgbClr val="CBE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1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Research product assessed (method and results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online)</a:t>
                      </a:r>
                      <a:endParaRPr lang="en-US" sz="1000" b="0" dirty="0"/>
                    </a:p>
                  </a:txBody>
                  <a:tcPr>
                    <a:solidFill>
                      <a:srgbClr val="CBE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Product information available in literature</a:t>
                      </a:r>
                      <a:endParaRPr lang="en-US" sz="1000" b="0" dirty="0"/>
                    </a:p>
                  </a:txBody>
                  <a:tcPr>
                    <a:solidFill>
                      <a:srgbClr val="CBE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Data ingest</a:t>
                      </a:r>
                      <a:r>
                        <a:rPr lang="en-US" sz="1000" b="0" baseline="0" dirty="0" smtClean="0"/>
                        <a:t> integrity verifiable 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(e.g., checksum technology)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E7EBF5"/>
                    </a:solidFill>
                  </a:tcPr>
                </a:tc>
              </a:tr>
              <a:tr h="18536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Level 3 - Intermediate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Managed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Defined,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Partially Implemented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Designated</a:t>
                      </a:r>
                      <a:r>
                        <a:rPr lang="en-US" sz="1000" b="0" baseline="0" dirty="0" smtClean="0"/>
                        <a:t> archive</a:t>
                      </a:r>
                      <a:endParaRPr lang="en-US" sz="1000" b="0" dirty="0" smtClean="0"/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Redundancy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Community-standard archiving metadata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Conforming</a:t>
                      </a:r>
                      <a:r>
                        <a:rPr lang="en-US" sz="1000" b="0" baseline="0" dirty="0" smtClean="0"/>
                        <a:t> to l</a:t>
                      </a:r>
                      <a:r>
                        <a:rPr lang="en-US" sz="1000" b="0" dirty="0" smtClean="0"/>
                        <a:t>imited archiving process standards 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</a:t>
                      </a:r>
                      <a:r>
                        <a:rPr lang="en-US" sz="1000" b="0" baseline="0" dirty="0" smtClean="0"/>
                        <a:t> 2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Non-standard data</a:t>
                      </a:r>
                      <a:r>
                        <a:rPr lang="en-US" sz="1000" b="0" dirty="0" smtClean="0"/>
                        <a:t> service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data server performance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Granule/file level s</a:t>
                      </a:r>
                      <a:r>
                        <a:rPr lang="en-US" sz="1000" b="0" dirty="0" smtClean="0"/>
                        <a:t>earchable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search metrics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Community Standard-based interoperable format &amp; metadata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Documentation (e.g., source code, product algorithm document, processing or/and data flow diagram)</a:t>
                      </a:r>
                      <a:r>
                        <a:rPr lang="en-US" sz="1000" b="0" baseline="0" dirty="0" smtClean="0"/>
                        <a:t> online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Medium-term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 Institutional</a:t>
                      </a:r>
                      <a:r>
                        <a:rPr lang="en-US" sz="1000" b="0" baseline="0" dirty="0" smtClean="0"/>
                        <a:t> commitment (contractual deliverables with specs and schedule defined) 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B0DF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DQA</a:t>
                      </a:r>
                      <a:r>
                        <a:rPr lang="en-US" sz="1000" baseline="0" dirty="0" smtClean="0"/>
                        <a:t> p</a:t>
                      </a:r>
                      <a:r>
                        <a:rPr lang="en-US" sz="1000" dirty="0" smtClean="0"/>
                        <a:t>rocedure defined</a:t>
                      </a:r>
                      <a:r>
                        <a:rPr lang="en-US" sz="1000" baseline="0" dirty="0" smtClean="0"/>
                        <a:t> and documented and partially implemented</a:t>
                      </a:r>
                      <a:endParaRPr lang="en-US" sz="1000" dirty="0"/>
                    </a:p>
                  </a:txBody>
                  <a:tcPr>
                    <a:solidFill>
                      <a:srgbClr val="B0DF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2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Sampling and analysis are 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frequent</a:t>
                      </a:r>
                      <a:r>
                        <a:rPr lang="en-US" sz="1000" b="0" baseline="0" dirty="0" smtClean="0"/>
                        <a:t> and systematic but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not automatic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Community metrics defined and partially implemented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Procedure documented  and available online</a:t>
                      </a:r>
                      <a:endParaRPr lang="en-US" sz="1000" b="0" dirty="0"/>
                    </a:p>
                  </a:txBody>
                  <a:tcPr>
                    <a:solidFill>
                      <a:srgbClr val="B0DF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Level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Operational product assessed (method and results online)</a:t>
                      </a:r>
                    </a:p>
                  </a:txBody>
                  <a:tcPr>
                    <a:solidFill>
                      <a:srgbClr val="B0DF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Algorithm</a:t>
                      </a:r>
                      <a:r>
                        <a:rPr lang="en-US" sz="1000" b="0" baseline="0" dirty="0" smtClean="0"/>
                        <a:t> Theoretical Basis Document</a:t>
                      </a:r>
                      <a:r>
                        <a:rPr lang="en-US" sz="1000" b="0" dirty="0" smtClean="0"/>
                        <a:t> (ATBD) &amp;</a:t>
                      </a:r>
                      <a:r>
                        <a:rPr lang="en-US" sz="1000" b="0" baseline="0" dirty="0" smtClean="0"/>
                        <a:t> source code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Dataset configuration managed (CM)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Unique Object Identifier (OID) assigned (dataset, documentation, source code)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Data citation tracked 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000" b="0" baseline="0" dirty="0" smtClean="0"/>
                        <a:t>(e.g., utilizing Digital Object Identifier (DOI) system)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2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Data archive integrity verifiable </a:t>
                      </a:r>
                    </a:p>
                  </a:txBody>
                  <a:tcPr>
                    <a:solidFill>
                      <a:srgbClr val="B0DFA1"/>
                    </a:solidFill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Level 4 - Advanced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Managed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Well-Defined, Fully Implemented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</a:t>
                      </a:r>
                      <a:r>
                        <a:rPr lang="en-US" sz="1000" b="0" baseline="0" dirty="0" smtClean="0"/>
                        <a:t> 3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Conforming to community archiving standards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</a:t>
                      </a:r>
                      <a:r>
                        <a:rPr lang="en-US" sz="1000" b="0" baseline="0" dirty="0" smtClean="0"/>
                        <a:t> 3 +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Community-standard data services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Enhanced data server performance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Conforming to community search metrics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Dissemination report metrics defined and implemented internally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</a:t>
                      </a:r>
                      <a:r>
                        <a:rPr lang="en-US" sz="1000" b="0" baseline="0" dirty="0" smtClean="0"/>
                        <a:t> +</a:t>
                      </a:r>
                    </a:p>
                    <a:p>
                      <a:pPr algn="ctr"/>
                      <a:r>
                        <a:rPr lang="en-US" sz="1000" b="0" dirty="0" smtClean="0"/>
                        <a:t>Basic capability</a:t>
                      </a:r>
                      <a:r>
                        <a:rPr lang="en-US" sz="1000" b="0" baseline="0" dirty="0" smtClean="0"/>
                        <a:t> (e.g., subsetting, aggregating) &amp; data characterization (overall/global, e.g., climatology, error estimates) available online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Long-term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Institutional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commitment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Product improvement process in place</a:t>
                      </a: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DQA</a:t>
                      </a:r>
                      <a:r>
                        <a:rPr lang="en-US" sz="1000" baseline="0" dirty="0" smtClean="0"/>
                        <a:t> p</a:t>
                      </a:r>
                      <a:r>
                        <a:rPr lang="en-US" sz="1000" dirty="0" smtClean="0"/>
                        <a:t>rocedure well documented, fully implemented and available online with master reference data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dirty="0" smtClean="0"/>
                        <a:t>Limited data quality assurance metadata</a:t>
                      </a:r>
                    </a:p>
                    <a:p>
                      <a:endParaRPr lang="en-US" sz="1000" dirty="0"/>
                    </a:p>
                  </a:txBody>
                  <a:tcPr>
                    <a:solidFill>
                      <a:srgbClr val="55A8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Anomaly detection procedure well-documented and fully implemented using community metrics, automatic, tracked and reported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Limited quality monitoring metadata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3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Quality metadata assessed (method and </a:t>
                      </a:r>
                      <a:r>
                        <a:rPr lang="en-US" sz="10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 online)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quality assessment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endParaRPr 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Operational Algorithm Description (OAD) online, OID assigned, and under CM </a:t>
                      </a: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 + 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ata access integrity verifiable </a:t>
                      </a:r>
                    </a:p>
                    <a:p>
                      <a:pPr algn="ctr"/>
                      <a:endParaRPr lang="en-US" sz="1000" b="0" dirty="0" smtClean="0"/>
                    </a:p>
                    <a:p>
                      <a:pPr algn="ctr"/>
                      <a:r>
                        <a:rPr lang="en-US" sz="1000" b="0" dirty="0" smtClean="0"/>
                        <a:t>Conforming</a:t>
                      </a:r>
                      <a:r>
                        <a:rPr lang="en-US" sz="1000" b="0" baseline="0" dirty="0" smtClean="0"/>
                        <a:t> to community data integrity technology standard</a:t>
                      </a:r>
                      <a:r>
                        <a:rPr lang="en-US" sz="1000" b="0" dirty="0" smtClean="0"/>
                        <a:t> </a:t>
                      </a:r>
                      <a:endParaRPr lang="en-US" sz="1000" b="0" dirty="0"/>
                    </a:p>
                  </a:txBody>
                  <a:tcPr>
                    <a:solidFill>
                      <a:srgbClr val="55A839"/>
                    </a:solidFill>
                  </a:tcPr>
                </a:tc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Level 5 - Optimal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Level 4 +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Measured , Controlled , Audit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/>
                      <a:r>
                        <a:rPr lang="en-US" sz="1000" b="0" dirty="0" smtClean="0"/>
                        <a:t>Archiving</a:t>
                      </a:r>
                      <a:r>
                        <a:rPr lang="en-US" sz="1000" b="0" baseline="0" dirty="0" smtClean="0"/>
                        <a:t> p</a:t>
                      </a:r>
                      <a:r>
                        <a:rPr lang="en-US" sz="1000" b="0" dirty="0" smtClean="0"/>
                        <a:t>rocess</a:t>
                      </a:r>
                      <a:r>
                        <a:rPr lang="en-US" sz="1000" b="0" baseline="0" dirty="0" smtClean="0"/>
                        <a:t> performance controlled, measured, and audited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Future archiving standard changes planned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 4 + 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Dissemination reports available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Future technology and standard changes planned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Enhanced online capability (e.g., visualization, multiple data formats)</a:t>
                      </a:r>
                      <a:r>
                        <a:rPr lang="en-US" sz="1000" b="0" baseline="0" dirty="0" smtClean="0"/>
                        <a:t>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Community metrics of data characterization (regional/cell) 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External ranking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National or</a:t>
                      </a:r>
                      <a:r>
                        <a:rPr lang="en-US" sz="1000" b="0" baseline="0" dirty="0" smtClean="0"/>
                        <a:t> international commitment</a:t>
                      </a:r>
                      <a:endParaRPr lang="en-US" sz="1000" b="0" dirty="0" smtClean="0"/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Changes for technology</a:t>
                      </a:r>
                      <a:r>
                        <a:rPr lang="en-US" sz="1000" b="0" baseline="0" dirty="0" smtClean="0"/>
                        <a:t> planned</a:t>
                      </a:r>
                      <a:r>
                        <a:rPr lang="en-US" sz="1000" b="0" dirty="0" smtClean="0"/>
                        <a:t> 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Level 4 + 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DQA procedure monitored and reported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Conforming to community quality metadata &amp; standards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dirty="0" smtClean="0"/>
                        <a:t>External review</a:t>
                      </a:r>
                      <a:endParaRPr lang="en-US" sz="100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Cross-validat</a:t>
                      </a:r>
                      <a:r>
                        <a:rPr lang="en-US" sz="1000" b="0" baseline="0" dirty="0" smtClean="0"/>
                        <a:t>ion of t</a:t>
                      </a:r>
                      <a:r>
                        <a:rPr lang="en-US" sz="1000" b="0" dirty="0" smtClean="0"/>
                        <a:t>emporal &amp; spatial characteristics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Physical</a:t>
                      </a:r>
                      <a:r>
                        <a:rPr lang="en-US" sz="1000" b="0" baseline="0" dirty="0" smtClean="0"/>
                        <a:t> c</a:t>
                      </a:r>
                      <a:r>
                        <a:rPr lang="en-US" sz="1000" b="0" dirty="0" smtClean="0"/>
                        <a:t>onsistency</a:t>
                      </a:r>
                      <a:r>
                        <a:rPr lang="en-US" sz="1000" b="0" baseline="0" dirty="0" smtClean="0"/>
                        <a:t> check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Conforming to community quality metadata &amp; standards</a:t>
                      </a:r>
                      <a:endParaRPr lang="en-US" sz="1000" b="0" baseline="0" dirty="0" smtClean="0"/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Dynamic providers/users feedback in place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4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Assessment performed on a recurring basis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Conforming to community quality metadata &amp; standards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External ranking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System information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Complete data provenance available online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Data authenticity verifiable </a:t>
                      </a:r>
                    </a:p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(e.g., data signature technology)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Performance</a:t>
                      </a:r>
                      <a:r>
                        <a:rPr lang="en-US" sz="1000" b="0" baseline="0" dirty="0" smtClean="0"/>
                        <a:t> of data integrity check monitored and reported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228600"/>
            <a:ext cx="335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SMM Document </a:t>
            </a:r>
            <a:r>
              <a:rPr lang="en-US" sz="1400" dirty="0" smtClean="0"/>
              <a:t>ID: NCDC-CICS-SMM_0001</a:t>
            </a:r>
          </a:p>
          <a:p>
            <a:r>
              <a:rPr lang="en-US" sz="1400" dirty="0" smtClean="0"/>
              <a:t>Version: Rev. 1.  12/09/2014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1" y="123111"/>
            <a:ext cx="9677400" cy="646331"/>
          </a:xfrm>
          <a:prstGeom prst="rect">
            <a:avLst/>
          </a:prstGeom>
          <a:noFill/>
        </p:spPr>
        <p:txBody>
          <a:bodyPr wrap="square" rtlCol="0" anchor="ctr" anchorCtr="1"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Blah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51226" y="224135"/>
            <a:ext cx="1764974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Maturity Level as of mm/dd/yyyy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9458980"/>
            <a:ext cx="1508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Dataset Information: </a:t>
            </a:r>
            <a:r>
              <a:rPr lang="en-US" sz="1400" b="1" dirty="0" smtClean="0"/>
              <a:t>URL Goes Here  </a:t>
            </a:r>
          </a:p>
          <a:p>
            <a:r>
              <a:rPr lang="en-US" sz="1400" dirty="0" smtClean="0"/>
              <a:t>Dataset POC: </a:t>
            </a:r>
            <a:r>
              <a:rPr lang="en-US" sz="1400" b="1" dirty="0" smtClean="0"/>
              <a:t>Name &amp; E-mail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9458980"/>
            <a:ext cx="1492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 </a:t>
            </a:r>
            <a:r>
              <a:rPr lang="en-US" sz="1400" dirty="0" smtClean="0"/>
              <a:t>SMM POC</a:t>
            </a:r>
            <a:r>
              <a:rPr lang="en-US" sz="1400" b="1" dirty="0" smtClean="0"/>
              <a:t>: Ge Peng; Ge.Peng@noaa.gov</a:t>
            </a:r>
          </a:p>
          <a:p>
            <a:pPr algn="r"/>
            <a:r>
              <a:rPr lang="en-US" sz="1400" dirty="0" smtClean="0"/>
              <a:t>SMM Assessment POC</a:t>
            </a:r>
            <a:r>
              <a:rPr lang="en-US" sz="1400" b="1" dirty="0" smtClean="0"/>
              <a:t>: Name &amp; E-mail here</a:t>
            </a:r>
          </a:p>
        </p:txBody>
      </p:sp>
    </p:spTree>
    <p:extLst>
      <p:ext uri="{BB962C8B-B14F-4D97-AF65-F5344CB8AC3E}">
        <p14:creationId xmlns:p14="http://schemas.microsoft.com/office/powerpoint/2010/main" val="12167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35597</TotalTime>
  <Words>729</Words>
  <Application>Microsoft Office PowerPoint</Application>
  <PresentationFormat>Custom</PresentationFormat>
  <Paragraphs>158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NCDC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Peng</dc:creator>
  <cp:lastModifiedBy>Sonny Zinn</cp:lastModifiedBy>
  <cp:revision>1068</cp:revision>
  <cp:lastPrinted>2016-06-20T19:49:43Z</cp:lastPrinted>
  <dcterms:created xsi:type="dcterms:W3CDTF">2013-01-29T20:12:37Z</dcterms:created>
  <dcterms:modified xsi:type="dcterms:W3CDTF">2016-07-06T15:49:23Z</dcterms:modified>
</cp:coreProperties>
</file>