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7402"/>
            <a:ext cx="10363200" cy="1470025"/>
          </a:xfrm>
        </p:spPr>
        <p:txBody>
          <a:bodyPr anchor="b">
            <a:noAutofit/>
          </a:bodyPr>
          <a:lstStyle>
            <a:lvl1pPr algn="l"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13174"/>
            <a:ext cx="10363200" cy="17526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80">
                <a:solidFill>
                  <a:schemeClr val="bg1"/>
                </a:solidFill>
              </a:defRPr>
            </a:lvl1pPr>
            <a:lvl2pPr marL="49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6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56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50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60F6-F2FC-4A57-8E8E-6D120B4BCC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794760"/>
            <a:ext cx="12192000" cy="21946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4" dirty="0"/>
          </a:p>
        </p:txBody>
      </p:sp>
    </p:spTree>
    <p:extLst>
      <p:ext uri="{BB962C8B-B14F-4D97-AF65-F5344CB8AC3E}">
        <p14:creationId xmlns:p14="http://schemas.microsoft.com/office/powerpoint/2010/main" val="89878528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456"/>
            </a:lvl1pPr>
            <a:lvl2pPr marL="493776" indent="0">
              <a:buNone/>
              <a:defRPr sz="3024"/>
            </a:lvl2pPr>
            <a:lvl3pPr marL="987552" indent="0">
              <a:buNone/>
              <a:defRPr sz="2592"/>
            </a:lvl3pPr>
            <a:lvl4pPr marL="1481328" indent="0">
              <a:buNone/>
              <a:defRPr sz="2160"/>
            </a:lvl4pPr>
            <a:lvl5pPr marL="1975104" indent="0">
              <a:buNone/>
              <a:defRPr sz="2160"/>
            </a:lvl5pPr>
            <a:lvl6pPr marL="2468880" indent="0">
              <a:buNone/>
              <a:defRPr sz="2160"/>
            </a:lvl6pPr>
            <a:lvl7pPr marL="2962656" indent="0">
              <a:buNone/>
              <a:defRPr sz="2160"/>
            </a:lvl7pPr>
            <a:lvl8pPr marL="3456432" indent="0">
              <a:buNone/>
              <a:defRPr sz="2160"/>
            </a:lvl8pPr>
            <a:lvl9pPr marL="3950208" indent="0">
              <a:buNone/>
              <a:defRPr sz="21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512"/>
            </a:lvl1pPr>
            <a:lvl2pPr marL="493776" indent="0">
              <a:buNone/>
              <a:defRPr sz="1296"/>
            </a:lvl2pPr>
            <a:lvl3pPr marL="987552" indent="0">
              <a:buNone/>
              <a:defRPr sz="1080"/>
            </a:lvl3pPr>
            <a:lvl4pPr marL="1481328" indent="0">
              <a:buNone/>
              <a:defRPr sz="972"/>
            </a:lvl4pPr>
            <a:lvl5pPr marL="1975104" indent="0">
              <a:buNone/>
              <a:defRPr sz="972"/>
            </a:lvl5pPr>
            <a:lvl6pPr marL="2468880" indent="0">
              <a:buNone/>
              <a:defRPr sz="972"/>
            </a:lvl6pPr>
            <a:lvl7pPr marL="2962656" indent="0">
              <a:buNone/>
              <a:defRPr sz="972"/>
            </a:lvl7pPr>
            <a:lvl8pPr marL="3456432" indent="0">
              <a:buNone/>
              <a:defRPr sz="972"/>
            </a:lvl8pPr>
            <a:lvl9pPr marL="3950208" indent="0">
              <a:buNone/>
              <a:defRPr sz="9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E5DA23C7-80FD-4424-A5F3-1C7CE0539B0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60F6-F2FC-4A57-8E8E-6D120B4BC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168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E5DA23C7-80FD-4424-A5F3-1C7CE0539B0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60F6-F2FC-4A57-8E8E-6D120B4BC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866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E5DA23C7-80FD-4424-A5F3-1C7CE0539B0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60F6-F2FC-4A57-8E8E-6D120B4BC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86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594360"/>
          </a:xfrm>
        </p:spPr>
        <p:txBody>
          <a:bodyPr>
            <a:noAutofit/>
          </a:bodyPr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594362"/>
            <a:ext cx="11988800" cy="5761991"/>
          </a:xfrm>
        </p:spPr>
        <p:txBody>
          <a:bodyPr>
            <a:normAutofit/>
          </a:bodyPr>
          <a:lstStyle>
            <a:lvl1pPr marL="308610" indent="-308610">
              <a:buSzPct val="100000"/>
              <a:buFont typeface="Trebuchet MS" pitchFamily="34" charset="0"/>
              <a:buChar char="●"/>
              <a:defRPr sz="2640"/>
            </a:lvl1pPr>
            <a:lvl2pPr marL="618936" indent="-308610">
              <a:defRPr sz="2640"/>
            </a:lvl2pPr>
            <a:lvl3pPr marL="927546" indent="-300038">
              <a:tabLst/>
              <a:defRPr sz="2640" b="0"/>
            </a:lvl3pPr>
            <a:lvl4pPr marL="1237870" indent="-308610">
              <a:tabLst/>
              <a:defRPr sz="2640" b="0"/>
            </a:lvl4pPr>
            <a:lvl5pPr marL="1543050" indent="-305182">
              <a:defRPr sz="264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4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40"/>
            </a:lvl1pPr>
          </a:lstStyle>
          <a:p>
            <a:fld id="{56FD60F6-F2FC-4A57-8E8E-6D120B4BC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97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 (no an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594360"/>
          </a:xfrm>
        </p:spPr>
        <p:txBody>
          <a:bodyPr>
            <a:noAutofit/>
          </a:bodyPr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594362"/>
            <a:ext cx="11988800" cy="5761991"/>
          </a:xfrm>
        </p:spPr>
        <p:txBody>
          <a:bodyPr>
            <a:normAutofit/>
          </a:bodyPr>
          <a:lstStyle>
            <a:lvl1pPr marL="308610" indent="-308610">
              <a:buSzPct val="100000"/>
              <a:buFont typeface="Trebuchet MS" pitchFamily="34" charset="0"/>
              <a:buChar char="●"/>
              <a:defRPr sz="2640"/>
            </a:lvl1pPr>
            <a:lvl2pPr marL="618936" indent="-308610">
              <a:defRPr sz="2640"/>
            </a:lvl2pPr>
            <a:lvl3pPr marL="927546" indent="-300038">
              <a:tabLst/>
              <a:defRPr sz="2640" b="0"/>
            </a:lvl3pPr>
            <a:lvl4pPr marL="1237870" indent="-308610">
              <a:tabLst/>
              <a:defRPr sz="2640" b="0"/>
            </a:lvl4pPr>
            <a:lvl5pPr marL="1543050" indent="-305182">
              <a:defRPr sz="264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4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40"/>
            </a:lvl1pPr>
          </a:lstStyle>
          <a:p>
            <a:fld id="{56FD60F6-F2FC-4A57-8E8E-6D120B4BC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15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7402"/>
            <a:ext cx="10363200" cy="1470025"/>
          </a:xfrm>
        </p:spPr>
        <p:txBody>
          <a:bodyPr anchor="b">
            <a:noAutofit/>
          </a:bodyPr>
          <a:lstStyle>
            <a:lvl1pPr algn="l"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60F6-F2FC-4A57-8E8E-6D120B4BCC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794760"/>
            <a:ext cx="12192000" cy="21946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4" dirty="0"/>
          </a:p>
        </p:txBody>
      </p:sp>
    </p:spTree>
    <p:extLst>
      <p:ext uri="{BB962C8B-B14F-4D97-AF65-F5344CB8AC3E}">
        <p14:creationId xmlns:p14="http://schemas.microsoft.com/office/powerpoint/2010/main" val="8673876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024"/>
            </a:lvl1pPr>
            <a:lvl2pPr>
              <a:defRPr sz="2592"/>
            </a:lvl2pPr>
            <a:lvl3pPr>
              <a:defRPr sz="2160"/>
            </a:lvl3pPr>
            <a:lvl4pPr>
              <a:defRPr sz="1944"/>
            </a:lvl4pPr>
            <a:lvl5pPr>
              <a:defRPr sz="1944"/>
            </a:lvl5pPr>
            <a:lvl6pPr>
              <a:defRPr sz="1944"/>
            </a:lvl6pPr>
            <a:lvl7pPr>
              <a:defRPr sz="1944"/>
            </a:lvl7pPr>
            <a:lvl8pPr>
              <a:defRPr sz="1944"/>
            </a:lvl8pPr>
            <a:lvl9pPr>
              <a:defRPr sz="19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024"/>
            </a:lvl1pPr>
            <a:lvl2pPr>
              <a:defRPr sz="2592"/>
            </a:lvl2pPr>
            <a:lvl3pPr>
              <a:defRPr sz="2160"/>
            </a:lvl3pPr>
            <a:lvl4pPr>
              <a:defRPr sz="1944"/>
            </a:lvl4pPr>
            <a:lvl5pPr>
              <a:defRPr sz="1944"/>
            </a:lvl5pPr>
            <a:lvl6pPr>
              <a:defRPr sz="1944"/>
            </a:lvl6pPr>
            <a:lvl7pPr>
              <a:defRPr sz="1944"/>
            </a:lvl7pPr>
            <a:lvl8pPr>
              <a:defRPr sz="1944"/>
            </a:lvl8pPr>
            <a:lvl9pPr>
              <a:defRPr sz="19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E5DA23C7-80FD-4424-A5F3-1C7CE0539B0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60F6-F2FC-4A57-8E8E-6D120B4BC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216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76" indent="0">
              <a:buNone/>
              <a:defRPr sz="2160" b="1"/>
            </a:lvl2pPr>
            <a:lvl3pPr marL="987552" indent="0">
              <a:buNone/>
              <a:defRPr sz="1944" b="1"/>
            </a:lvl3pPr>
            <a:lvl4pPr marL="1481328" indent="0">
              <a:buNone/>
              <a:defRPr sz="1728" b="1"/>
            </a:lvl4pPr>
            <a:lvl5pPr marL="1975104" indent="0">
              <a:buNone/>
              <a:defRPr sz="1728" b="1"/>
            </a:lvl5pPr>
            <a:lvl6pPr marL="2468880" indent="0">
              <a:buNone/>
              <a:defRPr sz="1728" b="1"/>
            </a:lvl6pPr>
            <a:lvl7pPr marL="2962656" indent="0">
              <a:buNone/>
              <a:defRPr sz="1728" b="1"/>
            </a:lvl7pPr>
            <a:lvl8pPr marL="3456432" indent="0">
              <a:buNone/>
              <a:defRPr sz="1728" b="1"/>
            </a:lvl8pPr>
            <a:lvl9pPr marL="3950208" indent="0">
              <a:buNone/>
              <a:defRPr sz="17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592"/>
            </a:lvl1pPr>
            <a:lvl2pPr>
              <a:defRPr sz="2160"/>
            </a:lvl2pPr>
            <a:lvl3pPr>
              <a:defRPr sz="1944"/>
            </a:lvl3pPr>
            <a:lvl4pPr>
              <a:defRPr sz="1728"/>
            </a:lvl4pPr>
            <a:lvl5pPr>
              <a:defRPr sz="1728"/>
            </a:lvl5pPr>
            <a:lvl6pPr>
              <a:defRPr sz="1728"/>
            </a:lvl6pPr>
            <a:lvl7pPr>
              <a:defRPr sz="1728"/>
            </a:lvl7pPr>
            <a:lvl8pPr>
              <a:defRPr sz="1728"/>
            </a:lvl8pPr>
            <a:lvl9pPr>
              <a:defRPr sz="172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76" indent="0">
              <a:buNone/>
              <a:defRPr sz="2160" b="1"/>
            </a:lvl2pPr>
            <a:lvl3pPr marL="987552" indent="0">
              <a:buNone/>
              <a:defRPr sz="1944" b="1"/>
            </a:lvl3pPr>
            <a:lvl4pPr marL="1481328" indent="0">
              <a:buNone/>
              <a:defRPr sz="1728" b="1"/>
            </a:lvl4pPr>
            <a:lvl5pPr marL="1975104" indent="0">
              <a:buNone/>
              <a:defRPr sz="1728" b="1"/>
            </a:lvl5pPr>
            <a:lvl6pPr marL="2468880" indent="0">
              <a:buNone/>
              <a:defRPr sz="1728" b="1"/>
            </a:lvl6pPr>
            <a:lvl7pPr marL="2962656" indent="0">
              <a:buNone/>
              <a:defRPr sz="1728" b="1"/>
            </a:lvl7pPr>
            <a:lvl8pPr marL="3456432" indent="0">
              <a:buNone/>
              <a:defRPr sz="1728" b="1"/>
            </a:lvl8pPr>
            <a:lvl9pPr marL="3950208" indent="0">
              <a:buNone/>
              <a:defRPr sz="17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592"/>
            </a:lvl1pPr>
            <a:lvl2pPr>
              <a:defRPr sz="2160"/>
            </a:lvl2pPr>
            <a:lvl3pPr>
              <a:defRPr sz="1944"/>
            </a:lvl3pPr>
            <a:lvl4pPr>
              <a:defRPr sz="1728"/>
            </a:lvl4pPr>
            <a:lvl5pPr>
              <a:defRPr sz="1728"/>
            </a:lvl5pPr>
            <a:lvl6pPr>
              <a:defRPr sz="1728"/>
            </a:lvl6pPr>
            <a:lvl7pPr>
              <a:defRPr sz="1728"/>
            </a:lvl7pPr>
            <a:lvl8pPr>
              <a:defRPr sz="1728"/>
            </a:lvl8pPr>
            <a:lvl9pPr>
              <a:defRPr sz="172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E5DA23C7-80FD-4424-A5F3-1C7CE0539B0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60F6-F2FC-4A57-8E8E-6D120B4BC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68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E5DA23C7-80FD-4424-A5F3-1C7CE0539B0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60F6-F2FC-4A57-8E8E-6D120B4BC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358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E5DA23C7-80FD-4424-A5F3-1C7CE0539B0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60F6-F2FC-4A57-8E8E-6D120B4BC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543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456"/>
            </a:lvl1pPr>
            <a:lvl2pPr>
              <a:defRPr sz="3024"/>
            </a:lvl2pPr>
            <a:lvl3pPr>
              <a:defRPr sz="2592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512"/>
            </a:lvl1pPr>
            <a:lvl2pPr marL="493776" indent="0">
              <a:buNone/>
              <a:defRPr sz="1296"/>
            </a:lvl2pPr>
            <a:lvl3pPr marL="987552" indent="0">
              <a:buNone/>
              <a:defRPr sz="1080"/>
            </a:lvl3pPr>
            <a:lvl4pPr marL="1481328" indent="0">
              <a:buNone/>
              <a:defRPr sz="972"/>
            </a:lvl4pPr>
            <a:lvl5pPr marL="1975104" indent="0">
              <a:buNone/>
              <a:defRPr sz="972"/>
            </a:lvl5pPr>
            <a:lvl6pPr marL="2468880" indent="0">
              <a:buNone/>
              <a:defRPr sz="972"/>
            </a:lvl6pPr>
            <a:lvl7pPr marL="2962656" indent="0">
              <a:buNone/>
              <a:defRPr sz="972"/>
            </a:lvl7pPr>
            <a:lvl8pPr marL="3456432" indent="0">
              <a:buNone/>
              <a:defRPr sz="972"/>
            </a:lvl8pPr>
            <a:lvl9pPr marL="3950208" indent="0">
              <a:buNone/>
              <a:defRPr sz="9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E5DA23C7-80FD-4424-A5F3-1C7CE0539B0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60F6-F2FC-4A57-8E8E-6D120B4BC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65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720840"/>
            <a:ext cx="12192000" cy="137160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4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594360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4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594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594362"/>
            <a:ext cx="11988800" cy="5761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3"/>
            <a:ext cx="16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356353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D60F6-F2FC-4A57-8E8E-6D120B4BC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l" defTabSz="987552" rtl="0" eaLnBrk="1" latinLnBrk="0" hangingPunct="1">
        <a:spcBef>
          <a:spcPct val="0"/>
        </a:spcBef>
        <a:buNone/>
        <a:defRPr sz="3360" b="1" kern="1200">
          <a:solidFill>
            <a:schemeClr val="bg1"/>
          </a:solidFill>
          <a:latin typeface="+mj-lt"/>
          <a:ea typeface="GulimChe" pitchFamily="49" charset="-127"/>
          <a:cs typeface="MoolBoran" pitchFamily="34" charset="0"/>
        </a:defRPr>
      </a:lvl1pPr>
    </p:titleStyle>
    <p:bodyStyle>
      <a:lvl1pPr marL="245174" indent="-245174" algn="l" defTabSz="987552" rtl="0" eaLnBrk="1" latinLnBrk="0" hangingPunct="1">
        <a:spcBef>
          <a:spcPts val="0"/>
        </a:spcBef>
        <a:buSzPct val="150000"/>
        <a:buFont typeface="Arial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498920" indent="-248604" algn="l" defTabSz="987552" rtl="0" eaLnBrk="1" latinLnBrk="0" hangingPunct="1">
        <a:spcBef>
          <a:spcPts val="0"/>
        </a:spcBef>
        <a:buFont typeface="Courier New" pitchFamily="49" charset="0"/>
        <a:buChar char="o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744094" indent="-246888" algn="l" defTabSz="987552" rtl="0" eaLnBrk="1" latinLnBrk="0" hangingPunct="1">
        <a:spcBef>
          <a:spcPts val="0"/>
        </a:spcBef>
        <a:buFont typeface="Wingdings" pitchFamily="2" charset="2"/>
        <a:buChar char="§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246888" algn="l" defTabSz="987552" rtl="0" eaLnBrk="1" latinLnBrk="0" hangingPunct="1">
        <a:spcBef>
          <a:spcPts val="0"/>
        </a:spcBef>
        <a:buFont typeface="Arial" pitchFamily="34" charset="0"/>
        <a:buChar char="–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46888" algn="l" defTabSz="987552" rtl="0" eaLnBrk="1" latinLnBrk="0" hangingPunct="1">
        <a:spcBef>
          <a:spcPts val="0"/>
        </a:spcBef>
        <a:buFont typeface="Arial" pitchFamily="34" charset="0"/>
        <a:buChar char="»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2715768" indent="-246888" algn="l" defTabSz="9875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09544" indent="-246888" algn="l" defTabSz="9875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703320" indent="-246888" algn="l" defTabSz="9875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197096" indent="-246888" algn="l" defTabSz="9875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552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1328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880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2656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6432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50208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Built in Objects (and Libraries) (Part 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 and 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58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Min, max, and 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and max take in 2 doubles, floats, </a:t>
            </a:r>
            <a:r>
              <a:rPr lang="en-US" dirty="0" err="1" smtClean="0"/>
              <a:t>ints</a:t>
            </a:r>
            <a:r>
              <a:rPr lang="en-US" dirty="0" smtClean="0"/>
              <a:t>, or longs and returns the number that is smaller or bigger depending on if you called min or max.</a:t>
            </a:r>
          </a:p>
          <a:p>
            <a:r>
              <a:rPr lang="en-US" dirty="0" err="1" smtClean="0"/>
              <a:t>Math.round</a:t>
            </a:r>
            <a:r>
              <a:rPr lang="en-US" dirty="0" smtClean="0"/>
              <a:t>(double a) //Uses classic round rules and rounds to nearest integer.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60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Math.random</a:t>
            </a:r>
            <a:r>
              <a:rPr lang="en-US" dirty="0" smtClean="0"/>
              <a:t>() returns a positive double between 0.0 and 1.0</a:t>
            </a:r>
          </a:p>
          <a:p>
            <a:r>
              <a:rPr lang="en-US" dirty="0" smtClean="0"/>
              <a:t>But most of the time you want a certain integer between a and b, and for that I’d use the random class.</a:t>
            </a:r>
          </a:p>
          <a:p>
            <a:r>
              <a:rPr lang="en-US" dirty="0" smtClean="0"/>
              <a:t>(Nice segue huh?)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28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random class (and object)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random class presents us a great intro to instantiating an object.</a:t>
            </a:r>
          </a:p>
          <a:p>
            <a:r>
              <a:rPr lang="en-US" dirty="0" smtClean="0"/>
              <a:t>It is not prebuilt into java, so before you use at, at the top of your code, you must write: import </a:t>
            </a:r>
            <a:r>
              <a:rPr lang="en-US" dirty="0" err="1" smtClean="0"/>
              <a:t>java.util.Random</a:t>
            </a:r>
            <a:r>
              <a:rPr lang="en-US" dirty="0" smtClean="0"/>
              <a:t>;</a:t>
            </a:r>
          </a:p>
          <a:p>
            <a:r>
              <a:rPr lang="en-US" dirty="0" smtClean="0"/>
              <a:t>In general, to instantiate an object you write: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RefType</a:t>
            </a:r>
            <a:r>
              <a:rPr lang="en-US" dirty="0" smtClean="0">
                <a:solidFill>
                  <a:srgbClr val="FF0000"/>
                </a:solidFill>
              </a:rPr>
              <a:t> identifier = new </a:t>
            </a:r>
            <a:r>
              <a:rPr lang="en-US" dirty="0" err="1" smtClean="0">
                <a:solidFill>
                  <a:srgbClr val="FF0000"/>
                </a:solidFill>
              </a:rPr>
              <a:t>RefType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instanceData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In the case of the random class, you would write:</a:t>
            </a:r>
          </a:p>
          <a:p>
            <a:r>
              <a:rPr lang="en-US" dirty="0" smtClean="0"/>
              <a:t>Random rand = new Random();</a:t>
            </a:r>
          </a:p>
          <a:p>
            <a:r>
              <a:rPr lang="en-US" dirty="0" smtClean="0"/>
              <a:t>In this case, there is no instance data for this class.</a:t>
            </a:r>
          </a:p>
          <a:p>
            <a:r>
              <a:rPr lang="en-US" dirty="0" smtClean="0"/>
              <a:t>The moment you wrote the word “new”, you made an instance of the random class, in other words when you wrote “new”, you made a random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32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one method you care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case, the word “method” is used because we have a random object that we are calling this method on.</a:t>
            </a:r>
          </a:p>
          <a:p>
            <a:r>
              <a:rPr lang="en-US" dirty="0" smtClean="0"/>
              <a:t>Assuming we have the random object called rand from the last slide,</a:t>
            </a:r>
          </a:p>
          <a:p>
            <a:r>
              <a:rPr lang="en-US" dirty="0" smtClean="0"/>
              <a:t>int </a:t>
            </a:r>
            <a:r>
              <a:rPr lang="en-US" dirty="0" err="1" smtClean="0"/>
              <a:t>randNum</a:t>
            </a:r>
            <a:r>
              <a:rPr lang="en-US" dirty="0" smtClean="0"/>
              <a:t> = </a:t>
            </a:r>
            <a:r>
              <a:rPr lang="en-US" dirty="0" err="1" smtClean="0"/>
              <a:t>rand.nextInt</a:t>
            </a:r>
            <a:r>
              <a:rPr lang="en-US" dirty="0" smtClean="0"/>
              <a:t>(int bound)// Returns a random integer from 0 (inclusive) to the upper bound (exclusive).</a:t>
            </a:r>
          </a:p>
          <a:p>
            <a:r>
              <a:rPr lang="en-US" dirty="0" smtClean="0"/>
              <a:t>For an exercise, try to finish the following function that returns a random number between two (inclusive) integer bounds a and b.</a:t>
            </a:r>
          </a:p>
          <a:p>
            <a:r>
              <a:rPr lang="en-US" dirty="0" smtClean="0"/>
              <a:t>public static int random(int a, int b)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int </a:t>
            </a:r>
            <a:r>
              <a:rPr lang="en-US" dirty="0" err="1" smtClean="0"/>
              <a:t>ans</a:t>
            </a:r>
            <a:r>
              <a:rPr lang="en-US" dirty="0" smtClean="0"/>
              <a:t> = </a:t>
            </a:r>
            <a:r>
              <a:rPr lang="en-US" dirty="0" err="1" smtClean="0"/>
              <a:t>rand.nextInt</a:t>
            </a:r>
            <a:r>
              <a:rPr lang="en-US" dirty="0" smtClean="0"/>
              <a:t>(_____________) _______________;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ans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Completed code on the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0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static int random(int a, int b)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err="1" smtClean="0"/>
              <a:t>rand.nextInt</a:t>
            </a:r>
            <a:r>
              <a:rPr lang="en-US" dirty="0" smtClean="0"/>
              <a:t>(b – a + 1) + a;</a:t>
            </a:r>
            <a:endParaRPr lang="en-US" dirty="0"/>
          </a:p>
          <a:p>
            <a:pPr lvl="1"/>
            <a:r>
              <a:rPr lang="en-US" dirty="0"/>
              <a:t>return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The b – a + 1 can appear in any order, but the plus 1 can’t go outside the parentheses because you lose the smallest value in your range.</a:t>
            </a:r>
          </a:p>
          <a:p>
            <a:endParaRPr lang="en-US" dirty="0"/>
          </a:p>
          <a:p>
            <a:r>
              <a:rPr lang="en-US" dirty="0" smtClean="0"/>
              <a:t>Demo of  + 1 outside:</a:t>
            </a:r>
          </a:p>
          <a:p>
            <a:pPr lvl="1"/>
            <a:r>
              <a:rPr lang="en-US" dirty="0" smtClean="0"/>
              <a:t>num = random(3,10);</a:t>
            </a:r>
          </a:p>
          <a:p>
            <a:pPr lvl="1"/>
            <a:r>
              <a:rPr lang="en-US" dirty="0" smtClean="0"/>
              <a:t>int </a:t>
            </a:r>
            <a:r>
              <a:rPr lang="en-US" dirty="0" err="1" smtClean="0"/>
              <a:t>ans</a:t>
            </a:r>
            <a:r>
              <a:rPr lang="en-US" dirty="0" smtClean="0"/>
              <a:t> = </a:t>
            </a:r>
            <a:r>
              <a:rPr lang="en-US" dirty="0" err="1" smtClean="0"/>
              <a:t>rand.nextInt</a:t>
            </a:r>
            <a:r>
              <a:rPr lang="en-US" dirty="0" smtClean="0"/>
              <a:t>(b – a) + a + 1;</a:t>
            </a:r>
          </a:p>
          <a:p>
            <a:pPr lvl="1"/>
            <a:r>
              <a:rPr lang="en-US" dirty="0" smtClean="0"/>
              <a:t>//Generates numbers between 0 and (b – a -1), [0, 6].</a:t>
            </a:r>
          </a:p>
          <a:p>
            <a:pPr lvl="1"/>
            <a:r>
              <a:rPr lang="en-US" dirty="0" smtClean="0"/>
              <a:t>// To each of the numbers [0, 6], add (in this case) 4.</a:t>
            </a:r>
          </a:p>
          <a:p>
            <a:pPr lvl="1"/>
            <a:r>
              <a:rPr lang="en-US" dirty="0" smtClean="0"/>
              <a:t>// 4, 5, 6, 7, 8, 9, 10       (you’ve lost the 3 </a:t>
            </a:r>
            <a:r>
              <a:rPr lang="en-US" smtClean="0"/>
              <a:t>with your error).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79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5910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already seen most all of the input you’ll ever need to use.</a:t>
            </a:r>
          </a:p>
          <a:p>
            <a:r>
              <a:rPr lang="en-US" dirty="0" smtClean="0"/>
              <a:t>System.out.println(input) prints whatever you put into input, and treats it as a </a:t>
            </a:r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 smtClean="0"/>
              <a:t>. The cursor is then moved to the next line.</a:t>
            </a:r>
          </a:p>
          <a:p>
            <a:r>
              <a:rPr lang="en-US" dirty="0" smtClean="0"/>
              <a:t>System.out.print(input) does something similar, but does not advance the cursor.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6277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Scanner class, 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Allows programmer to get input from user.</a:t>
            </a:r>
          </a:p>
          <a:p>
            <a:r>
              <a:rPr lang="en-US" dirty="0" smtClean="0"/>
              <a:t>Instantiate with: 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When you want to get input: </a:t>
            </a:r>
            <a:r>
              <a:rPr lang="en-US" dirty="0" err="1" smtClean="0"/>
              <a:t>varType</a:t>
            </a:r>
            <a:r>
              <a:rPr lang="en-US" dirty="0" smtClean="0"/>
              <a:t> </a:t>
            </a:r>
            <a:r>
              <a:rPr lang="en-US" dirty="0" err="1" smtClean="0"/>
              <a:t>varName</a:t>
            </a:r>
            <a:r>
              <a:rPr lang="en-US" dirty="0" smtClean="0"/>
              <a:t> = </a:t>
            </a:r>
            <a:r>
              <a:rPr lang="en-US" dirty="0" err="1" smtClean="0"/>
              <a:t>sc.nextVarType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If you use </a:t>
            </a:r>
            <a:r>
              <a:rPr lang="en-US" dirty="0" err="1" smtClean="0"/>
              <a:t>sc.nextLine</a:t>
            </a:r>
            <a:r>
              <a:rPr lang="en-US" dirty="0" smtClean="0"/>
              <a:t>(); a string will be returned.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*Make sure every next[</a:t>
            </a:r>
            <a:r>
              <a:rPr lang="en-US" dirty="0" err="1" smtClean="0">
                <a:solidFill>
                  <a:srgbClr val="FF0000"/>
                </a:solidFill>
              </a:rPr>
              <a:t>notLine</a:t>
            </a:r>
            <a:r>
              <a:rPr lang="en-US" dirty="0" smtClean="0">
                <a:solidFill>
                  <a:srgbClr val="FF0000"/>
                </a:solidFill>
              </a:rPr>
              <a:t>] is followed by a </a:t>
            </a:r>
            <a:r>
              <a:rPr lang="en-US" dirty="0" err="1" smtClean="0">
                <a:solidFill>
                  <a:srgbClr val="FF0000"/>
                </a:solidFill>
              </a:rPr>
              <a:t>sc.nextLine</a:t>
            </a:r>
            <a:r>
              <a:rPr lang="en-US" dirty="0" smtClean="0">
                <a:solidFill>
                  <a:srgbClr val="FF0000"/>
                </a:solidFill>
              </a:rPr>
              <a:t>() because reasons. *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4816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Strings, Array, </a:t>
            </a:r>
            <a:r>
              <a:rPr lang="en-US" smtClean="0"/>
              <a:t>and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657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plot thickens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till now, you’ve only used variables with primitive types (single numbers and letters).</a:t>
            </a:r>
          </a:p>
          <a:p>
            <a:r>
              <a:rPr lang="en-US" dirty="0" smtClean="0"/>
              <a:t>To get anything of real consequence done, you’ll have to be able to use more than just that.</a:t>
            </a:r>
          </a:p>
          <a:p>
            <a:r>
              <a:rPr lang="en-US" dirty="0" smtClean="0"/>
              <a:t>In comes the </a:t>
            </a:r>
            <a:r>
              <a:rPr lang="en-US" dirty="0" smtClean="0">
                <a:solidFill>
                  <a:srgbClr val="FF0000"/>
                </a:solidFill>
              </a:rPr>
              <a:t>reference type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 reference type stores memory addresses which point to where an object is being stored.</a:t>
            </a:r>
          </a:p>
          <a:p>
            <a:r>
              <a:rPr lang="en-US" dirty="0" smtClean="0"/>
              <a:t>A variable that is of type reference is called a </a:t>
            </a:r>
            <a:r>
              <a:rPr lang="en-US" dirty="0" smtClean="0">
                <a:solidFill>
                  <a:srgbClr val="FF0000"/>
                </a:solidFill>
              </a:rPr>
              <a:t>reference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77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big “O” word finally comes to the forefront.</a:t>
            </a:r>
          </a:p>
          <a:p>
            <a:r>
              <a:rPr lang="en-US" dirty="0" smtClean="0"/>
              <a:t>Previously, you’ve had primitive type variables, and functions (static methods) to be able to smoosh them together in specific ways.</a:t>
            </a:r>
          </a:p>
          <a:p>
            <a:r>
              <a:rPr lang="en-US" dirty="0" smtClean="0"/>
              <a:t>What objects are, is </a:t>
            </a:r>
            <a:r>
              <a:rPr lang="en-US" dirty="0" smtClean="0">
                <a:solidFill>
                  <a:srgbClr val="FF0000"/>
                </a:solidFill>
              </a:rPr>
              <a:t>a programming notion of connecting data and what can be done on the data under one “roof”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16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a </a:t>
            </a:r>
            <a:r>
              <a:rPr lang="en-US" dirty="0" smtClean="0">
                <a:solidFill>
                  <a:srgbClr val="FF0000"/>
                </a:solidFill>
              </a:rPr>
              <a:t>“plan to construct the data” </a:t>
            </a:r>
            <a:r>
              <a:rPr lang="en-US" dirty="0" smtClean="0"/>
              <a:t> (or as previously stated, a library of static methods).</a:t>
            </a:r>
          </a:p>
          <a:p>
            <a:r>
              <a:rPr lang="en-US" dirty="0" smtClean="0"/>
              <a:t>It’s important to remember the below distinction and never forget it, because later on it is incredibly easy to cross up what a class is and what an object is: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Objects do not exist *until you as a programmer </a:t>
            </a:r>
            <a:r>
              <a:rPr lang="en-US" i="1" dirty="0" smtClean="0">
                <a:solidFill>
                  <a:srgbClr val="FF0000"/>
                </a:solidFill>
              </a:rPr>
              <a:t>instantiate </a:t>
            </a:r>
            <a:r>
              <a:rPr lang="en-US" dirty="0" smtClean="0">
                <a:solidFill>
                  <a:srgbClr val="FF0000"/>
                </a:solidFill>
              </a:rPr>
              <a:t>it by using the keyword “new”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 - Arrays and Strings are weird and don’t follow this</a:t>
            </a:r>
          </a:p>
          <a:p>
            <a:pPr lvl="1"/>
            <a:r>
              <a:rPr lang="en-US" dirty="0" smtClean="0"/>
              <a:t>Instantiate – </a:t>
            </a:r>
            <a:r>
              <a:rPr lang="en-US" dirty="0" smtClean="0">
                <a:solidFill>
                  <a:srgbClr val="FF0000"/>
                </a:solidFill>
              </a:rPr>
              <a:t>To create an object.</a:t>
            </a:r>
          </a:p>
          <a:p>
            <a:endParaRPr lang="en-US" dirty="0" smtClean="0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652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Math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has a built in Math library to do nearly any mathematical operations for you.</a:t>
            </a:r>
          </a:p>
          <a:p>
            <a:r>
              <a:rPr lang="en-US" dirty="0" smtClean="0"/>
              <a:t>Math is </a:t>
            </a:r>
            <a:r>
              <a:rPr lang="en-US" b="1" dirty="0" smtClean="0"/>
              <a:t>NOT </a:t>
            </a:r>
            <a:r>
              <a:rPr lang="en-US" dirty="0" smtClean="0"/>
              <a:t>an object, because at no point do you instantiate it.</a:t>
            </a:r>
          </a:p>
          <a:p>
            <a:r>
              <a:rPr lang="en-US" dirty="0" smtClean="0"/>
              <a:t>Math is a class, because it only contains a library of functions.</a:t>
            </a:r>
          </a:p>
          <a:p>
            <a:r>
              <a:rPr lang="en-US" dirty="0" smtClean="0"/>
              <a:t>To call a function in the math class, all you have to type is: </a:t>
            </a:r>
            <a:r>
              <a:rPr lang="en-US" dirty="0" err="1" smtClean="0"/>
              <a:t>Math.funcName</a:t>
            </a:r>
            <a:r>
              <a:rPr lang="en-US" dirty="0" smtClean="0"/>
              <a:t>(arg1, …)</a:t>
            </a:r>
          </a:p>
          <a:p>
            <a:r>
              <a:rPr lang="en-US" dirty="0" smtClean="0"/>
              <a:t>Some notable functions in the library appear on the next slides.</a:t>
            </a:r>
          </a:p>
          <a:p>
            <a:r>
              <a:rPr lang="en-US" dirty="0" smtClean="0"/>
              <a:t>These functions are for later reference, don’t feel the need to commit the names to memory.</a:t>
            </a:r>
          </a:p>
          <a:p>
            <a:r>
              <a:rPr lang="en-US" dirty="0" smtClean="0"/>
              <a:t>Also, if you do forget you can always search “java Math </a:t>
            </a:r>
            <a:r>
              <a:rPr lang="en-US" dirty="0" err="1" smtClean="0"/>
              <a:t>api</a:t>
            </a:r>
            <a:r>
              <a:rPr lang="en-US" dirty="0" smtClean="0"/>
              <a:t>” and you can find the document I’m getting my information from.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92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e = </a:t>
            </a:r>
            <a:r>
              <a:rPr lang="en-US" dirty="0" err="1" smtClean="0"/>
              <a:t>Math.E</a:t>
            </a:r>
            <a:r>
              <a:rPr lang="en-US" dirty="0" smtClean="0"/>
              <a:t>;</a:t>
            </a:r>
          </a:p>
          <a:p>
            <a:r>
              <a:rPr lang="en-US" dirty="0" smtClean="0"/>
              <a:t>double pi = </a:t>
            </a:r>
            <a:r>
              <a:rPr lang="en-US" dirty="0" err="1" smtClean="0"/>
              <a:t>Math.PI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18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 t = -5;</a:t>
            </a:r>
          </a:p>
          <a:p>
            <a:r>
              <a:rPr lang="en-US" dirty="0" smtClean="0"/>
              <a:t>t = </a:t>
            </a:r>
            <a:r>
              <a:rPr lang="en-US" dirty="0" err="1" smtClean="0"/>
              <a:t>Math.abs</a:t>
            </a:r>
            <a:r>
              <a:rPr lang="en-US" dirty="0" smtClean="0"/>
              <a:t>(t);</a:t>
            </a:r>
          </a:p>
          <a:p>
            <a:r>
              <a:rPr lang="en-US" dirty="0" smtClean="0"/>
              <a:t>//t = 5</a:t>
            </a:r>
          </a:p>
          <a:p>
            <a:endParaRPr lang="en-US" dirty="0"/>
          </a:p>
          <a:p>
            <a:r>
              <a:rPr lang="en-US" dirty="0" smtClean="0"/>
              <a:t>Absolute value functions exist for doubles, floats, </a:t>
            </a:r>
            <a:r>
              <a:rPr lang="en-US" dirty="0" err="1" smtClean="0"/>
              <a:t>ints</a:t>
            </a:r>
            <a:r>
              <a:rPr lang="en-US" dirty="0" smtClean="0"/>
              <a:t> and longs.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84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radians, take in doubles and return doubles.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48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root, cube root, pow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594360"/>
            <a:ext cx="11988800" cy="5761991"/>
          </a:xfrm>
        </p:spPr>
        <p:txBody>
          <a:bodyPr/>
          <a:lstStyle/>
          <a:p>
            <a:r>
              <a:rPr lang="en-US" dirty="0" err="1" smtClean="0"/>
              <a:t>Math.pow</a:t>
            </a:r>
            <a:r>
              <a:rPr lang="en-US" dirty="0" smtClean="0"/>
              <a:t>(double a, double b) //a ^ b</a:t>
            </a:r>
          </a:p>
          <a:p>
            <a:r>
              <a:rPr lang="en-US" dirty="0" err="1" smtClean="0"/>
              <a:t>Math.sqrt</a:t>
            </a:r>
            <a:r>
              <a:rPr lang="en-US" dirty="0" smtClean="0"/>
              <a:t>(double a)</a:t>
            </a:r>
          </a:p>
          <a:p>
            <a:r>
              <a:rPr lang="en-US" dirty="0" err="1" smtClean="0"/>
              <a:t>Math.cbrt</a:t>
            </a:r>
            <a:r>
              <a:rPr lang="en-US" dirty="0" smtClean="0"/>
              <a:t>(double a)</a:t>
            </a:r>
          </a:p>
          <a:p>
            <a:endParaRPr lang="en-US" dirty="0"/>
          </a:p>
          <a:p>
            <a:r>
              <a:rPr lang="en-US" dirty="0" smtClean="0"/>
              <a:t>Note: If you want a “pure exponentiation” with no decimals, you have to use casting, or the round function which I’ll show next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21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2">
      <a:dk1>
        <a:srgbClr val="000000"/>
      </a:dk1>
      <a:lt1>
        <a:srgbClr val="FFFFFF"/>
      </a:lt1>
      <a:dk2>
        <a:srgbClr val="3B481E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Segoe WP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2D9C3A7-4190-413A-BD18-2A27341BD975}" vid="{6C6813EA-44C6-4010-BCB4-22F6490EEA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426</TotalTime>
  <Words>1075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Courier New</vt:lpstr>
      <vt:lpstr>GulimChe</vt:lpstr>
      <vt:lpstr>MoolBoran</vt:lpstr>
      <vt:lpstr>Segoe UI</vt:lpstr>
      <vt:lpstr>Segoe WP Semibold</vt:lpstr>
      <vt:lpstr>Trebuchet MS</vt:lpstr>
      <vt:lpstr>Wingdings</vt:lpstr>
      <vt:lpstr>Theme1</vt:lpstr>
      <vt:lpstr>Built in Objects (and Libraries) (Part 1)</vt:lpstr>
      <vt:lpstr>The plot thickens </vt:lpstr>
      <vt:lpstr>Objects</vt:lpstr>
      <vt:lpstr>Classes</vt:lpstr>
      <vt:lpstr>The Math Library</vt:lpstr>
      <vt:lpstr>Math constants</vt:lpstr>
      <vt:lpstr>Absolute value</vt:lpstr>
      <vt:lpstr>Trig functions</vt:lpstr>
      <vt:lpstr>Square root, cube root, pow</vt:lpstr>
      <vt:lpstr>Min, max, and round</vt:lpstr>
      <vt:lpstr>random</vt:lpstr>
      <vt:lpstr>The random class (and object)</vt:lpstr>
      <vt:lpstr>The one method you care about</vt:lpstr>
      <vt:lpstr>Finished code </vt:lpstr>
      <vt:lpstr>Input/Output</vt:lpstr>
      <vt:lpstr>Output</vt:lpstr>
      <vt:lpstr>Input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 in Objects (Part 1)</dc:title>
  <dc:creator>Timothy Jakubiec</dc:creator>
  <cp:lastModifiedBy>Timothy Jakubiec</cp:lastModifiedBy>
  <cp:revision>16</cp:revision>
  <dcterms:created xsi:type="dcterms:W3CDTF">2020-07-30T05:15:40Z</dcterms:created>
  <dcterms:modified xsi:type="dcterms:W3CDTF">2020-08-16T00:51:55Z</dcterms:modified>
</cp:coreProperties>
</file>