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20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7402"/>
            <a:ext cx="10363200" cy="1470025"/>
          </a:xfrm>
        </p:spPr>
        <p:txBody>
          <a:bodyPr anchor="b">
            <a:noAutofit/>
          </a:bodyPr>
          <a:lstStyle>
            <a:lvl1pPr algn="l"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13174"/>
            <a:ext cx="10363200" cy="17526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80">
                <a:solidFill>
                  <a:schemeClr val="bg1"/>
                </a:solidFill>
              </a:defRPr>
            </a:lvl1pPr>
            <a:lvl2pPr marL="49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6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56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50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B3E5-6B4E-4A56-BA1A-67D30066E9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794760"/>
            <a:ext cx="12192000" cy="21946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4" dirty="0"/>
          </a:p>
        </p:txBody>
      </p:sp>
    </p:spTree>
    <p:extLst>
      <p:ext uri="{BB962C8B-B14F-4D97-AF65-F5344CB8AC3E}">
        <p14:creationId xmlns:p14="http://schemas.microsoft.com/office/powerpoint/2010/main" val="109358690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456"/>
            </a:lvl1pPr>
            <a:lvl2pPr marL="493776" indent="0">
              <a:buNone/>
              <a:defRPr sz="3024"/>
            </a:lvl2pPr>
            <a:lvl3pPr marL="987552" indent="0">
              <a:buNone/>
              <a:defRPr sz="2592"/>
            </a:lvl3pPr>
            <a:lvl4pPr marL="1481328" indent="0">
              <a:buNone/>
              <a:defRPr sz="2160"/>
            </a:lvl4pPr>
            <a:lvl5pPr marL="1975104" indent="0">
              <a:buNone/>
              <a:defRPr sz="2160"/>
            </a:lvl5pPr>
            <a:lvl6pPr marL="2468880" indent="0">
              <a:buNone/>
              <a:defRPr sz="2160"/>
            </a:lvl6pPr>
            <a:lvl7pPr marL="2962656" indent="0">
              <a:buNone/>
              <a:defRPr sz="2160"/>
            </a:lvl7pPr>
            <a:lvl8pPr marL="3456432" indent="0">
              <a:buNone/>
              <a:defRPr sz="2160"/>
            </a:lvl8pPr>
            <a:lvl9pPr marL="3950208" indent="0">
              <a:buNone/>
              <a:defRPr sz="21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512"/>
            </a:lvl1pPr>
            <a:lvl2pPr marL="493776" indent="0">
              <a:buNone/>
              <a:defRPr sz="1296"/>
            </a:lvl2pPr>
            <a:lvl3pPr marL="987552" indent="0">
              <a:buNone/>
              <a:defRPr sz="1080"/>
            </a:lvl3pPr>
            <a:lvl4pPr marL="1481328" indent="0">
              <a:buNone/>
              <a:defRPr sz="972"/>
            </a:lvl4pPr>
            <a:lvl5pPr marL="1975104" indent="0">
              <a:buNone/>
              <a:defRPr sz="972"/>
            </a:lvl5pPr>
            <a:lvl6pPr marL="2468880" indent="0">
              <a:buNone/>
              <a:defRPr sz="972"/>
            </a:lvl6pPr>
            <a:lvl7pPr marL="2962656" indent="0">
              <a:buNone/>
              <a:defRPr sz="972"/>
            </a:lvl7pPr>
            <a:lvl8pPr marL="3456432" indent="0">
              <a:buNone/>
              <a:defRPr sz="972"/>
            </a:lvl8pPr>
            <a:lvl9pPr marL="3950208" indent="0">
              <a:buNone/>
              <a:defRPr sz="9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9CABA93-53C0-4785-8833-214A8F513BEB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B3E5-6B4E-4A56-BA1A-67D3006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982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9CABA93-53C0-4785-8833-214A8F513BEB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B3E5-6B4E-4A56-BA1A-67D3006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3016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9CABA93-53C0-4785-8833-214A8F513BEB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B3E5-6B4E-4A56-BA1A-67D3006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75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594360"/>
          </a:xfrm>
        </p:spPr>
        <p:txBody>
          <a:bodyPr>
            <a:noAutofit/>
          </a:bodyPr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594362"/>
            <a:ext cx="11988800" cy="5761991"/>
          </a:xfrm>
        </p:spPr>
        <p:txBody>
          <a:bodyPr>
            <a:normAutofit/>
          </a:bodyPr>
          <a:lstStyle>
            <a:lvl1pPr marL="308610" indent="-308610">
              <a:buSzPct val="100000"/>
              <a:buFont typeface="Trebuchet MS" pitchFamily="34" charset="0"/>
              <a:buChar char="●"/>
              <a:defRPr sz="2640"/>
            </a:lvl1pPr>
            <a:lvl2pPr marL="618936" indent="-308610">
              <a:defRPr sz="2640"/>
            </a:lvl2pPr>
            <a:lvl3pPr marL="927546" indent="-300038">
              <a:tabLst/>
              <a:defRPr sz="2640" b="0"/>
            </a:lvl3pPr>
            <a:lvl4pPr marL="1237870" indent="-308610">
              <a:tabLst/>
              <a:defRPr sz="2640" b="0"/>
            </a:lvl4pPr>
            <a:lvl5pPr marL="1543050" indent="-305182">
              <a:defRPr sz="264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4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40"/>
            </a:lvl1pPr>
          </a:lstStyle>
          <a:p>
            <a:fld id="{22BCB3E5-6B4E-4A56-BA1A-67D3006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09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 (no ani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594360"/>
          </a:xfrm>
        </p:spPr>
        <p:txBody>
          <a:bodyPr>
            <a:noAutofit/>
          </a:bodyPr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594362"/>
            <a:ext cx="11988800" cy="5761991"/>
          </a:xfrm>
        </p:spPr>
        <p:txBody>
          <a:bodyPr>
            <a:normAutofit/>
          </a:bodyPr>
          <a:lstStyle>
            <a:lvl1pPr marL="308610" indent="-308610">
              <a:buSzPct val="100000"/>
              <a:buFont typeface="Trebuchet MS" pitchFamily="34" charset="0"/>
              <a:buChar char="●"/>
              <a:defRPr sz="2640"/>
            </a:lvl1pPr>
            <a:lvl2pPr marL="618936" indent="-308610">
              <a:defRPr sz="2640"/>
            </a:lvl2pPr>
            <a:lvl3pPr marL="927546" indent="-300038">
              <a:tabLst/>
              <a:defRPr sz="2640" b="0"/>
            </a:lvl3pPr>
            <a:lvl4pPr marL="1237870" indent="-308610">
              <a:tabLst/>
              <a:defRPr sz="2640" b="0"/>
            </a:lvl4pPr>
            <a:lvl5pPr marL="1543050" indent="-305182">
              <a:defRPr sz="264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4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40"/>
            </a:lvl1pPr>
          </a:lstStyle>
          <a:p>
            <a:fld id="{22BCB3E5-6B4E-4A56-BA1A-67D3006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97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rgbClr val="20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7402"/>
            <a:ext cx="10363200" cy="1470025"/>
          </a:xfrm>
        </p:spPr>
        <p:txBody>
          <a:bodyPr anchor="b">
            <a:noAutofit/>
          </a:bodyPr>
          <a:lstStyle>
            <a:lvl1pPr algn="l"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B3E5-6B4E-4A56-BA1A-67D30066E9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794760"/>
            <a:ext cx="12192000" cy="21946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4" dirty="0"/>
          </a:p>
        </p:txBody>
      </p:sp>
    </p:spTree>
    <p:extLst>
      <p:ext uri="{BB962C8B-B14F-4D97-AF65-F5344CB8AC3E}">
        <p14:creationId xmlns:p14="http://schemas.microsoft.com/office/powerpoint/2010/main" val="32682153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024"/>
            </a:lvl1pPr>
            <a:lvl2pPr>
              <a:defRPr sz="2592"/>
            </a:lvl2pPr>
            <a:lvl3pPr>
              <a:defRPr sz="2160"/>
            </a:lvl3pPr>
            <a:lvl4pPr>
              <a:defRPr sz="1944"/>
            </a:lvl4pPr>
            <a:lvl5pPr>
              <a:defRPr sz="1944"/>
            </a:lvl5pPr>
            <a:lvl6pPr>
              <a:defRPr sz="1944"/>
            </a:lvl6pPr>
            <a:lvl7pPr>
              <a:defRPr sz="1944"/>
            </a:lvl7pPr>
            <a:lvl8pPr>
              <a:defRPr sz="1944"/>
            </a:lvl8pPr>
            <a:lvl9pPr>
              <a:defRPr sz="19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024"/>
            </a:lvl1pPr>
            <a:lvl2pPr>
              <a:defRPr sz="2592"/>
            </a:lvl2pPr>
            <a:lvl3pPr>
              <a:defRPr sz="2160"/>
            </a:lvl3pPr>
            <a:lvl4pPr>
              <a:defRPr sz="1944"/>
            </a:lvl4pPr>
            <a:lvl5pPr>
              <a:defRPr sz="1944"/>
            </a:lvl5pPr>
            <a:lvl6pPr>
              <a:defRPr sz="1944"/>
            </a:lvl6pPr>
            <a:lvl7pPr>
              <a:defRPr sz="1944"/>
            </a:lvl7pPr>
            <a:lvl8pPr>
              <a:defRPr sz="1944"/>
            </a:lvl8pPr>
            <a:lvl9pPr>
              <a:defRPr sz="19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9CABA93-53C0-4785-8833-214A8F513BEB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B3E5-6B4E-4A56-BA1A-67D3006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628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76" indent="0">
              <a:buNone/>
              <a:defRPr sz="2160" b="1"/>
            </a:lvl2pPr>
            <a:lvl3pPr marL="987552" indent="0">
              <a:buNone/>
              <a:defRPr sz="1944" b="1"/>
            </a:lvl3pPr>
            <a:lvl4pPr marL="1481328" indent="0">
              <a:buNone/>
              <a:defRPr sz="1728" b="1"/>
            </a:lvl4pPr>
            <a:lvl5pPr marL="1975104" indent="0">
              <a:buNone/>
              <a:defRPr sz="1728" b="1"/>
            </a:lvl5pPr>
            <a:lvl6pPr marL="2468880" indent="0">
              <a:buNone/>
              <a:defRPr sz="1728" b="1"/>
            </a:lvl6pPr>
            <a:lvl7pPr marL="2962656" indent="0">
              <a:buNone/>
              <a:defRPr sz="1728" b="1"/>
            </a:lvl7pPr>
            <a:lvl8pPr marL="3456432" indent="0">
              <a:buNone/>
              <a:defRPr sz="1728" b="1"/>
            </a:lvl8pPr>
            <a:lvl9pPr marL="3950208" indent="0">
              <a:buNone/>
              <a:defRPr sz="17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592"/>
            </a:lvl1pPr>
            <a:lvl2pPr>
              <a:defRPr sz="2160"/>
            </a:lvl2pPr>
            <a:lvl3pPr>
              <a:defRPr sz="1944"/>
            </a:lvl3pPr>
            <a:lvl4pPr>
              <a:defRPr sz="1728"/>
            </a:lvl4pPr>
            <a:lvl5pPr>
              <a:defRPr sz="1728"/>
            </a:lvl5pPr>
            <a:lvl6pPr>
              <a:defRPr sz="1728"/>
            </a:lvl6pPr>
            <a:lvl7pPr>
              <a:defRPr sz="1728"/>
            </a:lvl7pPr>
            <a:lvl8pPr>
              <a:defRPr sz="1728"/>
            </a:lvl8pPr>
            <a:lvl9pPr>
              <a:defRPr sz="172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76" indent="0">
              <a:buNone/>
              <a:defRPr sz="2160" b="1"/>
            </a:lvl2pPr>
            <a:lvl3pPr marL="987552" indent="0">
              <a:buNone/>
              <a:defRPr sz="1944" b="1"/>
            </a:lvl3pPr>
            <a:lvl4pPr marL="1481328" indent="0">
              <a:buNone/>
              <a:defRPr sz="1728" b="1"/>
            </a:lvl4pPr>
            <a:lvl5pPr marL="1975104" indent="0">
              <a:buNone/>
              <a:defRPr sz="1728" b="1"/>
            </a:lvl5pPr>
            <a:lvl6pPr marL="2468880" indent="0">
              <a:buNone/>
              <a:defRPr sz="1728" b="1"/>
            </a:lvl6pPr>
            <a:lvl7pPr marL="2962656" indent="0">
              <a:buNone/>
              <a:defRPr sz="1728" b="1"/>
            </a:lvl7pPr>
            <a:lvl8pPr marL="3456432" indent="0">
              <a:buNone/>
              <a:defRPr sz="1728" b="1"/>
            </a:lvl8pPr>
            <a:lvl9pPr marL="3950208" indent="0">
              <a:buNone/>
              <a:defRPr sz="17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592"/>
            </a:lvl1pPr>
            <a:lvl2pPr>
              <a:defRPr sz="2160"/>
            </a:lvl2pPr>
            <a:lvl3pPr>
              <a:defRPr sz="1944"/>
            </a:lvl3pPr>
            <a:lvl4pPr>
              <a:defRPr sz="1728"/>
            </a:lvl4pPr>
            <a:lvl5pPr>
              <a:defRPr sz="1728"/>
            </a:lvl5pPr>
            <a:lvl6pPr>
              <a:defRPr sz="1728"/>
            </a:lvl6pPr>
            <a:lvl7pPr>
              <a:defRPr sz="1728"/>
            </a:lvl7pPr>
            <a:lvl8pPr>
              <a:defRPr sz="1728"/>
            </a:lvl8pPr>
            <a:lvl9pPr>
              <a:defRPr sz="172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9CABA93-53C0-4785-8833-214A8F513BEB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B3E5-6B4E-4A56-BA1A-67D3006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983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9CABA93-53C0-4785-8833-214A8F513BEB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B3E5-6B4E-4A56-BA1A-67D3006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83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9CABA93-53C0-4785-8833-214A8F513BEB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B3E5-6B4E-4A56-BA1A-67D3006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6581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456"/>
            </a:lvl1pPr>
            <a:lvl2pPr>
              <a:defRPr sz="3024"/>
            </a:lvl2pPr>
            <a:lvl3pPr>
              <a:defRPr sz="2592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512"/>
            </a:lvl1pPr>
            <a:lvl2pPr marL="493776" indent="0">
              <a:buNone/>
              <a:defRPr sz="1296"/>
            </a:lvl2pPr>
            <a:lvl3pPr marL="987552" indent="0">
              <a:buNone/>
              <a:defRPr sz="1080"/>
            </a:lvl3pPr>
            <a:lvl4pPr marL="1481328" indent="0">
              <a:buNone/>
              <a:defRPr sz="972"/>
            </a:lvl4pPr>
            <a:lvl5pPr marL="1975104" indent="0">
              <a:buNone/>
              <a:defRPr sz="972"/>
            </a:lvl5pPr>
            <a:lvl6pPr marL="2468880" indent="0">
              <a:buNone/>
              <a:defRPr sz="972"/>
            </a:lvl6pPr>
            <a:lvl7pPr marL="2962656" indent="0">
              <a:buNone/>
              <a:defRPr sz="972"/>
            </a:lvl7pPr>
            <a:lvl8pPr marL="3456432" indent="0">
              <a:buNone/>
              <a:defRPr sz="972"/>
            </a:lvl8pPr>
            <a:lvl9pPr marL="3950208" indent="0">
              <a:buNone/>
              <a:defRPr sz="9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9CABA93-53C0-4785-8833-214A8F513BEB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B3E5-6B4E-4A56-BA1A-67D3006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813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720840"/>
            <a:ext cx="12192000" cy="137160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4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594360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4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594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594362"/>
            <a:ext cx="11988800" cy="5761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3"/>
            <a:ext cx="16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356353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CB3E5-6B4E-4A56-BA1A-67D30066E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l" defTabSz="987552" rtl="0" eaLnBrk="1" latinLnBrk="0" hangingPunct="1">
        <a:spcBef>
          <a:spcPct val="0"/>
        </a:spcBef>
        <a:buNone/>
        <a:defRPr sz="3360" b="1" kern="1200">
          <a:solidFill>
            <a:schemeClr val="bg1"/>
          </a:solidFill>
          <a:latin typeface="+mj-lt"/>
          <a:ea typeface="GulimChe" pitchFamily="49" charset="-127"/>
          <a:cs typeface="MoolBoran" pitchFamily="34" charset="0"/>
        </a:defRPr>
      </a:lvl1pPr>
    </p:titleStyle>
    <p:bodyStyle>
      <a:lvl1pPr marL="245174" indent="-245174" algn="l" defTabSz="987552" rtl="0" eaLnBrk="1" latinLnBrk="0" hangingPunct="1">
        <a:spcBef>
          <a:spcPts val="0"/>
        </a:spcBef>
        <a:buSzPct val="150000"/>
        <a:buFont typeface="Arial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498920" indent="-248604" algn="l" defTabSz="987552" rtl="0" eaLnBrk="1" latinLnBrk="0" hangingPunct="1">
        <a:spcBef>
          <a:spcPts val="0"/>
        </a:spcBef>
        <a:buFont typeface="Courier New" pitchFamily="49" charset="0"/>
        <a:buChar char="o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744094" indent="-246888" algn="l" defTabSz="987552" rtl="0" eaLnBrk="1" latinLnBrk="0" hangingPunct="1">
        <a:spcBef>
          <a:spcPts val="0"/>
        </a:spcBef>
        <a:buFont typeface="Wingdings" pitchFamily="2" charset="2"/>
        <a:buChar char="§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246888" algn="l" defTabSz="987552" rtl="0" eaLnBrk="1" latinLnBrk="0" hangingPunct="1">
        <a:spcBef>
          <a:spcPts val="0"/>
        </a:spcBef>
        <a:buFont typeface="Arial" pitchFamily="34" charset="0"/>
        <a:buChar char="–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46888" algn="l" defTabSz="987552" rtl="0" eaLnBrk="1" latinLnBrk="0" hangingPunct="1">
        <a:spcBef>
          <a:spcPts val="0"/>
        </a:spcBef>
        <a:buFont typeface="Arial" pitchFamily="34" charset="0"/>
        <a:buChar char="»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2715768" indent="-246888" algn="l" defTabSz="987552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09544" indent="-246888" algn="l" defTabSz="987552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703320" indent="-246888" algn="l" defTabSz="987552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197096" indent="-246888" algn="l" defTabSz="987552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87552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481328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468880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2962656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456432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3950208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 Scope and 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Timothy Jakubiec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81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RTS add2(6) after return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692394"/>
              </p:ext>
            </p:extLst>
          </p:nvPr>
        </p:nvGraphicFramePr>
        <p:xfrm>
          <a:off x="203200" y="593725"/>
          <a:ext cx="11988800" cy="602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0"/>
              </a:tblGrid>
              <a:tr h="20078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/>
                </a:tc>
              </a:tr>
              <a:tr h="2007881">
                <a:tc>
                  <a:txBody>
                    <a:bodyPr/>
                    <a:lstStyle/>
                    <a:p>
                      <a:r>
                        <a:rPr lang="en-US" dirty="0" smtClean="0"/>
                        <a:t>t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8</a:t>
                      </a:r>
                    </a:p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main()</a:t>
                      </a:r>
                      <a:endParaRPr lang="en-US" dirty="0"/>
                    </a:p>
                  </a:txBody>
                  <a:tcPr/>
                </a:tc>
              </a:tr>
              <a:tr h="20078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Bottom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204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RTS add3(8)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727253"/>
              </p:ext>
            </p:extLst>
          </p:nvPr>
        </p:nvGraphicFramePr>
        <p:xfrm>
          <a:off x="203200" y="593723"/>
          <a:ext cx="11988800" cy="602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0"/>
              </a:tblGrid>
              <a:tr h="15059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/>
                </a:tc>
              </a:tr>
              <a:tr h="1505911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 3</a:t>
                      </a:r>
                    </a:p>
                    <a:p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num  11</a:t>
                      </a:r>
                    </a:p>
                    <a:p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add3(8)</a:t>
                      </a:r>
                      <a:endParaRPr lang="en-US" dirty="0"/>
                    </a:p>
                  </a:txBody>
                  <a:tcPr/>
                </a:tc>
              </a:tr>
              <a:tr h="1505911">
                <a:tc>
                  <a:txBody>
                    <a:bodyPr/>
                    <a:lstStyle/>
                    <a:p>
                      <a:r>
                        <a:rPr lang="en-US" dirty="0" smtClean="0"/>
                        <a:t>add3(t)</a:t>
                      </a:r>
                    </a:p>
                    <a:p>
                      <a:r>
                        <a:rPr lang="en-US" dirty="0" smtClean="0"/>
                        <a:t>t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8</a:t>
                      </a:r>
                    </a:p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main()</a:t>
                      </a:r>
                      <a:endParaRPr lang="en-US" dirty="0"/>
                    </a:p>
                  </a:txBody>
                  <a:tcPr/>
                </a:tc>
              </a:tr>
              <a:tr h="15059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Bottom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311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RTS add3(8) after return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634265"/>
              </p:ext>
            </p:extLst>
          </p:nvPr>
        </p:nvGraphicFramePr>
        <p:xfrm>
          <a:off x="203200" y="593725"/>
          <a:ext cx="11988800" cy="6083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0"/>
              </a:tblGrid>
              <a:tr h="20279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/>
                </a:tc>
              </a:tr>
              <a:tr h="2027934">
                <a:tc>
                  <a:txBody>
                    <a:bodyPr/>
                    <a:lstStyle/>
                    <a:p>
                      <a:r>
                        <a:rPr lang="en-US" dirty="0" smtClean="0"/>
                        <a:t>System.out.println(t)</a:t>
                      </a:r>
                    </a:p>
                    <a:p>
                      <a:r>
                        <a:rPr lang="en-US" dirty="0" smtClean="0"/>
                        <a:t>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 11</a:t>
                      </a:r>
                    </a:p>
                    <a:p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main()</a:t>
                      </a:r>
                      <a:endParaRPr lang="en-US" dirty="0"/>
                    </a:p>
                  </a:txBody>
                  <a:tcPr/>
                </a:tc>
              </a:tr>
              <a:tr h="20279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Bottom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31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62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all that stack stuff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you don’t write this next topic off as total magic “wizardry” and actually understand how it works.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Recursion is the act of a function calling itself.</a:t>
            </a:r>
          </a:p>
          <a:p>
            <a:r>
              <a:rPr lang="en-US" dirty="0" smtClean="0"/>
              <a:t>Recursion should follow 3 simple rules</a:t>
            </a:r>
          </a:p>
          <a:p>
            <a:pPr lvl="1"/>
            <a:r>
              <a:rPr lang="en-US" dirty="0" smtClean="0"/>
              <a:t>1. A base case, a case that is generally trivial and the point at which the function does not have to call itself.</a:t>
            </a:r>
          </a:p>
          <a:p>
            <a:pPr lvl="1"/>
            <a:r>
              <a:rPr lang="en-US" dirty="0" smtClean="0"/>
              <a:t>2. A recursive case, a case where the problem is to big and the function has to be called again.</a:t>
            </a:r>
          </a:p>
          <a:p>
            <a:pPr lvl="1"/>
            <a:r>
              <a:rPr lang="en-US" dirty="0" smtClean="0"/>
              <a:t>3. Each recursive call should make the problem smaller, (even reducing the problem size by 1 is reducing the problem size)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52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factorial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334" r="61517" b="35975"/>
          <a:stretch/>
        </p:blipFill>
        <p:spPr>
          <a:xfrm>
            <a:off x="-1" y="594359"/>
            <a:ext cx="8429087" cy="611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23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RTS for factorial (Before 1 returns) [Simplified]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199051"/>
              </p:ext>
            </p:extLst>
          </p:nvPr>
        </p:nvGraphicFramePr>
        <p:xfrm>
          <a:off x="203200" y="593727"/>
          <a:ext cx="11988800" cy="6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0"/>
              </a:tblGrid>
              <a:tr h="7529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/>
                </a:tc>
              </a:tr>
              <a:tr h="752955">
                <a:tc>
                  <a:txBody>
                    <a:bodyPr/>
                    <a:lstStyle/>
                    <a:p>
                      <a:r>
                        <a:rPr lang="en-US" dirty="0" smtClean="0"/>
                        <a:t>return 1;</a:t>
                      </a:r>
                      <a:endParaRPr lang="en-US" dirty="0"/>
                    </a:p>
                  </a:txBody>
                  <a:tcPr/>
                </a:tc>
              </a:tr>
              <a:tr h="75295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ans</a:t>
                      </a:r>
                      <a:r>
                        <a:rPr lang="en-US" dirty="0" smtClean="0"/>
                        <a:t> = 2</a:t>
                      </a:r>
                      <a:r>
                        <a:rPr lang="en-US" baseline="0" dirty="0" smtClean="0"/>
                        <a:t> * factorial(1)</a:t>
                      </a:r>
                    </a:p>
                    <a:p>
                      <a:r>
                        <a:rPr lang="en-US" baseline="0" dirty="0" smtClean="0"/>
                        <a:t>factorial(2)</a:t>
                      </a:r>
                      <a:endParaRPr lang="en-US" dirty="0"/>
                    </a:p>
                  </a:txBody>
                  <a:tcPr/>
                </a:tc>
              </a:tr>
              <a:tr h="75295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ans</a:t>
                      </a:r>
                      <a:r>
                        <a:rPr lang="en-US" dirty="0" smtClean="0"/>
                        <a:t> = 3 * factorial</a:t>
                      </a:r>
                      <a:r>
                        <a:rPr lang="en-US" baseline="0" dirty="0" smtClean="0"/>
                        <a:t>(2)</a:t>
                      </a:r>
                    </a:p>
                    <a:p>
                      <a:r>
                        <a:rPr lang="en-US" baseline="0" dirty="0" smtClean="0"/>
                        <a:t>factorial(3)</a:t>
                      </a:r>
                      <a:endParaRPr lang="en-US" dirty="0"/>
                    </a:p>
                  </a:txBody>
                  <a:tcPr/>
                </a:tc>
              </a:tr>
              <a:tr h="75295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ans</a:t>
                      </a:r>
                      <a:r>
                        <a:rPr lang="en-US" dirty="0" smtClean="0"/>
                        <a:t> = 4 * factorial(3)</a:t>
                      </a:r>
                    </a:p>
                    <a:p>
                      <a:r>
                        <a:rPr lang="en-US" dirty="0" smtClean="0"/>
                        <a:t>factorial(4)</a:t>
                      </a:r>
                      <a:endParaRPr lang="en-US" dirty="0"/>
                    </a:p>
                  </a:txBody>
                  <a:tcPr/>
                </a:tc>
              </a:tr>
              <a:tr h="75295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ans</a:t>
                      </a:r>
                      <a:r>
                        <a:rPr lang="en-US" dirty="0" smtClean="0"/>
                        <a:t> = 5 * factorial(4)</a:t>
                      </a:r>
                    </a:p>
                    <a:p>
                      <a:r>
                        <a:rPr lang="en-US" dirty="0" smtClean="0"/>
                        <a:t>factorial(5)</a:t>
                      </a:r>
                      <a:endParaRPr lang="en-US" dirty="0"/>
                    </a:p>
                  </a:txBody>
                  <a:tcPr/>
                </a:tc>
              </a:tr>
              <a:tr h="752955">
                <a:tc>
                  <a:txBody>
                    <a:bodyPr/>
                    <a:lstStyle/>
                    <a:p>
                      <a:r>
                        <a:rPr lang="en-US" dirty="0" smtClean="0"/>
                        <a:t>factorial(5)</a:t>
                      </a:r>
                    </a:p>
                    <a:p>
                      <a:r>
                        <a:rPr lang="en-US" dirty="0" smtClean="0"/>
                        <a:t>main()</a:t>
                      </a:r>
                      <a:endParaRPr lang="en-US" dirty="0"/>
                    </a:p>
                  </a:txBody>
                  <a:tcPr/>
                </a:tc>
              </a:tr>
              <a:tr h="7529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Bottom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180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returns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activation records are popped off the stack, return values get filled into the value of the function calls.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13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RTS [return 1]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179394"/>
              </p:ext>
            </p:extLst>
          </p:nvPr>
        </p:nvGraphicFramePr>
        <p:xfrm>
          <a:off x="203200" y="593725"/>
          <a:ext cx="11988800" cy="603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0"/>
              </a:tblGrid>
              <a:tr h="8622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/>
                </a:tc>
              </a:tr>
              <a:tr h="862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ans</a:t>
                      </a:r>
                      <a:r>
                        <a:rPr lang="en-US" dirty="0" smtClean="0"/>
                        <a:t> = 2</a:t>
                      </a:r>
                    </a:p>
                    <a:p>
                      <a:r>
                        <a:rPr lang="en-US" dirty="0" smtClean="0"/>
                        <a:t>factorial(2)</a:t>
                      </a:r>
                      <a:endParaRPr lang="en-US" dirty="0"/>
                    </a:p>
                  </a:txBody>
                  <a:tcPr/>
                </a:tc>
              </a:tr>
              <a:tr h="862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ans</a:t>
                      </a:r>
                      <a:r>
                        <a:rPr lang="en-US" dirty="0" smtClean="0"/>
                        <a:t> = 3 * factorial(2)</a:t>
                      </a:r>
                    </a:p>
                    <a:p>
                      <a:r>
                        <a:rPr lang="en-US" dirty="0" smtClean="0"/>
                        <a:t>factorial</a:t>
                      </a:r>
                      <a:r>
                        <a:rPr lang="en-US" baseline="0" dirty="0" smtClean="0"/>
                        <a:t>(3)</a:t>
                      </a:r>
                      <a:endParaRPr lang="en-US" dirty="0"/>
                    </a:p>
                  </a:txBody>
                  <a:tcPr/>
                </a:tc>
              </a:tr>
              <a:tr h="862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ans</a:t>
                      </a:r>
                      <a:r>
                        <a:rPr lang="en-US" dirty="0" smtClean="0"/>
                        <a:t> = 4 * factorial(3)</a:t>
                      </a:r>
                    </a:p>
                    <a:p>
                      <a:r>
                        <a:rPr lang="en-US" dirty="0" smtClean="0"/>
                        <a:t>factorial(4)</a:t>
                      </a:r>
                      <a:endParaRPr lang="en-US" dirty="0"/>
                    </a:p>
                  </a:txBody>
                  <a:tcPr/>
                </a:tc>
              </a:tr>
              <a:tr h="862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ans</a:t>
                      </a:r>
                      <a:r>
                        <a:rPr lang="en-US" dirty="0" smtClean="0"/>
                        <a:t> = 5 * factorial(4)</a:t>
                      </a:r>
                    </a:p>
                    <a:p>
                      <a:r>
                        <a:rPr lang="en-US" dirty="0" smtClean="0"/>
                        <a:t>factorial(5)</a:t>
                      </a:r>
                      <a:endParaRPr lang="en-US" dirty="0"/>
                    </a:p>
                  </a:txBody>
                  <a:tcPr/>
                </a:tc>
              </a:tr>
              <a:tr h="862239">
                <a:tc>
                  <a:txBody>
                    <a:bodyPr/>
                    <a:lstStyle/>
                    <a:p>
                      <a:r>
                        <a:rPr lang="en-US" dirty="0" smtClean="0"/>
                        <a:t>factorial(5)</a:t>
                      </a:r>
                    </a:p>
                    <a:p>
                      <a:r>
                        <a:rPr lang="en-US" dirty="0" smtClean="0"/>
                        <a:t>main()</a:t>
                      </a:r>
                      <a:endParaRPr lang="en-US" dirty="0"/>
                    </a:p>
                  </a:txBody>
                  <a:tcPr/>
                </a:tc>
              </a:tr>
              <a:tr h="8622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Bottom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438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RTS [return 2]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762544"/>
              </p:ext>
            </p:extLst>
          </p:nvPr>
        </p:nvGraphicFramePr>
        <p:xfrm>
          <a:off x="203200" y="593721"/>
          <a:ext cx="11888537" cy="593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8537"/>
              </a:tblGrid>
              <a:tr h="989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/>
                </a:tc>
              </a:tr>
              <a:tr h="9899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ans</a:t>
                      </a:r>
                      <a:r>
                        <a:rPr lang="en-US" dirty="0" smtClean="0"/>
                        <a:t> = 6</a:t>
                      </a:r>
                    </a:p>
                    <a:p>
                      <a:r>
                        <a:rPr lang="en-US" dirty="0" smtClean="0"/>
                        <a:t>factorial(3)</a:t>
                      </a:r>
                      <a:endParaRPr lang="en-US" dirty="0"/>
                    </a:p>
                  </a:txBody>
                  <a:tcPr/>
                </a:tc>
              </a:tr>
              <a:tr h="9899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ans</a:t>
                      </a:r>
                      <a:r>
                        <a:rPr lang="en-US" baseline="0" dirty="0" smtClean="0"/>
                        <a:t> = 4 * factorial(3)</a:t>
                      </a:r>
                    </a:p>
                    <a:p>
                      <a:r>
                        <a:rPr lang="en-US" baseline="0" dirty="0" smtClean="0"/>
                        <a:t>factorial(4)</a:t>
                      </a:r>
                      <a:endParaRPr lang="en-US" dirty="0"/>
                    </a:p>
                  </a:txBody>
                  <a:tcPr/>
                </a:tc>
              </a:tr>
              <a:tr h="9899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ans</a:t>
                      </a:r>
                      <a:r>
                        <a:rPr lang="en-US" dirty="0" smtClean="0"/>
                        <a:t> = 5 * factorial</a:t>
                      </a:r>
                      <a:r>
                        <a:rPr lang="en-US" baseline="0" dirty="0" smtClean="0"/>
                        <a:t> (4)</a:t>
                      </a:r>
                    </a:p>
                    <a:p>
                      <a:r>
                        <a:rPr lang="en-US" baseline="0" dirty="0" smtClean="0"/>
                        <a:t>factorial(5)</a:t>
                      </a:r>
                      <a:endParaRPr lang="en-US" dirty="0"/>
                    </a:p>
                  </a:txBody>
                  <a:tcPr/>
                </a:tc>
              </a:tr>
              <a:tr h="989904">
                <a:tc>
                  <a:txBody>
                    <a:bodyPr/>
                    <a:lstStyle/>
                    <a:p>
                      <a:r>
                        <a:rPr lang="en-US" dirty="0" smtClean="0"/>
                        <a:t>factorial(5)</a:t>
                      </a:r>
                    </a:p>
                    <a:p>
                      <a:r>
                        <a:rPr lang="en-US" dirty="0" smtClean="0"/>
                        <a:t>main()</a:t>
                      </a:r>
                      <a:endParaRPr lang="en-US" dirty="0"/>
                    </a:p>
                  </a:txBody>
                  <a:tcPr/>
                </a:tc>
              </a:tr>
              <a:tr h="9899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Bottom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316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scope refers to the level of accessibility of the variable.</a:t>
            </a:r>
          </a:p>
          <a:p>
            <a:r>
              <a:rPr lang="en-US" dirty="0" smtClean="0"/>
              <a:t>(This will come up again with access keywords in objects, but for now don’t worry about it).</a:t>
            </a:r>
          </a:p>
          <a:p>
            <a:r>
              <a:rPr lang="en-US" dirty="0" smtClean="0"/>
              <a:t>Each function gets access to a brand new set of </a:t>
            </a:r>
            <a:r>
              <a:rPr lang="en-US" dirty="0" smtClean="0">
                <a:solidFill>
                  <a:srgbClr val="FF0000"/>
                </a:solidFill>
              </a:rPr>
              <a:t>local variables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Local variables consist of two parts.</a:t>
            </a:r>
          </a:p>
          <a:p>
            <a:pPr lvl="2"/>
            <a:r>
              <a:rPr lang="en-US" dirty="0" smtClean="0"/>
              <a:t>1. You can have 10 different variables all named t, as long as you have 10 different functions.</a:t>
            </a:r>
          </a:p>
          <a:p>
            <a:pPr lvl="2"/>
            <a:r>
              <a:rPr lang="en-US" dirty="0" smtClean="0"/>
              <a:t>2. You lose access to each and every t variable once you reach a function’s return statement.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Global variables </a:t>
            </a:r>
            <a:r>
              <a:rPr lang="en-US" dirty="0" smtClean="0"/>
              <a:t>that is variables that you have access to across all functions are very </a:t>
            </a:r>
            <a:r>
              <a:rPr lang="en-US" dirty="0" smtClean="0"/>
              <a:t>very</a:t>
            </a:r>
            <a:r>
              <a:rPr lang="en-US" dirty="0" smtClean="0"/>
              <a:t> frowned upon in Java, because if you have an incorrect value in that variable, it’s incredibly difficult to find where that value was changed incorrectly.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090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RTS [return 6]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579201"/>
              </p:ext>
            </p:extLst>
          </p:nvPr>
        </p:nvGraphicFramePr>
        <p:xfrm>
          <a:off x="203200" y="593725"/>
          <a:ext cx="11988800" cy="6095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0"/>
              </a:tblGrid>
              <a:tr h="12191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/>
                </a:tc>
              </a:tr>
              <a:tr h="12191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ans</a:t>
                      </a:r>
                      <a:r>
                        <a:rPr lang="en-US" dirty="0" smtClean="0"/>
                        <a:t> = 24</a:t>
                      </a:r>
                    </a:p>
                    <a:p>
                      <a:r>
                        <a:rPr lang="en-US" dirty="0" smtClean="0"/>
                        <a:t>factorial(4)</a:t>
                      </a:r>
                      <a:endParaRPr lang="en-US" dirty="0"/>
                    </a:p>
                  </a:txBody>
                  <a:tcPr/>
                </a:tc>
              </a:tr>
              <a:tr h="12191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ans</a:t>
                      </a:r>
                      <a:r>
                        <a:rPr lang="en-US" dirty="0" smtClean="0"/>
                        <a:t> = 5 * factorial(4)</a:t>
                      </a:r>
                    </a:p>
                    <a:p>
                      <a:r>
                        <a:rPr lang="en-US" dirty="0" smtClean="0"/>
                        <a:t>factorial(5)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219167">
                <a:tc>
                  <a:txBody>
                    <a:bodyPr/>
                    <a:lstStyle/>
                    <a:p>
                      <a:r>
                        <a:rPr lang="en-US" dirty="0" smtClean="0"/>
                        <a:t>fact(5)</a:t>
                      </a:r>
                    </a:p>
                    <a:p>
                      <a:r>
                        <a:rPr lang="en-US" dirty="0" smtClean="0"/>
                        <a:t>main()</a:t>
                      </a:r>
                      <a:endParaRPr lang="en-US" dirty="0"/>
                    </a:p>
                  </a:txBody>
                  <a:tcPr/>
                </a:tc>
              </a:tr>
              <a:tr h="12191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Bottom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046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RTS [return 24]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551870"/>
              </p:ext>
            </p:extLst>
          </p:nvPr>
        </p:nvGraphicFramePr>
        <p:xfrm>
          <a:off x="203200" y="593725"/>
          <a:ext cx="11988800" cy="6095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0"/>
              </a:tblGrid>
              <a:tr h="15239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/>
                </a:tc>
              </a:tr>
              <a:tr h="152395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ans</a:t>
                      </a:r>
                      <a:r>
                        <a:rPr lang="en-US" dirty="0" smtClean="0"/>
                        <a:t> = 120</a:t>
                      </a:r>
                    </a:p>
                    <a:p>
                      <a:r>
                        <a:rPr lang="en-US" dirty="0" smtClean="0"/>
                        <a:t>factorial(5)</a:t>
                      </a:r>
                      <a:endParaRPr lang="en-US" dirty="0"/>
                    </a:p>
                  </a:txBody>
                  <a:tcPr/>
                </a:tc>
              </a:tr>
              <a:tr h="1523958">
                <a:tc>
                  <a:txBody>
                    <a:bodyPr/>
                    <a:lstStyle/>
                    <a:p>
                      <a:r>
                        <a:rPr lang="en-US" dirty="0" smtClean="0"/>
                        <a:t>factorial(5)</a:t>
                      </a:r>
                    </a:p>
                    <a:p>
                      <a:r>
                        <a:rPr lang="en-US" dirty="0" smtClean="0"/>
                        <a:t>main()</a:t>
                      </a:r>
                      <a:endParaRPr lang="en-US" dirty="0"/>
                    </a:p>
                  </a:txBody>
                  <a:tcPr/>
                </a:tc>
              </a:tr>
              <a:tr h="15239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Bottom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97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RTS [return 120]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661121"/>
              </p:ext>
            </p:extLst>
          </p:nvPr>
        </p:nvGraphicFramePr>
        <p:xfrm>
          <a:off x="203200" y="593725"/>
          <a:ext cx="11988800" cy="603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0"/>
              </a:tblGrid>
              <a:tr h="20118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/>
                </a:tc>
              </a:tr>
              <a:tr h="2011892">
                <a:tc>
                  <a:txBody>
                    <a:bodyPr/>
                    <a:lstStyle/>
                    <a:p>
                      <a:r>
                        <a:rPr lang="en-US" dirty="0" smtClean="0"/>
                        <a:t>System.out.println(factorial(5));</a:t>
                      </a:r>
                    </a:p>
                    <a:p>
                      <a:r>
                        <a:rPr lang="en-US" dirty="0" smtClean="0"/>
                        <a:t>“prints”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120</a:t>
                      </a:r>
                    </a:p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main()</a:t>
                      </a:r>
                      <a:endParaRPr lang="en-US" dirty="0"/>
                    </a:p>
                  </a:txBody>
                  <a:tcPr/>
                </a:tc>
              </a:tr>
              <a:tr h="20118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Bottom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814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498" r="48370" b="5492"/>
          <a:stretch/>
        </p:blipFill>
        <p:spPr>
          <a:xfrm>
            <a:off x="0" y="594360"/>
            <a:ext cx="6964080" cy="61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31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understood that, you’re well on your way to understanding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75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Objects!</a:t>
            </a:r>
          </a:p>
          <a:p>
            <a:r>
              <a:rPr lang="en-US" dirty="0" smtClean="0"/>
              <a:t>The kind that Java has already built in: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(Things that allow for user input)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92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Runtime Stack (RTS) and Activation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22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off, any stack in programming is defined as a “LIFO”, last in first out data structure.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“Popping” </a:t>
            </a:r>
            <a:r>
              <a:rPr lang="en-US" dirty="0" smtClean="0"/>
              <a:t>something off the stack </a:t>
            </a:r>
            <a:r>
              <a:rPr lang="en-US" dirty="0" smtClean="0">
                <a:solidFill>
                  <a:srgbClr val="FF0000"/>
                </a:solidFill>
              </a:rPr>
              <a:t>means to take the item most recently placed on the stack off.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“Pushing” </a:t>
            </a:r>
            <a:r>
              <a:rPr lang="en-US" dirty="0" smtClean="0"/>
              <a:t>something on the stack </a:t>
            </a:r>
            <a:r>
              <a:rPr lang="en-US" dirty="0" smtClean="0">
                <a:solidFill>
                  <a:srgbClr val="FF0000"/>
                </a:solidFill>
              </a:rPr>
              <a:t>means to put a new item on the top of the stack.</a:t>
            </a:r>
          </a:p>
          <a:p>
            <a:r>
              <a:rPr lang="en-US" dirty="0" smtClean="0"/>
              <a:t>Ex: push(1); push(3); push(4); push(5); pop</a:t>
            </a:r>
          </a:p>
          <a:p>
            <a:r>
              <a:rPr lang="en-US" dirty="0" smtClean="0"/>
              <a:t>Pictured on side </a:t>
            </a:r>
            <a:r>
              <a:rPr lang="en-US" dirty="0" smtClean="0">
                <a:sym typeface="Wingdings" panose="05000000000000000000" pitchFamily="2" charset="2"/>
              </a:rPr>
              <a:t> what the stack would look like after the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Above function calls were made.</a:t>
            </a:r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63361"/>
              </p:ext>
            </p:extLst>
          </p:nvPr>
        </p:nvGraphicFramePr>
        <p:xfrm>
          <a:off x="10455442" y="3080084"/>
          <a:ext cx="1143000" cy="353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</a:tblGrid>
              <a:tr h="707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/>
                </a:tc>
              </a:tr>
              <a:tr h="707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707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707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707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Bottom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017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RTS (Runtime Stack)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RTS is a stack that java uses to keep track of you function calls and what local variables exist at each level.</a:t>
            </a:r>
          </a:p>
          <a:p>
            <a:r>
              <a:rPr lang="en-US" dirty="0" smtClean="0"/>
              <a:t>This code works as expected and prints 11.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" t="17528" r="67139" b="7875"/>
          <a:stretch/>
        </p:blipFill>
        <p:spPr>
          <a:xfrm>
            <a:off x="203200" y="1941348"/>
            <a:ext cx="3729790" cy="476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50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RTS and activation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time a function is called, the RTS has an </a:t>
            </a:r>
            <a:r>
              <a:rPr lang="en-US" dirty="0" smtClean="0">
                <a:solidFill>
                  <a:srgbClr val="FF0000"/>
                </a:solidFill>
              </a:rPr>
              <a:t>activation record </a:t>
            </a:r>
            <a:r>
              <a:rPr lang="en-US" dirty="0" smtClean="0"/>
              <a:t>pushed onto it.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Activation records keep track of functions called (keeping track of where to return to) and the local variables in each function call.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Activation records are popped after a function’s return statement is reached, or the closing curly brace is reached.</a:t>
            </a:r>
          </a:p>
          <a:p>
            <a:r>
              <a:rPr lang="en-US" dirty="0" smtClean="0"/>
              <a:t>Ex: Pictured is what the RTS looks like in the previous code up until  calling add1 with t as an argument.</a:t>
            </a:r>
          </a:p>
          <a:p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78804"/>
              </p:ext>
            </p:extLst>
          </p:nvPr>
        </p:nvGraphicFramePr>
        <p:xfrm>
          <a:off x="672432" y="4064445"/>
          <a:ext cx="8128000" cy="145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main()</a:t>
                      </a:r>
                    </a:p>
                    <a:p>
                      <a:pPr algn="l"/>
                      <a:r>
                        <a:rPr lang="en-US" dirty="0" smtClean="0"/>
                        <a:t>t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Bottom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652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RTS add1(t)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187993"/>
              </p:ext>
            </p:extLst>
          </p:nvPr>
        </p:nvGraphicFramePr>
        <p:xfrm>
          <a:off x="203200" y="593725"/>
          <a:ext cx="11988800" cy="601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0"/>
              </a:tblGrid>
              <a:tr h="15029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/>
                </a:tc>
              </a:tr>
              <a:tr h="150290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1</a:t>
                      </a:r>
                    </a:p>
                    <a:p>
                      <a:pPr algn="l"/>
                      <a:r>
                        <a:rPr lang="en-US" dirty="0" smtClean="0">
                          <a:sym typeface="Wingdings" panose="05000000000000000000" pitchFamily="2" charset="2"/>
                        </a:rPr>
                        <a:t>num1   6</a:t>
                      </a:r>
                    </a:p>
                    <a:p>
                      <a:pPr algn="l"/>
                      <a:r>
                        <a:rPr lang="en-US" dirty="0" smtClean="0">
                          <a:sym typeface="Wingdings" panose="05000000000000000000" pitchFamily="2" charset="2"/>
                        </a:rPr>
                        <a:t>add1(5)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150290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add1(5);</a:t>
                      </a:r>
                    </a:p>
                    <a:p>
                      <a:pPr algn="l"/>
                      <a:r>
                        <a:rPr lang="en-US" dirty="0" smtClean="0"/>
                        <a:t>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 5</a:t>
                      </a:r>
                    </a:p>
                    <a:p>
                      <a:pPr algn="l"/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main()</a:t>
                      </a:r>
                      <a:endParaRPr lang="en-US" dirty="0"/>
                    </a:p>
                  </a:txBody>
                  <a:tcPr/>
                </a:tc>
              </a:tr>
              <a:tr h="15029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Bottom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238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RTS add1(5) [after return]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932905"/>
              </p:ext>
            </p:extLst>
          </p:nvPr>
        </p:nvGraphicFramePr>
        <p:xfrm>
          <a:off x="203200" y="593725"/>
          <a:ext cx="11900568" cy="5867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568"/>
              </a:tblGrid>
              <a:tr h="1955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/>
                </a:tc>
              </a:tr>
              <a:tr h="1955744">
                <a:tc>
                  <a:txBody>
                    <a:bodyPr/>
                    <a:lstStyle/>
                    <a:p>
                      <a:r>
                        <a:rPr lang="en-US" dirty="0" smtClean="0"/>
                        <a:t>t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6</a:t>
                      </a:r>
                    </a:p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main()</a:t>
                      </a:r>
                      <a:endParaRPr lang="en-US" dirty="0"/>
                    </a:p>
                  </a:txBody>
                  <a:tcPr/>
                </a:tc>
              </a:tr>
              <a:tr h="1955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Bottom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72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RTS add2(6)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758388"/>
              </p:ext>
            </p:extLst>
          </p:nvPr>
        </p:nvGraphicFramePr>
        <p:xfrm>
          <a:off x="203200" y="593725"/>
          <a:ext cx="11988800" cy="601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0"/>
              </a:tblGrid>
              <a:tr h="15029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/>
                </a:tc>
              </a:tr>
              <a:tr h="1502903">
                <a:tc>
                  <a:txBody>
                    <a:bodyPr/>
                    <a:lstStyle/>
                    <a:p>
                      <a:r>
                        <a:rPr lang="en-US" dirty="0" smtClean="0"/>
                        <a:t>t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2</a:t>
                      </a:r>
                    </a:p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num1  8</a:t>
                      </a:r>
                    </a:p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add2(6)</a:t>
                      </a:r>
                      <a:endParaRPr lang="en-US" dirty="0"/>
                    </a:p>
                  </a:txBody>
                  <a:tcPr/>
                </a:tc>
              </a:tr>
              <a:tr h="1502903">
                <a:tc>
                  <a:txBody>
                    <a:bodyPr/>
                    <a:lstStyle/>
                    <a:p>
                      <a:r>
                        <a:rPr lang="en-US" dirty="0" smtClean="0"/>
                        <a:t>add2(t)</a:t>
                      </a:r>
                    </a:p>
                    <a:p>
                      <a:r>
                        <a:rPr lang="en-US" dirty="0" smtClean="0"/>
                        <a:t>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 6</a:t>
                      </a:r>
                    </a:p>
                    <a:p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main()</a:t>
                      </a:r>
                      <a:endParaRPr lang="en-US" dirty="0"/>
                    </a:p>
                  </a:txBody>
                  <a:tcPr/>
                </a:tc>
              </a:tr>
              <a:tr h="15029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Bottom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906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2">
      <a:dk1>
        <a:srgbClr val="000000"/>
      </a:dk1>
      <a:lt1>
        <a:srgbClr val="FFFFFF"/>
      </a:lt1>
      <a:dk2>
        <a:srgbClr val="3B481E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Segoe WP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2D9C3A7-4190-413A-BD18-2A27341BD975}" vid="{6C6813EA-44C6-4010-BCB4-22F6490EEA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141</TotalTime>
  <Words>858</Words>
  <Application>Microsoft Office PowerPoint</Application>
  <PresentationFormat>Widescreen</PresentationFormat>
  <Paragraphs>159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Courier New</vt:lpstr>
      <vt:lpstr>GulimChe</vt:lpstr>
      <vt:lpstr>MoolBoran</vt:lpstr>
      <vt:lpstr>Segoe UI</vt:lpstr>
      <vt:lpstr>Segoe WP Semibold</vt:lpstr>
      <vt:lpstr>Trebuchet MS</vt:lpstr>
      <vt:lpstr>Wingdings</vt:lpstr>
      <vt:lpstr>Theme1</vt:lpstr>
      <vt:lpstr>Variable Scope and Recursion</vt:lpstr>
      <vt:lpstr>Variable Scope</vt:lpstr>
      <vt:lpstr>Runtime Stack (RTS) and Activation Records</vt:lpstr>
      <vt:lpstr>A stack</vt:lpstr>
      <vt:lpstr>RTS (Runtime Stack)</vt:lpstr>
      <vt:lpstr>RTS and activation records</vt:lpstr>
      <vt:lpstr>RTS add1(t)</vt:lpstr>
      <vt:lpstr>RTS add1(5) [after return]</vt:lpstr>
      <vt:lpstr>RTS add2(6)</vt:lpstr>
      <vt:lpstr>RTS add2(6) after return</vt:lpstr>
      <vt:lpstr>RTS add3(8)</vt:lpstr>
      <vt:lpstr>RTS add3(8) after return</vt:lpstr>
      <vt:lpstr>Recursion</vt:lpstr>
      <vt:lpstr>What was all that stack stuff about?</vt:lpstr>
      <vt:lpstr>The factorial example</vt:lpstr>
      <vt:lpstr>RTS for factorial (Before 1 returns) [Simplified]</vt:lpstr>
      <vt:lpstr>Explaining returns</vt:lpstr>
      <vt:lpstr>Factorial RTS [return 1]</vt:lpstr>
      <vt:lpstr>Factorial RTS [return 2]</vt:lpstr>
      <vt:lpstr>Factorial RTS [return 6]</vt:lpstr>
      <vt:lpstr>Factorial RTS [return 24]</vt:lpstr>
      <vt:lpstr>Factorial RTS [return 120]</vt:lpstr>
      <vt:lpstr>Palindrome Example</vt:lpstr>
      <vt:lpstr>Palindrome Example</vt:lpstr>
      <vt:lpstr>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Scope and Recursion</dc:title>
  <dc:creator>Timothy Jakubiec</dc:creator>
  <cp:lastModifiedBy>Timothy Jakubiec</cp:lastModifiedBy>
  <cp:revision>15</cp:revision>
  <dcterms:created xsi:type="dcterms:W3CDTF">2020-05-17T20:21:59Z</dcterms:created>
  <dcterms:modified xsi:type="dcterms:W3CDTF">2020-05-17T22:43:46Z</dcterms:modified>
</cp:coreProperties>
</file>