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93" r:id="rId33"/>
    <p:sldId id="294" r:id="rId34"/>
    <p:sldId id="295" r:id="rId35"/>
    <p:sldId id="286" r:id="rId36"/>
    <p:sldId id="288" r:id="rId37"/>
    <p:sldId id="289" r:id="rId38"/>
    <p:sldId id="292" r:id="rId39"/>
    <p:sldId id="298" r:id="rId40"/>
    <p:sldId id="290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Jakubiec" initials="TJ" lastIdx="2" clrIdx="0">
    <p:extLst>
      <p:ext uri="{19B8F6BF-5375-455C-9EA6-DF929625EA0E}">
        <p15:presenceInfo xmlns:p15="http://schemas.microsoft.com/office/powerpoint/2012/main" userId="d24db2b081d42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0EE31-9B12-4894-8FE2-7870B1FB4A4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DAA26-CDCD-4A81-A5D9-7E71B93DD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DAA26-CDCD-4A81-A5D9-7E71B93DDB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2"/>
            <a:ext cx="10363200" cy="1470025"/>
          </a:xfrm>
        </p:spPr>
        <p:txBody>
          <a:bodyPr anchor="b">
            <a:noAutofit/>
          </a:bodyPr>
          <a:lstStyle>
            <a:lvl1pPr algn="l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13174"/>
            <a:ext cx="10363200" cy="17526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80">
                <a:solidFill>
                  <a:schemeClr val="bg1"/>
                </a:solidFill>
              </a:defRPr>
            </a:lvl1pPr>
            <a:lvl2pPr marL="49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50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94760"/>
            <a:ext cx="12192000" cy="21946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11027962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512"/>
            </a:lvl1pPr>
            <a:lvl2pPr marL="493776" indent="0">
              <a:buNone/>
              <a:defRPr sz="1296"/>
            </a:lvl2pPr>
            <a:lvl3pPr marL="987552" indent="0">
              <a:buNone/>
              <a:defRPr sz="1080"/>
            </a:lvl3pPr>
            <a:lvl4pPr marL="1481328" indent="0">
              <a:buNone/>
              <a:defRPr sz="972"/>
            </a:lvl4pPr>
            <a:lvl5pPr marL="1975104" indent="0">
              <a:buNone/>
              <a:defRPr sz="972"/>
            </a:lvl5pPr>
            <a:lvl6pPr marL="2468880" indent="0">
              <a:buNone/>
              <a:defRPr sz="972"/>
            </a:lvl6pPr>
            <a:lvl7pPr marL="2962656" indent="0">
              <a:buNone/>
              <a:defRPr sz="972"/>
            </a:lvl7pPr>
            <a:lvl8pPr marL="3456432" indent="0">
              <a:buNone/>
              <a:defRPr sz="972"/>
            </a:lvl8pPr>
            <a:lvl9pPr marL="3950208" indent="0">
              <a:buNone/>
              <a:defRPr sz="9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97AD9CC-3266-4841-BBBB-22949037D92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944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97AD9CC-3266-4841-BBBB-22949037D92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74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97AD9CC-3266-4841-BBBB-22949037D92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563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594360"/>
          </a:xfrm>
        </p:spPr>
        <p:txBody>
          <a:bodyPr>
            <a:noAutofit/>
          </a:bodyPr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594362"/>
            <a:ext cx="11988800" cy="5761991"/>
          </a:xfrm>
        </p:spPr>
        <p:txBody>
          <a:bodyPr>
            <a:normAutofit/>
          </a:bodyPr>
          <a:lstStyle>
            <a:lvl1pPr marL="308610" indent="-308610">
              <a:buSzPct val="100000"/>
              <a:buFont typeface="Trebuchet MS" pitchFamily="34" charset="0"/>
              <a:buChar char="●"/>
              <a:defRPr sz="2640"/>
            </a:lvl1pPr>
            <a:lvl2pPr marL="618936" indent="-308610">
              <a:defRPr sz="2640"/>
            </a:lvl2pPr>
            <a:lvl3pPr marL="927546" indent="-300038">
              <a:tabLst/>
              <a:defRPr sz="2640" b="0"/>
            </a:lvl3pPr>
            <a:lvl4pPr marL="1237870" indent="-308610">
              <a:tabLst/>
              <a:defRPr sz="2640" b="0"/>
            </a:lvl4pPr>
            <a:lvl5pPr marL="1543050" indent="-305182">
              <a:defRPr sz="264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4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40"/>
            </a:lvl1pPr>
          </a:lstStyle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3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594360"/>
          </a:xfrm>
        </p:spPr>
        <p:txBody>
          <a:bodyPr>
            <a:noAutofit/>
          </a:bodyPr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594362"/>
            <a:ext cx="11988800" cy="5761991"/>
          </a:xfrm>
        </p:spPr>
        <p:txBody>
          <a:bodyPr>
            <a:normAutofit/>
          </a:bodyPr>
          <a:lstStyle>
            <a:lvl1pPr marL="308610" indent="-308610">
              <a:buSzPct val="100000"/>
              <a:buFont typeface="Trebuchet MS" pitchFamily="34" charset="0"/>
              <a:buChar char="●"/>
              <a:defRPr sz="2640"/>
            </a:lvl1pPr>
            <a:lvl2pPr marL="618936" indent="-308610">
              <a:defRPr sz="2640"/>
            </a:lvl2pPr>
            <a:lvl3pPr marL="927546" indent="-300038">
              <a:tabLst/>
              <a:defRPr sz="2640" b="0"/>
            </a:lvl3pPr>
            <a:lvl4pPr marL="1237870" indent="-308610">
              <a:tabLst/>
              <a:defRPr sz="2640" b="0"/>
            </a:lvl4pPr>
            <a:lvl5pPr marL="1543050" indent="-305182">
              <a:defRPr sz="264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4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40"/>
            </a:lvl1pPr>
          </a:lstStyle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7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2"/>
            <a:ext cx="10363200" cy="1470025"/>
          </a:xfrm>
        </p:spPr>
        <p:txBody>
          <a:bodyPr anchor="b">
            <a:noAutofit/>
          </a:bodyPr>
          <a:lstStyle>
            <a:lvl1pPr algn="l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94760"/>
            <a:ext cx="12192000" cy="21946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3312396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024"/>
            </a:lvl1pPr>
            <a:lvl2pPr>
              <a:defRPr sz="2592"/>
            </a:lvl2pPr>
            <a:lvl3pPr>
              <a:defRPr sz="2160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024"/>
            </a:lvl1pPr>
            <a:lvl2pPr>
              <a:defRPr sz="2592"/>
            </a:lvl2pPr>
            <a:lvl3pPr>
              <a:defRPr sz="2160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97AD9CC-3266-4841-BBBB-22949037D92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45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592"/>
            </a:lvl1pPr>
            <a:lvl2pPr>
              <a:defRPr sz="2160"/>
            </a:lvl2pPr>
            <a:lvl3pPr>
              <a:defRPr sz="1944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592"/>
            </a:lvl1pPr>
            <a:lvl2pPr>
              <a:defRPr sz="2160"/>
            </a:lvl2pPr>
            <a:lvl3pPr>
              <a:defRPr sz="1944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97AD9CC-3266-4841-BBBB-22949037D92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01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97AD9CC-3266-4841-BBBB-22949037D92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56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97AD9CC-3266-4841-BBBB-22949037D92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70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16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512"/>
            </a:lvl1pPr>
            <a:lvl2pPr marL="493776" indent="0">
              <a:buNone/>
              <a:defRPr sz="1296"/>
            </a:lvl2pPr>
            <a:lvl3pPr marL="987552" indent="0">
              <a:buNone/>
              <a:defRPr sz="1080"/>
            </a:lvl3pPr>
            <a:lvl4pPr marL="1481328" indent="0">
              <a:buNone/>
              <a:defRPr sz="972"/>
            </a:lvl4pPr>
            <a:lvl5pPr marL="1975104" indent="0">
              <a:buNone/>
              <a:defRPr sz="972"/>
            </a:lvl5pPr>
            <a:lvl6pPr marL="2468880" indent="0">
              <a:buNone/>
              <a:defRPr sz="972"/>
            </a:lvl6pPr>
            <a:lvl7pPr marL="2962656" indent="0">
              <a:buNone/>
              <a:defRPr sz="972"/>
            </a:lvl7pPr>
            <a:lvl8pPr marL="3456432" indent="0">
              <a:buNone/>
              <a:defRPr sz="972"/>
            </a:lvl8pPr>
            <a:lvl9pPr marL="3950208" indent="0">
              <a:buNone/>
              <a:defRPr sz="97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97AD9CC-3266-4841-BBBB-22949037D92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38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720840"/>
            <a:ext cx="12192000" cy="13716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44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594362"/>
            <a:ext cx="11988800" cy="5761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3"/>
            <a:ext cx="16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356353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9E75-9E1C-4D5F-910C-3A9A800E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defTabSz="987552" rtl="0" eaLnBrk="1" latinLnBrk="0" hangingPunct="1">
        <a:spcBef>
          <a:spcPct val="0"/>
        </a:spcBef>
        <a:buNone/>
        <a:defRPr sz="3360" b="1" kern="1200">
          <a:solidFill>
            <a:schemeClr val="bg1"/>
          </a:solidFill>
          <a:latin typeface="+mj-lt"/>
          <a:ea typeface="GulimChe" pitchFamily="49" charset="-127"/>
          <a:cs typeface="MoolBoran" pitchFamily="34" charset="0"/>
        </a:defRPr>
      </a:lvl1pPr>
    </p:titleStyle>
    <p:bodyStyle>
      <a:lvl1pPr marL="245174" indent="-245174" algn="l" defTabSz="987552" rtl="0" eaLnBrk="1" latinLnBrk="0" hangingPunct="1">
        <a:spcBef>
          <a:spcPts val="0"/>
        </a:spcBef>
        <a:buSzPct val="150000"/>
        <a:buFont typeface="Arial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498920" indent="-248604" algn="l" defTabSz="987552" rtl="0" eaLnBrk="1" latinLnBrk="0" hangingPunct="1">
        <a:spcBef>
          <a:spcPts val="0"/>
        </a:spcBef>
        <a:buFont typeface="Courier New" pitchFamily="49" charset="0"/>
        <a:buChar char="o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744094" indent="-246888" algn="l" defTabSz="987552" rtl="0" eaLnBrk="1" latinLnBrk="0" hangingPunct="1">
        <a:spcBef>
          <a:spcPts val="0"/>
        </a:spcBef>
        <a:buFont typeface="Wingdings" pitchFamily="2" charset="2"/>
        <a:buChar char="§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246888" algn="l" defTabSz="987552" rtl="0" eaLnBrk="1" latinLnBrk="0" hangingPunct="1">
        <a:spcBef>
          <a:spcPts val="0"/>
        </a:spcBef>
        <a:buFont typeface="Arial" pitchFamily="34" charset="0"/>
        <a:buChar char="–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46888" algn="l" defTabSz="987552" rtl="0" eaLnBrk="1" latinLnBrk="0" hangingPunct="1">
        <a:spcBef>
          <a:spcPts val="0"/>
        </a:spcBef>
        <a:buFont typeface="Arial" pitchFamily="34" charset="0"/>
        <a:buChar char="»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spcBef>
          <a:spcPct val="20000"/>
        </a:spcBef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ent.cs.uwaterloo.ca/~cs133/Resources/Java/Debugging/compile.s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Timothy Jakubiec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50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Connects your code to the outside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2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Gives rise to encapsulation</a:t>
            </a:r>
            <a:r>
              <a:rPr lang="en-US" baseline="30000" dirty="0" smtClean="0"/>
              <a:t>1</a:t>
            </a:r>
            <a:r>
              <a:rPr lang="en-US" dirty="0" smtClean="0"/>
              <a:t>, and extends code reuse to allow us to define non-primitive data types, thus giving birth to objects!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r>
              <a:rPr lang="en-US" dirty="0" smtClean="0"/>
              <a:t>1- To be defined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06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>
                <a:solidFill>
                  <a:srgbClr val="FF0000"/>
                </a:solidFill>
              </a:rPr>
              <a:t>source code</a:t>
            </a:r>
            <a:r>
              <a:rPr lang="en-US" dirty="0" smtClean="0"/>
              <a:t> is compiled into byte code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All the code in a .java file</a:t>
            </a:r>
          </a:p>
          <a:p>
            <a:r>
              <a:rPr lang="en-US" dirty="0" smtClean="0"/>
              <a:t>Java byte code is machine code (just numbers that another machine interprets as the certain set of instructions that you coded) that runs the same regardless of the platform [You can have a Mac, Windows, or Linux Machine and the code will run the same on any of those platforms]</a:t>
            </a:r>
          </a:p>
          <a:p>
            <a:r>
              <a:rPr lang="en-US" dirty="0" smtClean="0"/>
              <a:t>Compile-time is the first time you will get feedback about errors you might have made (Link below is a list of compile time errors)</a:t>
            </a:r>
          </a:p>
          <a:p>
            <a:pPr lvl="1"/>
            <a:r>
              <a:rPr lang="en-US" dirty="0">
                <a:hlinkClick r:id="rId2"/>
              </a:rPr>
              <a:t>https://www.student.cs.uwaterloo.ca/~</a:t>
            </a:r>
            <a:r>
              <a:rPr lang="en-US" dirty="0" smtClean="0">
                <a:hlinkClick r:id="rId2"/>
              </a:rPr>
              <a:t>cs133/Resources/Java/Debugging/compile.shtml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None of the errors here will be related to how your code runs</a:t>
            </a:r>
          </a:p>
          <a:p>
            <a:r>
              <a:rPr lang="en-US" dirty="0" smtClean="0"/>
              <a:t>(Things done at compile-time comes up again in Generics, but don’t worry about that yet).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3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 Level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JRE (Java Runtime Environment) is the one that executes the bytecode generated by the compiler. </a:t>
            </a:r>
          </a:p>
          <a:p>
            <a:r>
              <a:rPr lang="en-US" dirty="0" smtClean="0"/>
              <a:t>The JRE is mainly the container for the JVM (Java Virtual Machine) and through details</a:t>
            </a:r>
            <a:r>
              <a:rPr lang="en-US" baseline="30000" dirty="0">
                <a:sym typeface="Symbol" panose="05050102010706020507" pitchFamily="18" charset="2"/>
              </a:rPr>
              <a:t></a:t>
            </a:r>
            <a:r>
              <a:rPr lang="en-US" dirty="0" smtClean="0"/>
              <a:t> makes the code able to run on the platform you are currently using.</a:t>
            </a:r>
          </a:p>
          <a:p>
            <a:r>
              <a:rPr lang="en-US" dirty="0" smtClean="0"/>
              <a:t>The JRE running your code will reveal most of the errors relating to your code not running the correct way such as dividing by zero or trying to access a value that you have yet to define</a:t>
            </a:r>
          </a:p>
          <a:p>
            <a:r>
              <a:rPr lang="en-US" b="1" dirty="0" smtClean="0"/>
              <a:t>Important:</a:t>
            </a:r>
          </a:p>
          <a:p>
            <a:pPr lvl="1"/>
            <a:r>
              <a:rPr lang="en-US" dirty="0" smtClean="0"/>
              <a:t>Although the computer alerts you of errors at two different steps, it is not sentient. If you make an add function that returns (num1 – num2), no error will be reported, it would be up to you to realize your intention did not match your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3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now:</a:t>
            </a:r>
          </a:p>
          <a:p>
            <a:pPr lvl="1"/>
            <a:r>
              <a:rPr lang="en-US" dirty="0" smtClean="0"/>
              <a:t>Code starts after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and ends after the second closing curly brace ‘}’, running from top to bottom.</a:t>
            </a:r>
          </a:p>
          <a:p>
            <a:r>
              <a:rPr lang="en-US" dirty="0" smtClean="0"/>
              <a:t>Later:</a:t>
            </a:r>
          </a:p>
          <a:p>
            <a:pPr lvl="1"/>
            <a:r>
              <a:rPr lang="en-US" dirty="0" smtClean="0"/>
              <a:t>Code starts after the main function, and runs from top to bottom.</a:t>
            </a:r>
          </a:p>
          <a:p>
            <a:pPr lvl="1"/>
            <a:r>
              <a:rPr lang="en-US" dirty="0" smtClean="0"/>
              <a:t>If another function is called</a:t>
            </a:r>
            <a:r>
              <a:rPr lang="en-US" baseline="30000" dirty="0" smtClean="0"/>
              <a:t>1</a:t>
            </a:r>
            <a:r>
              <a:rPr lang="en-US" dirty="0" smtClean="0"/>
              <a:t> (called the </a:t>
            </a:r>
            <a:r>
              <a:rPr lang="en-US" dirty="0" smtClean="0">
                <a:solidFill>
                  <a:srgbClr val="FF0000"/>
                </a:solidFill>
              </a:rPr>
              <a:t>callee</a:t>
            </a:r>
            <a:r>
              <a:rPr lang="en-US" dirty="0" smtClean="0"/>
              <a:t> ) execution stops in main, starts at the top of the </a:t>
            </a:r>
            <a:r>
              <a:rPr lang="en-US" dirty="0" smtClean="0">
                <a:solidFill>
                  <a:srgbClr val="FF0000"/>
                </a:solidFill>
              </a:rPr>
              <a:t>callee </a:t>
            </a:r>
            <a:r>
              <a:rPr lang="en-US" dirty="0" smtClean="0"/>
              <a:t>and runs the callee to completion.</a:t>
            </a:r>
          </a:p>
          <a:p>
            <a:pPr lvl="1"/>
            <a:r>
              <a:rPr lang="en-US" dirty="0" smtClean="0"/>
              <a:t>Afterwards, execution resumes after the function </a:t>
            </a:r>
            <a:r>
              <a:rPr lang="en-US" smtClean="0"/>
              <a:t>call in main.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Primitive Data Types &amp;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32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Used 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data type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FF0000"/>
                </a:solidFill>
              </a:rPr>
              <a:t>set of values and a set of operations on those values.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Integers, have arithmetic operations (int)</a:t>
            </a:r>
          </a:p>
          <a:p>
            <a:endParaRPr lang="en-US" dirty="0" smtClean="0"/>
          </a:p>
          <a:p>
            <a:r>
              <a:rPr lang="en-US" dirty="0" smtClean="0"/>
              <a:t>Real numbers, also arithmetic operations (double)</a:t>
            </a:r>
          </a:p>
          <a:p>
            <a:endParaRPr lang="en-US" dirty="0" smtClean="0"/>
          </a:p>
          <a:p>
            <a:r>
              <a:rPr lang="en-US" dirty="0" smtClean="0"/>
              <a:t>Booleans, the set of values {true, false} with logical operations (boolean)</a:t>
            </a:r>
          </a:p>
          <a:p>
            <a:endParaRPr lang="en-US" dirty="0" smtClean="0"/>
          </a:p>
          <a:p>
            <a:r>
              <a:rPr lang="en-US" dirty="0" smtClean="0"/>
              <a:t>Characters, anything that can be typed with a single keyboard stroke (char)</a:t>
            </a:r>
          </a:p>
          <a:p>
            <a:r>
              <a:rPr lang="en-US" dirty="0" smtClean="0"/>
              <a:t>(char’s are always enclosed in single quotes  ‘ ‘, double quotes are reserved for strings).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21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variable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Final, static, public, private, protected.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you aren’t directly dealing with an object, final is the only keyword you should ever think about using with primitive types.</a:t>
            </a:r>
          </a:p>
          <a:p>
            <a:r>
              <a:rPr lang="en-US" dirty="0" smtClean="0"/>
              <a:t>“final” keyword, should only be used for </a:t>
            </a:r>
            <a:r>
              <a:rPr lang="en-US" dirty="0" smtClean="0">
                <a:solidFill>
                  <a:srgbClr val="FF0000"/>
                </a:solidFill>
              </a:rPr>
              <a:t>magic numbers</a:t>
            </a:r>
          </a:p>
          <a:p>
            <a:r>
              <a:rPr lang="en-US" dirty="0" smtClean="0"/>
              <a:t>Magic numbers are a way of telling other people who read your code, what a certain value is.</a:t>
            </a:r>
          </a:p>
          <a:p>
            <a:pPr lvl="1"/>
            <a:r>
              <a:rPr lang="en-US" dirty="0" smtClean="0"/>
              <a:t>For instance, if you were writing a PA sales tax calculator</a:t>
            </a:r>
            <a:r>
              <a:rPr lang="en-US" baseline="30000" dirty="0" smtClean="0"/>
              <a:t>1</a:t>
            </a:r>
            <a:r>
              <a:rPr lang="en-US" dirty="0" smtClean="0"/>
              <a:t> you might write:</a:t>
            </a:r>
          </a:p>
          <a:p>
            <a:pPr lvl="1"/>
            <a:r>
              <a:rPr lang="en-US" dirty="0" smtClean="0"/>
              <a:t>final double PA_SALES_TAX = 1.06</a:t>
            </a:r>
          </a:p>
          <a:p>
            <a:r>
              <a:rPr lang="en-US" dirty="0" smtClean="0"/>
              <a:t>The final keyword prevents any other number from being assigned to that variable.</a:t>
            </a:r>
          </a:p>
          <a:p>
            <a:r>
              <a:rPr lang="en-US" dirty="0" smtClean="0"/>
              <a:t>It is convention to write magic numbers in all caps with underscores separating the words.</a:t>
            </a:r>
          </a:p>
          <a:p>
            <a:r>
              <a:rPr lang="en-US" dirty="0" smtClean="0"/>
              <a:t>1- For reasons</a:t>
            </a:r>
            <a:r>
              <a:rPr lang="en-US" baseline="30000" dirty="0" smtClean="0">
                <a:sym typeface="Symbol" panose="05050102010706020507" pitchFamily="18" charset="2"/>
              </a:rPr>
              <a:t>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never write code to do financial calculations with primitive types.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928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variable (Primitive 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int </a:t>
            </a:r>
            <a:r>
              <a:rPr lang="en-US" dirty="0" err="1" smtClean="0"/>
              <a:t>kelly</a:t>
            </a:r>
            <a:r>
              <a:rPr lang="en-US" dirty="0" smtClean="0"/>
              <a:t> = 5;</a:t>
            </a:r>
          </a:p>
          <a:p>
            <a:r>
              <a:rPr lang="en-US" dirty="0" smtClean="0"/>
              <a:t>The first part is the variable’s data type, which can be any of the 8 primitive types. All primitive types are lowercased.</a:t>
            </a:r>
          </a:p>
          <a:p>
            <a:r>
              <a:rPr lang="en-US" dirty="0" smtClean="0"/>
              <a:t>The second part is the </a:t>
            </a:r>
            <a:r>
              <a:rPr lang="en-US" dirty="0" smtClean="0">
                <a:solidFill>
                  <a:srgbClr val="FF0000"/>
                </a:solidFill>
              </a:rPr>
              <a:t>identifier</a:t>
            </a:r>
          </a:p>
          <a:p>
            <a:pPr lvl="1"/>
            <a:r>
              <a:rPr lang="en-US" dirty="0" smtClean="0"/>
              <a:t>Identifiers (for prim. types) should start lowercased.</a:t>
            </a:r>
          </a:p>
          <a:p>
            <a:pPr lvl="1"/>
            <a:r>
              <a:rPr lang="en-US" dirty="0" smtClean="0"/>
              <a:t>Are a sequence of letters, digits, _, and $, the first of which is not a digit.</a:t>
            </a:r>
          </a:p>
          <a:p>
            <a:pPr lvl="1"/>
            <a:r>
              <a:rPr lang="en-US" dirty="0" smtClean="0"/>
              <a:t>Is basically a “human convenience” that represents a place in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</a:p>
          <a:p>
            <a:pPr lvl="2"/>
            <a:r>
              <a:rPr lang="en-US" dirty="0" smtClean="0"/>
              <a:t>Memory – Black box where “all” your program’s data is stored.</a:t>
            </a:r>
          </a:p>
          <a:p>
            <a:pPr lvl="1"/>
            <a:r>
              <a:rPr lang="en-US" dirty="0" smtClean="0"/>
              <a:t>The code at top basically tells the computer “put a 5 somewhere in memory, and whenever I type “</a:t>
            </a:r>
            <a:r>
              <a:rPr lang="en-US" dirty="0" err="1" smtClean="0"/>
              <a:t>kelly</a:t>
            </a:r>
            <a:r>
              <a:rPr lang="en-US" dirty="0" smtClean="0"/>
              <a:t>”, go back into memory and put the 5 in place of </a:t>
            </a:r>
            <a:r>
              <a:rPr lang="en-US" dirty="0" err="1" smtClean="0"/>
              <a:t>kelly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third part is the value itself. </a:t>
            </a:r>
          </a:p>
        </p:txBody>
      </p:sp>
    </p:spTree>
    <p:extLst>
      <p:ext uri="{BB962C8B-B14F-4D97-AF65-F5344CB8AC3E}">
        <p14:creationId xmlns:p14="http://schemas.microsoft.com/office/powerpoint/2010/main" val="1560557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does correctly written operations quicker than you ever could.</a:t>
            </a:r>
          </a:p>
          <a:p>
            <a:r>
              <a:rPr lang="en-US" dirty="0" smtClean="0"/>
              <a:t>Great power at your fingertips if you can learn how </a:t>
            </a:r>
            <a:r>
              <a:rPr lang="en-US" smtClean="0"/>
              <a:t>to harness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(add)</a:t>
            </a:r>
          </a:p>
          <a:p>
            <a:r>
              <a:rPr lang="en-US" dirty="0" smtClean="0"/>
              <a:t>- (subtract)</a:t>
            </a:r>
          </a:p>
          <a:p>
            <a:r>
              <a:rPr lang="en-US" dirty="0" smtClean="0"/>
              <a:t>* (multiply)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^ is NOT exponentiation</a:t>
            </a:r>
          </a:p>
          <a:p>
            <a:r>
              <a:rPr lang="en-US" dirty="0" smtClean="0"/>
              <a:t>/ (truncated division)</a:t>
            </a:r>
          </a:p>
          <a:p>
            <a:pPr lvl="1"/>
            <a:r>
              <a:rPr lang="en-US" dirty="0" smtClean="0"/>
              <a:t>Cuts off decimal part, </a:t>
            </a:r>
          </a:p>
          <a:p>
            <a:pPr lvl="2"/>
            <a:r>
              <a:rPr lang="en-US" dirty="0" smtClean="0"/>
              <a:t>Ex: 5/3 = 1</a:t>
            </a:r>
          </a:p>
          <a:p>
            <a:pPr lvl="2"/>
            <a:r>
              <a:rPr lang="en-US" dirty="0" smtClean="0"/>
              <a:t>Ex: 3/5 = 0</a:t>
            </a:r>
          </a:p>
          <a:p>
            <a:r>
              <a:rPr lang="en-US" dirty="0" smtClean="0"/>
              <a:t>% (remainder)</a:t>
            </a:r>
          </a:p>
          <a:p>
            <a:pPr lvl="1"/>
            <a:r>
              <a:rPr lang="en-US" dirty="0" smtClean="0"/>
              <a:t>Evaluates to only the remainder</a:t>
            </a:r>
          </a:p>
          <a:p>
            <a:pPr lvl="2"/>
            <a:r>
              <a:rPr lang="en-US" dirty="0" smtClean="0"/>
              <a:t>Ex: 5 % 3 = (3 + 2) / (3) = (3 / 3) + (2/3) = 1 + (2/3) = 2</a:t>
            </a:r>
          </a:p>
          <a:p>
            <a:pPr lvl="3"/>
            <a:r>
              <a:rPr lang="en-US" dirty="0" smtClean="0"/>
              <a:t>Since 2 is left on the numerator, 2 is remainder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8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(double)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(add)</a:t>
            </a:r>
          </a:p>
          <a:p>
            <a:r>
              <a:rPr lang="en-US" dirty="0"/>
              <a:t>- (subtract)</a:t>
            </a:r>
          </a:p>
          <a:p>
            <a:r>
              <a:rPr lang="en-US" dirty="0"/>
              <a:t>* (multiply)</a:t>
            </a:r>
          </a:p>
          <a:p>
            <a:r>
              <a:rPr lang="en-US" dirty="0" smtClean="0"/>
              <a:t>/ (proper division with all the </a:t>
            </a:r>
            <a:r>
              <a:rPr lang="en-US" dirty="0" err="1" smtClean="0"/>
              <a:t>ooey</a:t>
            </a:r>
            <a:r>
              <a:rPr lang="en-US" dirty="0" smtClean="0"/>
              <a:t>-gooey decimals)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(boolean)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Oh…</a:t>
            </a:r>
          </a:p>
          <a:p>
            <a:r>
              <a:rPr lang="en-US" dirty="0" smtClean="0"/>
              <a:t>You have no clue what boolean even means do you?</a:t>
            </a:r>
          </a:p>
          <a:p>
            <a:r>
              <a:rPr lang="en-US" dirty="0" smtClean="0"/>
              <a:t>Well…</a:t>
            </a:r>
          </a:p>
          <a:p>
            <a:r>
              <a:rPr lang="en-US" dirty="0" smtClean="0"/>
              <a:t>That’s problematic.</a:t>
            </a:r>
          </a:p>
          <a:p>
            <a:r>
              <a:rPr lang="en-US" dirty="0" smtClean="0"/>
              <a:t>Let’s fix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0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Operators/Truth Tables/Booleans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20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variables/Truth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boolean variable only has two possible values: true or false.</a:t>
            </a:r>
          </a:p>
          <a:p>
            <a:r>
              <a:rPr lang="en-US" dirty="0" smtClean="0"/>
              <a:t>Quite expectedly, they have rather simple  </a:t>
            </a:r>
            <a:r>
              <a:rPr lang="en-US" dirty="0" smtClean="0">
                <a:solidFill>
                  <a:srgbClr val="FF0000"/>
                </a:solidFill>
              </a:rPr>
              <a:t>truth tables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truth table is a table that lists all the possible outcomes of a scenario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46063"/>
              </p:ext>
            </p:extLst>
          </p:nvPr>
        </p:nvGraphicFramePr>
        <p:xfrm>
          <a:off x="925095" y="1949113"/>
          <a:ext cx="2503905" cy="3982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905"/>
              </a:tblGrid>
              <a:tr h="1991227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p</a:t>
                      </a:r>
                      <a:endParaRPr lang="en-US" sz="4400" dirty="0"/>
                    </a:p>
                  </a:txBody>
                  <a:tcPr/>
                </a:tc>
              </a:tr>
              <a:tr h="1991227">
                <a:tc>
                  <a:txBody>
                    <a:bodyPr/>
                    <a:lstStyle/>
                    <a:p>
                      <a:pPr marL="0" marR="0" lvl="0" indent="0" algn="ctr" defTabSz="9875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2374"/>
              </p:ext>
            </p:extLst>
          </p:nvPr>
        </p:nvGraphicFramePr>
        <p:xfrm>
          <a:off x="4150895" y="1989221"/>
          <a:ext cx="2503905" cy="394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905"/>
              </a:tblGrid>
              <a:tr h="195111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p</a:t>
                      </a:r>
                      <a:endParaRPr lang="en-US" sz="4400" dirty="0"/>
                    </a:p>
                  </a:txBody>
                  <a:tcPr/>
                </a:tc>
              </a:tr>
              <a:tr h="1991227">
                <a:tc>
                  <a:txBody>
                    <a:bodyPr/>
                    <a:lstStyle/>
                    <a:p>
                      <a:pPr marL="0" marR="0" lvl="0" indent="0" algn="ctr" defTabSz="9875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F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3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*FYI*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operators will all be prefaced by calling them LOGICAL ______.</a:t>
            </a:r>
          </a:p>
          <a:p>
            <a:r>
              <a:rPr lang="en-US" dirty="0" smtClean="0"/>
              <a:t>There are different things you can do with these operators called bitwise operations, but those don’t come up very often.</a:t>
            </a:r>
          </a:p>
        </p:txBody>
      </p:sp>
    </p:spTree>
    <p:extLst>
      <p:ext uri="{BB962C8B-B14F-4D97-AF65-F5344CB8AC3E}">
        <p14:creationId xmlns:p14="http://schemas.microsoft.com/office/powerpoint/2010/main" val="911347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(&amp;&amp;)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594360"/>
            <a:ext cx="11988800" cy="5761991"/>
          </a:xfrm>
        </p:spPr>
        <p:txBody>
          <a:bodyPr/>
          <a:lstStyle/>
          <a:p>
            <a:r>
              <a:rPr lang="en-US" dirty="0" smtClean="0"/>
              <a:t>A, (non-single block) truth table is read from left to right.</a:t>
            </a:r>
          </a:p>
          <a:p>
            <a:r>
              <a:rPr lang="en-US" dirty="0" smtClean="0"/>
              <a:t>“If p is true, and q is true, then the outcome is… (The next column over)”</a:t>
            </a:r>
          </a:p>
          <a:p>
            <a:r>
              <a:rPr lang="en-US" dirty="0" smtClean="0"/>
              <a:t>p and q don’t represent anything in particular, they just act like “place-holders” for variables you may have.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Logical and, only evaluates to true, if both boolean variables are true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36259"/>
              </p:ext>
            </p:extLst>
          </p:nvPr>
        </p:nvGraphicFramePr>
        <p:xfrm>
          <a:off x="1394327" y="2632687"/>
          <a:ext cx="8127999" cy="193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&amp;&amp; 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433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or(||)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or, only evaluates too false if both boolean variables are false.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1146"/>
              </p:ext>
            </p:extLst>
          </p:nvPr>
        </p:nvGraphicFramePr>
        <p:xfrm>
          <a:off x="1358232" y="1898761"/>
          <a:ext cx="8127999" cy="193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|| 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78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xor</a:t>
            </a:r>
            <a:r>
              <a:rPr lang="en-US" dirty="0" smtClean="0"/>
              <a:t> (^)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Pronounced “x or”.</a:t>
            </a:r>
          </a:p>
          <a:p>
            <a:r>
              <a:rPr lang="en-US" dirty="0" smtClean="0"/>
              <a:t>Single ‘^’ also used for bitwise </a:t>
            </a:r>
            <a:r>
              <a:rPr lang="en-US" dirty="0" err="1" smtClean="0"/>
              <a:t>xor</a:t>
            </a:r>
            <a:endParaRPr lang="en-US" dirty="0" smtClean="0"/>
          </a:p>
          <a:p>
            <a:r>
              <a:rPr lang="en-US" dirty="0" err="1" smtClean="0"/>
              <a:t>Xor</a:t>
            </a:r>
            <a:r>
              <a:rPr lang="en-US" dirty="0" smtClean="0"/>
              <a:t> is like or, with the added caveat that both boolean variables cannot be true.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77603"/>
              </p:ext>
            </p:extLst>
          </p:nvPr>
        </p:nvGraphicFramePr>
        <p:xfrm>
          <a:off x="1370263" y="2716909"/>
          <a:ext cx="8127999" cy="193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^ 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not (!)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“Flips” a boolean variable’s truth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64136"/>
              </p:ext>
            </p:extLst>
          </p:nvPr>
        </p:nvGraphicFramePr>
        <p:xfrm>
          <a:off x="203200" y="1200929"/>
          <a:ext cx="10649284" cy="474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642"/>
                <a:gridCol w="5324642"/>
              </a:tblGrid>
              <a:tr h="1580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!p</a:t>
                      </a:r>
                      <a:endParaRPr lang="en-US" dirty="0"/>
                    </a:p>
                  </a:txBody>
                  <a:tcPr/>
                </a:tc>
              </a:tr>
              <a:tr h="1580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1580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75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 to Start off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in Java are also called </a:t>
            </a:r>
            <a:r>
              <a:rPr lang="en-US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Classes will be more relevant later, for now think of it as a way to organize your code.</a:t>
            </a:r>
          </a:p>
          <a:p>
            <a:r>
              <a:rPr lang="en-US" dirty="0" smtClean="0"/>
              <a:t>Functions in general are </a:t>
            </a:r>
            <a:r>
              <a:rPr lang="en-US" dirty="0" smtClean="0">
                <a:solidFill>
                  <a:srgbClr val="FF0000"/>
                </a:solidFill>
              </a:rPr>
              <a:t>a named piece of code with input and output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 Java, functions are called </a:t>
            </a:r>
            <a:r>
              <a:rPr lang="en-US" dirty="0" smtClean="0">
                <a:solidFill>
                  <a:srgbClr val="FF0000"/>
                </a:solidFill>
              </a:rPr>
              <a:t>static methods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Java programs normally fall into one of two categories</a:t>
            </a:r>
          </a:p>
          <a:p>
            <a:pPr lvl="1"/>
            <a:r>
              <a:rPr lang="en-US" dirty="0" smtClean="0"/>
              <a:t>1) A library of static methods</a:t>
            </a:r>
          </a:p>
          <a:p>
            <a:pPr lvl="1"/>
            <a:r>
              <a:rPr lang="en-US" dirty="0" smtClean="0"/>
              <a:t>2) A definition of a data type*</a:t>
            </a:r>
          </a:p>
          <a:p>
            <a:r>
              <a:rPr lang="en-US" dirty="0" smtClean="0"/>
              <a:t>*Deals with object oriented programming, which we’ll cover later</a:t>
            </a:r>
          </a:p>
        </p:txBody>
      </p:sp>
    </p:spTree>
    <p:extLst>
      <p:ext uri="{BB962C8B-B14F-4D97-AF65-F5344CB8AC3E}">
        <p14:creationId xmlns:p14="http://schemas.microsoft.com/office/powerpoint/2010/main" val="336698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literal </a:t>
            </a:r>
            <a:r>
              <a:rPr lang="en-US" dirty="0" smtClean="0"/>
              <a:t>is when </a:t>
            </a:r>
            <a:r>
              <a:rPr lang="en-US" dirty="0" smtClean="0">
                <a:solidFill>
                  <a:srgbClr val="FF0000"/>
                </a:solidFill>
              </a:rPr>
              <a:t>a variable is put directly into your code without any calculations being 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expression is when you “smoosh” together literals or variables with operators to produce a new value.</a:t>
            </a:r>
          </a:p>
          <a:p>
            <a:r>
              <a:rPr lang="en-US" dirty="0" smtClean="0"/>
              <a:t>There are precedence rules, but generally liberal </a:t>
            </a:r>
            <a:r>
              <a:rPr lang="en-US" baseline="30000" dirty="0" smtClean="0"/>
              <a:t>shudders</a:t>
            </a:r>
            <a:r>
              <a:rPr lang="en-US" dirty="0" smtClean="0"/>
              <a:t> use of “(“ “)”, will prevent you from getting in hot water.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9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Casting (with primitive data types) is an operation, where the amount of space a value takes in memory is temporarily expanded or shortened</a:t>
            </a:r>
          </a:p>
          <a:p>
            <a:r>
              <a:rPr lang="en-US" dirty="0" smtClean="0"/>
              <a:t>Casting is done both implicitly and explicitly.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Implicit Casting</a:t>
            </a:r>
          </a:p>
          <a:p>
            <a:pPr lvl="1"/>
            <a:r>
              <a:rPr lang="en-US" dirty="0" smtClean="0"/>
              <a:t>Done by the computer</a:t>
            </a:r>
          </a:p>
          <a:p>
            <a:pPr lvl="1"/>
            <a:r>
              <a:rPr lang="en-US" dirty="0" smtClean="0"/>
              <a:t>int a = 3;		double b = 1.2;		b = a;</a:t>
            </a:r>
          </a:p>
          <a:p>
            <a:pPr lvl="1"/>
            <a:r>
              <a:rPr lang="en-US" dirty="0" smtClean="0"/>
              <a:t>In operations with literals, values are cast up to the large type if no information is lost.</a:t>
            </a:r>
          </a:p>
          <a:p>
            <a:pPr lvl="1"/>
            <a:r>
              <a:rPr lang="en-US" dirty="0" smtClean="0"/>
              <a:t>EX: 1 + 2.5 =&gt; 3.5 (1 is promoted to a double, 1.0)</a:t>
            </a:r>
          </a:p>
          <a:p>
            <a:pPr lvl="1"/>
            <a:r>
              <a:rPr lang="en-US" dirty="0" smtClean="0"/>
              <a:t>The computer knows a is taking up less space than was originally set up for b, so leading 0’s are added to fill up the extra space.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Explicit Casting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operator overloading – </a:t>
            </a:r>
            <a:r>
              <a:rPr lang="en-US" dirty="0" smtClean="0"/>
              <a:t>System.out.println((double) 1 / 5);</a:t>
            </a:r>
          </a:p>
          <a:p>
            <a:pPr lvl="2"/>
            <a:r>
              <a:rPr lang="en-US" dirty="0" smtClean="0"/>
              <a:t>Tells the computer you want the decimal (double) output of this operation</a:t>
            </a:r>
            <a:endParaRPr lang="en-US" dirty="0"/>
          </a:p>
          <a:p>
            <a:pPr lvl="1"/>
            <a:r>
              <a:rPr lang="en-US" dirty="0" smtClean="0"/>
              <a:t>Value shortening.</a:t>
            </a:r>
          </a:p>
        </p:txBody>
      </p:sp>
    </p:spTree>
    <p:extLst>
      <p:ext uri="{BB962C8B-B14F-4D97-AF65-F5344CB8AC3E}">
        <p14:creationId xmlns:p14="http://schemas.microsoft.com/office/powerpoint/2010/main" val="2693983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Shortening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a = 6.1;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= (int) a;</a:t>
            </a:r>
          </a:p>
          <a:p>
            <a:r>
              <a:rPr lang="en-US" dirty="0" smtClean="0"/>
              <a:t>Copy into the spot in memory that “a” points to, a copy of “a’s” value of the integer’s range;</a:t>
            </a:r>
          </a:p>
          <a:p>
            <a:r>
              <a:rPr lang="en-US" dirty="0" smtClean="0"/>
              <a:t>Does not work, if you try to put a copy of the variable’s value over a range larger than the variable’s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46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Primitive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951407"/>
              </p:ext>
            </p:extLst>
          </p:nvPr>
        </p:nvGraphicFramePr>
        <p:xfrm>
          <a:off x="203200" y="593725"/>
          <a:ext cx="11988801" cy="378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267"/>
                <a:gridCol w="3996267"/>
                <a:gridCol w="3996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[-128,</a:t>
                      </a:r>
                      <a:r>
                        <a:rPr lang="en-US" baseline="0" dirty="0" smtClean="0"/>
                        <a:t> 127]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[-32768, 32767]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65,536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[0, 65536]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65,537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[-2</a:t>
                      </a:r>
                      <a:r>
                        <a:rPr lang="en-US" baseline="30000" dirty="0" smtClean="0"/>
                        <a:t>31</a:t>
                      </a:r>
                      <a:r>
                        <a:rPr lang="en-US" baseline="0" dirty="0" smtClean="0"/>
                        <a:t> , 2</a:t>
                      </a:r>
                      <a:r>
                        <a:rPr lang="en-US" baseline="30000" dirty="0" smtClean="0"/>
                        <a:t>31</a:t>
                      </a:r>
                      <a:r>
                        <a:rPr lang="en-US" baseline="0" dirty="0" smtClean="0"/>
                        <a:t> – 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4,294,967,296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[-2</a:t>
                      </a:r>
                      <a:r>
                        <a:rPr lang="en-US" baseline="30000" dirty="0" smtClean="0"/>
                        <a:t>63</a:t>
                      </a:r>
                      <a:r>
                        <a:rPr lang="en-US" baseline="0" dirty="0" smtClean="0"/>
                        <a:t> , 2</a:t>
                      </a:r>
                      <a:r>
                        <a:rPr lang="en-US" baseline="30000" dirty="0" smtClean="0"/>
                        <a:t>63</a:t>
                      </a:r>
                      <a:r>
                        <a:rPr lang="en-US" baseline="0" dirty="0" smtClean="0"/>
                        <a:t> – 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[(-3.4</a:t>
                      </a:r>
                      <a:r>
                        <a:rPr lang="en-US" baseline="0" dirty="0" smtClean="0"/>
                        <a:t>) x 10</a:t>
                      </a:r>
                      <a:r>
                        <a:rPr lang="en-US" baseline="30000" dirty="0" smtClean="0"/>
                        <a:t>38</a:t>
                      </a:r>
                      <a:r>
                        <a:rPr lang="en-US" baseline="0" dirty="0" smtClean="0"/>
                        <a:t> , 3.4 x 10</a:t>
                      </a:r>
                      <a:r>
                        <a:rPr lang="en-US" baseline="30000" dirty="0" smtClean="0"/>
                        <a:t>38</a:t>
                      </a:r>
                      <a:r>
                        <a:rPr lang="en-US" baseline="0" dirty="0" smtClean="0"/>
                        <a:t>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75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[(-1.08</a:t>
                      </a:r>
                      <a:r>
                        <a:rPr lang="en-US" baseline="0" dirty="0" smtClean="0"/>
                        <a:t>) x 10</a:t>
                      </a:r>
                      <a:r>
                        <a:rPr lang="en-US" baseline="30000" dirty="0" smtClean="0"/>
                        <a:t>308</a:t>
                      </a:r>
                      <a:r>
                        <a:rPr lang="en-US" baseline="0" dirty="0" smtClean="0"/>
                        <a:t> , 1.08 x 10</a:t>
                      </a:r>
                      <a:r>
                        <a:rPr lang="en-US" baseline="30000" dirty="0" smtClean="0"/>
                        <a:t>308</a:t>
                      </a:r>
                      <a:r>
                        <a:rPr lang="en-US" baseline="0" dirty="0" smtClean="0"/>
                        <a:t> 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LOT + still 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*casting and</a:t>
                      </a:r>
                      <a:r>
                        <a:rPr lang="en-US" baseline="0" dirty="0" smtClean="0"/>
                        <a:t> range not applied to </a:t>
                      </a:r>
                      <a:r>
                        <a:rPr lang="en-US" baseline="0" dirty="0" err="1" smtClean="0"/>
                        <a:t>booleans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821" y="4644190"/>
            <a:ext cx="1129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&gt; float &gt; long &gt; int &gt; char &gt; short &gt;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77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a = 6.1;	long b = 5;	byte c = 7;</a:t>
            </a:r>
          </a:p>
          <a:p>
            <a:r>
              <a:rPr lang="en-US" dirty="0" smtClean="0"/>
              <a:t>a = b; </a:t>
            </a:r>
            <a:r>
              <a:rPr lang="en-US" dirty="0" smtClean="0">
                <a:solidFill>
                  <a:srgbClr val="00B050"/>
                </a:solidFill>
              </a:rPr>
              <a:t>Correct, value that takes less space into value that takes more space</a:t>
            </a:r>
            <a:endParaRPr lang="en-US" dirty="0" smtClean="0"/>
          </a:p>
          <a:p>
            <a:r>
              <a:rPr lang="en-US" dirty="0" smtClean="0"/>
              <a:t>a = c; </a:t>
            </a:r>
            <a:r>
              <a:rPr lang="en-US" dirty="0">
                <a:solidFill>
                  <a:srgbClr val="00B050"/>
                </a:solidFill>
              </a:rPr>
              <a:t>Correct, value that takes less space into value that takes more </a:t>
            </a:r>
            <a:r>
              <a:rPr lang="en-US" dirty="0" smtClean="0">
                <a:solidFill>
                  <a:srgbClr val="00B050"/>
                </a:solidFill>
              </a:rPr>
              <a:t>space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 = a </a:t>
            </a:r>
            <a:r>
              <a:rPr lang="en-US" dirty="0" smtClean="0">
                <a:solidFill>
                  <a:srgbClr val="FF0000"/>
                </a:solidFill>
              </a:rPr>
              <a:t>Incorrect, double takes up more room than long</a:t>
            </a:r>
            <a:endParaRPr lang="en-US" dirty="0" smtClean="0"/>
          </a:p>
          <a:p>
            <a:r>
              <a:rPr lang="en-US" dirty="0" smtClean="0"/>
              <a:t>b = c </a:t>
            </a:r>
            <a:r>
              <a:rPr lang="en-US" dirty="0" smtClean="0">
                <a:solidFill>
                  <a:srgbClr val="00B050"/>
                </a:solidFill>
              </a:rPr>
              <a:t>Correct, byte takes up less space than long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 = a </a:t>
            </a:r>
            <a:r>
              <a:rPr lang="en-US" dirty="0" smtClean="0">
                <a:solidFill>
                  <a:srgbClr val="FF0000"/>
                </a:solidFill>
              </a:rPr>
              <a:t>Incorrect, double takes up more room than byte</a:t>
            </a:r>
            <a:endParaRPr lang="en-US" dirty="0" smtClean="0"/>
          </a:p>
          <a:p>
            <a:r>
              <a:rPr lang="en-US" dirty="0" smtClean="0"/>
              <a:t>c = b </a:t>
            </a:r>
            <a:r>
              <a:rPr lang="en-US" dirty="0" smtClean="0">
                <a:solidFill>
                  <a:srgbClr val="FF0000"/>
                </a:solidFill>
              </a:rPr>
              <a:t>Incorrect, long takes up more room than byte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Explicit casting is used most of the time to fix the “taking up more space issue”.</a:t>
            </a:r>
          </a:p>
          <a:p>
            <a:r>
              <a:rPr lang="en-US" dirty="0" smtClean="0"/>
              <a:t>b = (long) a;	c = (byte) a;		c = (byte) b;</a:t>
            </a:r>
          </a:p>
          <a:p>
            <a:r>
              <a:rPr lang="en-US" dirty="0" smtClean="0"/>
              <a:t>Those would be (a) correct way to represent the wrong lines of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26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(special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cast a boolean into anything else, it just won’t work.</a:t>
            </a:r>
          </a:p>
          <a:p>
            <a:r>
              <a:rPr lang="en-US" dirty="0" smtClean="0"/>
              <a:t>Curiously, casting a char to an int actually works.</a:t>
            </a:r>
          </a:p>
          <a:p>
            <a:pPr lvl="1"/>
            <a:r>
              <a:rPr lang="en-US" dirty="0" smtClean="0"/>
              <a:t>char let = ‘a’</a:t>
            </a:r>
          </a:p>
          <a:p>
            <a:pPr lvl="1"/>
            <a:r>
              <a:rPr lang="en-US" dirty="0" smtClean="0"/>
              <a:t>int </a:t>
            </a:r>
            <a:r>
              <a:rPr lang="en-US" dirty="0" err="1" smtClean="0"/>
              <a:t>letNum</a:t>
            </a:r>
            <a:r>
              <a:rPr lang="en-US" dirty="0" smtClean="0"/>
              <a:t> = (int) let</a:t>
            </a:r>
          </a:p>
          <a:p>
            <a:pPr lvl="1"/>
            <a:r>
              <a:rPr lang="en-US" dirty="0" err="1" smtClean="0"/>
              <a:t>letNum</a:t>
            </a:r>
            <a:r>
              <a:rPr lang="en-US" dirty="0" smtClean="0"/>
              <a:t> now equals 97.</a:t>
            </a:r>
          </a:p>
          <a:p>
            <a:pPr lvl="1"/>
            <a:r>
              <a:rPr lang="en-US" dirty="0" smtClean="0"/>
              <a:t>This is ASCII (American Standard Code for Information Interchange) at work.</a:t>
            </a:r>
          </a:p>
          <a:p>
            <a:pPr lvl="1"/>
            <a:r>
              <a:rPr lang="en-US" dirty="0" smtClean="0">
                <a:hlinkClick r:id="rId2"/>
              </a:rPr>
              <a:t>ASCII Table </a:t>
            </a:r>
            <a:endParaRPr lang="en-US" dirty="0" smtClean="0"/>
          </a:p>
          <a:p>
            <a:pPr lvl="1"/>
            <a:r>
              <a:rPr lang="en-US" dirty="0" smtClean="0"/>
              <a:t>Every character you can thing of has an integer counterpart.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1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 two </a:t>
            </a:r>
            <a:r>
              <a:rPr lang="en-US" dirty="0" smtClean="0">
                <a:solidFill>
                  <a:srgbClr val="FF0000"/>
                </a:solidFill>
              </a:rPr>
              <a:t>PRIMITIVE TYPES </a:t>
            </a:r>
            <a:r>
              <a:rPr lang="en-US" dirty="0" smtClean="0"/>
              <a:t>are return a value</a:t>
            </a:r>
          </a:p>
          <a:p>
            <a:r>
              <a:rPr lang="en-US" dirty="0" smtClean="0"/>
              <a:t>Operators include: equal (==), not equal (!=), less than (&lt;), less than or equal (&lt;=), greater than (&gt;), greater than or equal (&gt;=).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equalTest</a:t>
            </a:r>
            <a:r>
              <a:rPr lang="en-US" dirty="0" smtClean="0"/>
              <a:t> (5 == 5);</a:t>
            </a:r>
          </a:p>
          <a:p>
            <a:pPr lvl="1"/>
            <a:r>
              <a:rPr lang="en-US" dirty="0" err="1" smtClean="0"/>
              <a:t>equalTest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true;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boolean </a:t>
            </a:r>
            <a:r>
              <a:rPr lang="en-US" dirty="0" err="1" smtClean="0">
                <a:sym typeface="Wingdings" panose="05000000000000000000" pitchFamily="2" charset="2"/>
              </a:rPr>
              <a:t>equalTest</a:t>
            </a:r>
            <a:r>
              <a:rPr lang="en-US" dirty="0" smtClean="0">
                <a:sym typeface="Wingdings" panose="05000000000000000000" pitchFamily="2" charset="2"/>
              </a:rPr>
              <a:t> (4 &lt; 3);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equalTest</a:t>
            </a:r>
            <a:r>
              <a:rPr lang="en-US" dirty="0" smtClean="0">
                <a:sym typeface="Wingdings" panose="05000000000000000000" pitchFamily="2" charset="2"/>
              </a:rPr>
              <a:t>  false;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vs. Equivalence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“=“ and “==“ can be easily confused (as it’s the same symbol once or twice), but their difference is incredibly important.</a:t>
            </a:r>
          </a:p>
          <a:p>
            <a:r>
              <a:rPr lang="en-US" dirty="0" smtClean="0"/>
              <a:t>Cases: (Examples assuming identifiers already have a defined type, and the same type is being put into them)</a:t>
            </a:r>
          </a:p>
          <a:p>
            <a:pPr lvl="1"/>
            <a:r>
              <a:rPr lang="en-US" dirty="0" smtClean="0"/>
              <a:t>identifier = value;</a:t>
            </a:r>
          </a:p>
          <a:p>
            <a:pPr lvl="2"/>
            <a:r>
              <a:rPr lang="en-US" dirty="0" smtClean="0"/>
              <a:t>The value is put into the identifier’s predetermined spot in memory, if a value already exists there, the new value overwrites the original one.</a:t>
            </a:r>
          </a:p>
          <a:p>
            <a:pPr lvl="1"/>
            <a:r>
              <a:rPr lang="en-US" dirty="0" err="1" smtClean="0"/>
              <a:t>IdentifierFirst</a:t>
            </a:r>
            <a:r>
              <a:rPr lang="en-US" dirty="0" smtClean="0"/>
              <a:t> = </a:t>
            </a:r>
            <a:r>
              <a:rPr lang="en-US" dirty="0" err="1" smtClean="0"/>
              <a:t>IdentifierSecond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value at </a:t>
            </a:r>
            <a:r>
              <a:rPr lang="en-US" dirty="0" err="1" smtClean="0"/>
              <a:t>IdentifierSecond’s</a:t>
            </a:r>
            <a:r>
              <a:rPr lang="en-US" dirty="0" smtClean="0"/>
              <a:t> spot in memory, is copied over to and written into </a:t>
            </a:r>
            <a:r>
              <a:rPr lang="en-US" dirty="0" err="1" smtClean="0"/>
              <a:t>IdentifierFirst’s</a:t>
            </a:r>
            <a:r>
              <a:rPr lang="en-US" dirty="0" smtClean="0"/>
              <a:t> spot in memory.</a:t>
            </a:r>
          </a:p>
          <a:p>
            <a:pPr lvl="1"/>
            <a:r>
              <a:rPr lang="en-US" dirty="0" smtClean="0"/>
              <a:t>Identifier == value;</a:t>
            </a:r>
          </a:p>
          <a:p>
            <a:pPr lvl="2"/>
            <a:r>
              <a:rPr lang="en-US" dirty="0" smtClean="0"/>
              <a:t>Evaluates to either true or false, depending on whether or not the two values are equal.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78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Shorthand, increment/decrement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 x = 1;</a:t>
            </a:r>
          </a:p>
          <a:p>
            <a:r>
              <a:rPr lang="en-US" dirty="0" smtClean="0"/>
              <a:t>If you wanted to ADD 1 to x, it could be written as:</a:t>
            </a:r>
          </a:p>
          <a:p>
            <a:pPr lvl="1"/>
            <a:r>
              <a:rPr lang="en-US" dirty="0" smtClean="0"/>
              <a:t>x = x + 1;   OR</a:t>
            </a:r>
          </a:p>
          <a:p>
            <a:pPr lvl="1"/>
            <a:r>
              <a:rPr lang="en-US" dirty="0" smtClean="0"/>
              <a:t>x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If you wanted to SUBTRACT 1 to x, it could be written as:</a:t>
            </a:r>
          </a:p>
          <a:p>
            <a:pPr lvl="1"/>
            <a:r>
              <a:rPr lang="en-US" dirty="0" smtClean="0"/>
              <a:t>x = x – 1; OR</a:t>
            </a:r>
          </a:p>
          <a:p>
            <a:pPr lvl="1"/>
            <a:r>
              <a:rPr lang="en-US" smtClean="0"/>
              <a:t>x </a:t>
            </a:r>
            <a:r>
              <a:rPr lang="en-US" dirty="0" smtClean="0"/>
              <a:t>--;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27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(Operation) and assign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general form of: </a:t>
            </a:r>
            <a:r>
              <a:rPr lang="en-US" dirty="0" err="1" smtClean="0"/>
              <a:t>var</a:t>
            </a:r>
            <a:r>
              <a:rPr lang="en-US" dirty="0" smtClean="0"/>
              <a:t> (operator)= number;</a:t>
            </a:r>
          </a:p>
          <a:p>
            <a:r>
              <a:rPr lang="en-US" dirty="0" smtClean="0"/>
              <a:t>Preforms the desired operation on the variable, them assigns the new value back into the variable</a:t>
            </a:r>
          </a:p>
          <a:p>
            <a:r>
              <a:rPr lang="en-US" dirty="0"/>
              <a:t>If you wanted to Add/Subtract/Multiply/Divide (don’t forget truncation) by 6, it could be written as:</a:t>
            </a:r>
          </a:p>
          <a:p>
            <a:r>
              <a:rPr lang="en-US" dirty="0"/>
              <a:t>x += 6;</a:t>
            </a:r>
          </a:p>
          <a:p>
            <a:r>
              <a:rPr lang="en-US" dirty="0"/>
              <a:t>x -= 6;</a:t>
            </a:r>
          </a:p>
          <a:p>
            <a:r>
              <a:rPr lang="en-US" dirty="0"/>
              <a:t>x *= 6;</a:t>
            </a:r>
          </a:p>
          <a:p>
            <a:r>
              <a:rPr lang="en-US" dirty="0"/>
              <a:t>x /= 6;</a:t>
            </a:r>
          </a:p>
          <a:p>
            <a:r>
              <a:rPr lang="en-US" dirty="0"/>
              <a:t>(This is also available for remainders but I don’t catch myself using that nearly as much).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051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Building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semicolons (;)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smtClean="0">
                <a:solidFill>
                  <a:srgbClr val="FF0000"/>
                </a:solidFill>
              </a:rPr>
              <a:t>statement </a:t>
            </a:r>
            <a:r>
              <a:rPr lang="en-US" dirty="0" smtClean="0"/>
              <a:t>in Java should end with a ;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statement is any line of code that is not a class definition, function definition, or control structure.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9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(doubles or floats) to n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a built in way of doing this, but knowing how to do baseline operations in a relatively language independent way is important.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59055"/>
              </p:ext>
            </p:extLst>
          </p:nvPr>
        </p:nvGraphicFramePr>
        <p:xfrm>
          <a:off x="-1" y="1540041"/>
          <a:ext cx="12192000" cy="501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4223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514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a = 6.1;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declaration</a:t>
                      </a:r>
                      <a:endParaRPr lang="en-US" dirty="0"/>
                    </a:p>
                  </a:txBody>
                  <a:tcPr/>
                </a:tc>
              </a:tr>
              <a:tr h="474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a / 7    [a =  0.8714285714]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Division to obtain decimal</a:t>
                      </a:r>
                      <a:r>
                        <a:rPr lang="en-US" baseline="0" dirty="0" smtClean="0"/>
                        <a:t> value to round</a:t>
                      </a:r>
                      <a:endParaRPr lang="en-US" dirty="0"/>
                    </a:p>
                  </a:txBody>
                  <a:tcPr/>
                </a:tc>
              </a:tr>
              <a:tr h="745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a * (10 * 10 …) number of 10s is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 point moved</a:t>
                      </a:r>
                      <a:r>
                        <a:rPr lang="en-US" baseline="0" dirty="0" smtClean="0"/>
                        <a:t> to place you want to round to</a:t>
                      </a:r>
                      <a:endParaRPr lang="en-US" dirty="0"/>
                    </a:p>
                  </a:txBody>
                  <a:tcPr/>
                </a:tc>
              </a:tr>
              <a:tr h="1067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a + 0.5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Consistent with rounding</a:t>
                      </a:r>
                      <a:r>
                        <a:rPr lang="en-US" baseline="0" dirty="0" smtClean="0"/>
                        <a:t> rules, a value of 5 or higher in tenths place will carry over to rounding up the ones place by 1</a:t>
                      </a:r>
                      <a:endParaRPr lang="en-US" dirty="0" smtClean="0"/>
                    </a:p>
                  </a:txBody>
                  <a:tcPr/>
                </a:tc>
              </a:tr>
              <a:tr h="1067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(int)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Casting,</a:t>
                      </a:r>
                      <a:r>
                        <a:rPr lang="en-US" baseline="0" dirty="0" smtClean="0"/>
                        <a:t> clears out all the decimal values stored in</a:t>
                      </a:r>
                    </a:p>
                    <a:p>
                      <a:pPr algn="ctr"/>
                      <a:r>
                        <a:rPr lang="en-US" baseline="0" dirty="0" smtClean="0"/>
                        <a:t> a.</a:t>
                      </a:r>
                    </a:p>
                  </a:txBody>
                  <a:tcPr/>
                </a:tc>
              </a:tr>
              <a:tr h="7249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a / (10 * 10…) number of 10s is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Moves</a:t>
                      </a:r>
                      <a:r>
                        <a:rPr lang="en-US" baseline="0" dirty="0" smtClean="0"/>
                        <a:t> the decimal point to </a:t>
                      </a:r>
                      <a:r>
                        <a:rPr lang="en-US" baseline="0" smtClean="0"/>
                        <a:t>the place you want it.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300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Includes: </a:t>
            </a:r>
            <a:r>
              <a:rPr lang="en-US" dirty="0" smtClean="0">
                <a:solidFill>
                  <a:srgbClr val="FF0000"/>
                </a:solidFill>
              </a:rPr>
              <a:t>int, double, long, short, char, byte, float, boolean</a:t>
            </a:r>
          </a:p>
          <a:p>
            <a:r>
              <a:rPr lang="en-US" dirty="0" smtClean="0"/>
              <a:t>They hold one single value</a:t>
            </a:r>
          </a:p>
          <a:p>
            <a:r>
              <a:rPr lang="en-US" dirty="0" smtClean="0"/>
              <a:t>Represent a letter, number, or truth value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Defined by the programming language, not the programmer </a:t>
            </a:r>
            <a:r>
              <a:rPr lang="en-US" dirty="0" err="1" smtClean="0"/>
              <a:t>themself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Definition includes:</a:t>
            </a:r>
          </a:p>
          <a:p>
            <a:pPr lvl="1"/>
            <a:r>
              <a:rPr lang="en-US" dirty="0" smtClean="0"/>
              <a:t>The set of possible values they can take on.</a:t>
            </a:r>
          </a:p>
          <a:p>
            <a:pPr lvl="1"/>
            <a:r>
              <a:rPr lang="en-US" dirty="0" smtClean="0"/>
              <a:t>The set of possible operations that can be done on them.</a:t>
            </a:r>
          </a:p>
          <a:p>
            <a:r>
              <a:rPr lang="en-US" dirty="0" smtClean="0"/>
              <a:t>Can be combined into different expressions like mathematical expressions to make new values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dirty="0" smtClean="0"/>
              <a:t>1 – Truth values consist of true or false and will be explained more later</a:t>
            </a:r>
          </a:p>
          <a:p>
            <a:r>
              <a:rPr lang="en-US" dirty="0" smtClean="0"/>
              <a:t>2 – Rules exist on how/if certain types combine and this will be explained more later</a:t>
            </a:r>
          </a:p>
        </p:txBody>
      </p:sp>
    </p:spTree>
    <p:extLst>
      <p:ext uri="{BB962C8B-B14F-4D97-AF65-F5344CB8AC3E}">
        <p14:creationId xmlns:p14="http://schemas.microsoft.com/office/powerpoint/2010/main" val="207895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define a computation by creating and assigning values to variables, or control execution flow.</a:t>
            </a:r>
          </a:p>
          <a:p>
            <a:r>
              <a:rPr lang="en-US" dirty="0" smtClean="0"/>
              <a:t>Six types of statements: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Calls</a:t>
            </a:r>
          </a:p>
          <a:p>
            <a:pPr lvl="1"/>
            <a:r>
              <a:rPr lang="en-US" dirty="0" smtClean="0"/>
              <a:t>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9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work with multiple values of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53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 (Functions)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*Single Responsibility Principle*</a:t>
            </a:r>
            <a:endParaRPr lang="en-US" dirty="0" smtClean="0"/>
          </a:p>
          <a:p>
            <a:r>
              <a:rPr lang="en-US" dirty="0" smtClean="0"/>
              <a:t>The principle that states: </a:t>
            </a:r>
            <a:r>
              <a:rPr lang="en-US" dirty="0" smtClean="0">
                <a:solidFill>
                  <a:srgbClr val="FF0000"/>
                </a:solidFill>
              </a:rPr>
              <a:t>Every function should have one job and only one job.</a:t>
            </a:r>
          </a:p>
          <a:p>
            <a:r>
              <a:rPr lang="en-US" dirty="0" smtClean="0"/>
              <a:t>Allows for code reuse</a:t>
            </a:r>
          </a:p>
          <a:p>
            <a:pPr lvl="1"/>
            <a:r>
              <a:rPr lang="en-US" dirty="0" smtClean="0"/>
              <a:t>If you find yourself writing the same few lines of code over and over again, USE A FUNCTION!</a:t>
            </a:r>
          </a:p>
          <a:p>
            <a:r>
              <a:rPr lang="en-US" dirty="0" smtClean="0"/>
              <a:t>Allows you to act like “the boss at the office” when you’re writing code</a:t>
            </a:r>
          </a:p>
          <a:p>
            <a:pPr lvl="1"/>
            <a:r>
              <a:rPr lang="en-US" dirty="0" smtClean="0"/>
              <a:t>You trust your employees to do their jobs, so your only job is to make sure they all do their job in the right way and right order.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800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characters</a:t>
            </a:r>
          </a:p>
          <a:p>
            <a:r>
              <a:rPr lang="en-US" dirty="0" smtClean="0"/>
              <a:t>Is an object, not a primitive type</a:t>
            </a:r>
          </a:p>
          <a:p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Once assigned to a variable, it’s value cannot be changed (unless a new value is assigned to the same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5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02 - C - Basics">
  <a:themeElements>
    <a:clrScheme name="Custom 2">
      <a:dk1>
        <a:srgbClr val="000000"/>
      </a:dk1>
      <a:lt1>
        <a:srgbClr val="FFFFFF"/>
      </a:lt1>
      <a:dk2>
        <a:srgbClr val="3B481E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Segoe WP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fall_2017" id="{93D034CE-FEB5-4D4D-96F7-6B7F8A5EB99A}" vid="{194AE869-5029-ED49-81EA-C574BDDBE6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02 - Programs, Instructions, and Registers</Template>
  <TotalTime>2872</TotalTime>
  <Words>2516</Words>
  <Application>Microsoft Office PowerPoint</Application>
  <PresentationFormat>Widescreen</PresentationFormat>
  <Paragraphs>363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Courier New</vt:lpstr>
      <vt:lpstr>GulimChe</vt:lpstr>
      <vt:lpstr>MoolBoran</vt:lpstr>
      <vt:lpstr>Segoe UI</vt:lpstr>
      <vt:lpstr>Segoe WP Semibold</vt:lpstr>
      <vt:lpstr>Symbol</vt:lpstr>
      <vt:lpstr>Trebuchet MS</vt:lpstr>
      <vt:lpstr>Wingdings</vt:lpstr>
      <vt:lpstr>1_02 - C - Basics</vt:lpstr>
      <vt:lpstr>Intro to Programming</vt:lpstr>
      <vt:lpstr>Why Programming?</vt:lpstr>
      <vt:lpstr>Some Terms to Start off With</vt:lpstr>
      <vt:lpstr>Basic Building Blocks</vt:lpstr>
      <vt:lpstr>Primitive Data Types</vt:lpstr>
      <vt:lpstr>Statements</vt:lpstr>
      <vt:lpstr>Arrays</vt:lpstr>
      <vt:lpstr>Static Methods (Functions)</vt:lpstr>
      <vt:lpstr>String</vt:lpstr>
      <vt:lpstr>Input/Output</vt:lpstr>
      <vt:lpstr>Data Abstraction</vt:lpstr>
      <vt:lpstr>Running Programs</vt:lpstr>
      <vt:lpstr>Fine-Grain Level</vt:lpstr>
      <vt:lpstr>Fine-Grain Level (cont.)</vt:lpstr>
      <vt:lpstr>High Level</vt:lpstr>
      <vt:lpstr>Primitive Data Types &amp; Expressions</vt:lpstr>
      <vt:lpstr>Frequently Used Primitive Data Types</vt:lpstr>
      <vt:lpstr>A note on variable keywords</vt:lpstr>
      <vt:lpstr>Anatomy of a variable (Primitive Type)</vt:lpstr>
      <vt:lpstr>Operators (int)</vt:lpstr>
      <vt:lpstr>Operators (double)</vt:lpstr>
      <vt:lpstr>Operators (boolean)</vt:lpstr>
      <vt:lpstr>Logical Operators/Truth Tables/Booleans</vt:lpstr>
      <vt:lpstr>Boolean variables/Truth Tables</vt:lpstr>
      <vt:lpstr>*FYI*</vt:lpstr>
      <vt:lpstr>Logical and (&amp;&amp;)</vt:lpstr>
      <vt:lpstr>Logical or(||)</vt:lpstr>
      <vt:lpstr>Logical xor (^)</vt:lpstr>
      <vt:lpstr>Logical not (!)</vt:lpstr>
      <vt:lpstr>Back to expressions</vt:lpstr>
      <vt:lpstr>Casting</vt:lpstr>
      <vt:lpstr>Value Shortening</vt:lpstr>
      <vt:lpstr>Size of Primitive Types</vt:lpstr>
      <vt:lpstr>Casting examples</vt:lpstr>
      <vt:lpstr>Casting (special notes)</vt:lpstr>
      <vt:lpstr>Comparison Operators</vt:lpstr>
      <vt:lpstr>Assignment vs. Equivalence Operator</vt:lpstr>
      <vt:lpstr>Shorthand, increment/decrement operators</vt:lpstr>
      <vt:lpstr>(Operation) and assign operators</vt:lpstr>
      <vt:lpstr>A word about semicolons (;)</vt:lpstr>
      <vt:lpstr>Rounding (doubles or floats) to n places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Timothy Jakubiec</dc:creator>
  <cp:lastModifiedBy>Timothy Jakubiec</cp:lastModifiedBy>
  <cp:revision>65</cp:revision>
  <dcterms:created xsi:type="dcterms:W3CDTF">2020-04-26T04:15:20Z</dcterms:created>
  <dcterms:modified xsi:type="dcterms:W3CDTF">2020-05-05T02:03:54Z</dcterms:modified>
</cp:coreProperties>
</file>