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99" r:id="rId21"/>
    <p:sldId id="274" r:id="rId22"/>
    <p:sldId id="275" r:id="rId23"/>
    <p:sldId id="276" r:id="rId24"/>
    <p:sldId id="277" r:id="rId25"/>
    <p:sldId id="278" r:id="rId26"/>
    <p:sldId id="279" r:id="rId27"/>
    <p:sldId id="280" r:id="rId28"/>
    <p:sldId id="281" r:id="rId29"/>
    <p:sldId id="282" r:id="rId30"/>
    <p:sldId id="283" r:id="rId31"/>
    <p:sldId id="284" r:id="rId32"/>
    <p:sldId id="287" r:id="rId33"/>
    <p:sldId id="300" r:id="rId34"/>
    <p:sldId id="301" r:id="rId35"/>
    <p:sldId id="294" r:id="rId36"/>
    <p:sldId id="295" r:id="rId37"/>
    <p:sldId id="286" r:id="rId38"/>
    <p:sldId id="288" r:id="rId39"/>
    <p:sldId id="289" r:id="rId40"/>
    <p:sldId id="292" r:id="rId41"/>
    <p:sldId id="298" r:id="rId42"/>
    <p:sldId id="290" r:id="rId43"/>
    <p:sldId id="29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othy Jakubiec" initials="TJ" lastIdx="2" clrIdx="0">
    <p:extLst>
      <p:ext uri="{19B8F6BF-5375-455C-9EA6-DF929625EA0E}">
        <p15:presenceInfo xmlns:p15="http://schemas.microsoft.com/office/powerpoint/2012/main" userId="d24db2b081d422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0EE31-9B12-4894-8FE2-7870B1FB4A44}" type="datetimeFigureOut">
              <a:rPr lang="en-US" smtClean="0"/>
              <a:t>5/11/2020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DAA26-CDCD-4A81-A5D9-7E71B93DDB8B}" type="slidenum">
              <a:rPr lang="en-US" smtClean="0"/>
              <a:t>‹#›</a:t>
            </a:fld>
            <a:endParaRPr lang="en-US"/>
          </a:p>
        </p:txBody>
      </p:sp>
    </p:spTree>
    <p:extLst>
      <p:ext uri="{BB962C8B-B14F-4D97-AF65-F5344CB8AC3E}">
        <p14:creationId xmlns:p14="http://schemas.microsoft.com/office/powerpoint/2010/main" val="123669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6DAA26-CDCD-4A81-A5D9-7E71B93DDB8B}" type="slidenum">
              <a:rPr lang="en-US" smtClean="0"/>
              <a:t>3</a:t>
            </a:fld>
            <a:endParaRPr lang="en-US"/>
          </a:p>
        </p:txBody>
      </p:sp>
    </p:spTree>
    <p:extLst>
      <p:ext uri="{BB962C8B-B14F-4D97-AF65-F5344CB8AC3E}">
        <p14:creationId xmlns:p14="http://schemas.microsoft.com/office/powerpoint/2010/main" val="404437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3" name="Subtitle 2"/>
          <p:cNvSpPr>
            <a:spLocks noGrp="1"/>
          </p:cNvSpPr>
          <p:nvPr>
            <p:ph type="subTitle" idx="1"/>
          </p:nvPr>
        </p:nvSpPr>
        <p:spPr>
          <a:xfrm>
            <a:off x="914400" y="3813174"/>
            <a:ext cx="10363200" cy="1752600"/>
          </a:xfrm>
          <a:noFill/>
        </p:spPr>
        <p:txBody>
          <a:bodyPr>
            <a:normAutofit/>
          </a:bodyPr>
          <a:lstStyle>
            <a:lvl1pPr marL="0" indent="0" algn="l">
              <a:buNone/>
              <a:defRPr sz="2880">
                <a:solidFill>
                  <a:schemeClr val="bg1"/>
                </a:solidFill>
              </a:defRPr>
            </a:lvl1pPr>
            <a:lvl2pPr marL="493776" indent="0" algn="ctr">
              <a:buNone/>
              <a:defRPr>
                <a:solidFill>
                  <a:schemeClr val="tx1">
                    <a:tint val="75000"/>
                  </a:schemeClr>
                </a:solidFill>
              </a:defRPr>
            </a:lvl2pPr>
            <a:lvl3pPr marL="987552" indent="0" algn="ctr">
              <a:buNone/>
              <a:defRPr>
                <a:solidFill>
                  <a:schemeClr val="tx1">
                    <a:tint val="75000"/>
                  </a:schemeClr>
                </a:solidFill>
              </a:defRPr>
            </a:lvl3pPr>
            <a:lvl4pPr marL="1481328" indent="0" algn="ctr">
              <a:buNone/>
              <a:defRPr>
                <a:solidFill>
                  <a:schemeClr val="tx1">
                    <a:tint val="75000"/>
                  </a:schemeClr>
                </a:solidFill>
              </a:defRPr>
            </a:lvl4pPr>
            <a:lvl5pPr marL="1975104" indent="0" algn="ctr">
              <a:buNone/>
              <a:defRPr>
                <a:solidFill>
                  <a:schemeClr val="tx1">
                    <a:tint val="75000"/>
                  </a:schemeClr>
                </a:solidFill>
              </a:defRPr>
            </a:lvl5pPr>
            <a:lvl6pPr marL="2468880" indent="0" algn="ctr">
              <a:buNone/>
              <a:defRPr>
                <a:solidFill>
                  <a:schemeClr val="tx1">
                    <a:tint val="75000"/>
                  </a:schemeClr>
                </a:solidFill>
              </a:defRPr>
            </a:lvl6pPr>
            <a:lvl7pPr marL="2962656" indent="0" algn="ctr">
              <a:buNone/>
              <a:defRPr>
                <a:solidFill>
                  <a:schemeClr val="tx1">
                    <a:tint val="75000"/>
                  </a:schemeClr>
                </a:solidFill>
              </a:defRPr>
            </a:lvl7pPr>
            <a:lvl8pPr marL="3456432" indent="0" algn="ctr">
              <a:buNone/>
              <a:defRPr>
                <a:solidFill>
                  <a:schemeClr val="tx1">
                    <a:tint val="75000"/>
                  </a:schemeClr>
                </a:solidFill>
              </a:defRPr>
            </a:lvl8pPr>
            <a:lvl9pPr marL="3950208"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39E75-9E1C-4D5F-910C-3A9A800E932A}"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110279624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16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456"/>
            </a:lvl1pPr>
            <a:lvl2pPr marL="493776" indent="0">
              <a:buNone/>
              <a:defRPr sz="3024"/>
            </a:lvl2pPr>
            <a:lvl3pPr marL="987552" indent="0">
              <a:buNone/>
              <a:defRPr sz="2592"/>
            </a:lvl3pPr>
            <a:lvl4pPr marL="1481328" indent="0">
              <a:buNone/>
              <a:defRPr sz="2160"/>
            </a:lvl4pPr>
            <a:lvl5pPr marL="1975104" indent="0">
              <a:buNone/>
              <a:defRPr sz="2160"/>
            </a:lvl5pPr>
            <a:lvl6pPr marL="2468880" indent="0">
              <a:buNone/>
              <a:defRPr sz="2160"/>
            </a:lvl6pPr>
            <a:lvl7pPr marL="2962656" indent="0">
              <a:buNone/>
              <a:defRPr sz="2160"/>
            </a:lvl7pPr>
            <a:lvl8pPr marL="3456432" indent="0">
              <a:buNone/>
              <a:defRPr sz="2160"/>
            </a:lvl8pPr>
            <a:lvl9pPr marL="3950208" indent="0">
              <a:buNone/>
              <a:defRPr sz="216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17994094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37501741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9042563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4F39E75-9E1C-4D5F-910C-3A9A800E932A}" type="slidenum">
              <a:rPr lang="en-US" smtClean="0"/>
              <a:t>‹#›</a:t>
            </a:fld>
            <a:endParaRPr lang="en-US"/>
          </a:p>
        </p:txBody>
      </p:sp>
    </p:spTree>
    <p:extLst>
      <p:ext uri="{BB962C8B-B14F-4D97-AF65-F5344CB8AC3E}">
        <p14:creationId xmlns:p14="http://schemas.microsoft.com/office/powerpoint/2010/main" val="3807223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p:cSld name="Title and Content (no anim)">
    <p:spTree>
      <p:nvGrpSpPr>
        <p:cNvPr id="1" name=""/>
        <p:cNvGrpSpPr/>
        <p:nvPr/>
      </p:nvGrpSpPr>
      <p:grpSpPr>
        <a:xfrm>
          <a:off x="0" y="0"/>
          <a:ext cx="0" cy="0"/>
          <a:chOff x="0" y="0"/>
          <a:chExt cx="0" cy="0"/>
        </a:xfrm>
      </p:grpSpPr>
      <p:sp>
        <p:nvSpPr>
          <p:cNvPr id="2" name="Title 1"/>
          <p:cNvSpPr>
            <a:spLocks noGrp="1"/>
          </p:cNvSpPr>
          <p:nvPr>
            <p:ph type="title"/>
          </p:nvPr>
        </p:nvSpPr>
        <p:spPr>
          <a:xfrm>
            <a:off x="203200" y="0"/>
            <a:ext cx="11988800" cy="594360"/>
          </a:xfrm>
        </p:spPr>
        <p:txBody>
          <a:bodyPr>
            <a:noAutofit/>
          </a:bodyPr>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203200" y="594362"/>
            <a:ext cx="11988800" cy="5761991"/>
          </a:xfrm>
        </p:spPr>
        <p:txBody>
          <a:bodyPr>
            <a:normAutofit/>
          </a:bodyPr>
          <a:lstStyle>
            <a:lvl1pPr marL="308610" indent="-308610">
              <a:buSzPct val="100000"/>
              <a:buFont typeface="Trebuchet MS" pitchFamily="34" charset="0"/>
              <a:buChar char="●"/>
              <a:defRPr sz="2640"/>
            </a:lvl1pPr>
            <a:lvl2pPr marL="618936" indent="-308610">
              <a:defRPr sz="2640"/>
            </a:lvl2pPr>
            <a:lvl3pPr marL="927546" indent="-300038">
              <a:tabLst/>
              <a:defRPr sz="2640" b="0"/>
            </a:lvl3pPr>
            <a:lvl4pPr marL="1237870" indent="-308610">
              <a:tabLst/>
              <a:defRPr sz="2640" b="0"/>
            </a:lvl4pPr>
            <a:lvl5pPr marL="1543050" indent="-305182">
              <a:defRPr sz="264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sz="1440"/>
            </a:lvl1pPr>
          </a:lstStyle>
          <a:p>
            <a:endParaRPr lang="en-US"/>
          </a:p>
        </p:txBody>
      </p:sp>
      <p:sp>
        <p:nvSpPr>
          <p:cNvPr id="6" name="Slide Number Placeholder 5"/>
          <p:cNvSpPr>
            <a:spLocks noGrp="1"/>
          </p:cNvSpPr>
          <p:nvPr>
            <p:ph type="sldNum" sz="quarter" idx="12"/>
          </p:nvPr>
        </p:nvSpPr>
        <p:spPr/>
        <p:txBody>
          <a:bodyPr/>
          <a:lstStyle>
            <a:lvl1pPr>
              <a:defRPr sz="1440"/>
            </a:lvl1pPr>
          </a:lstStyle>
          <a:p>
            <a:fld id="{44F39E75-9E1C-4D5F-910C-3A9A800E932A}" type="slidenum">
              <a:rPr lang="en-US" smtClean="0"/>
              <a:t>‹#›</a:t>
            </a:fld>
            <a:endParaRPr lang="en-US"/>
          </a:p>
        </p:txBody>
      </p:sp>
    </p:spTree>
    <p:extLst>
      <p:ext uri="{BB962C8B-B14F-4D97-AF65-F5344CB8AC3E}">
        <p14:creationId xmlns:p14="http://schemas.microsoft.com/office/powerpoint/2010/main" val="8941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20272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057402"/>
            <a:ext cx="10363200" cy="1470025"/>
          </a:xfrm>
        </p:spPr>
        <p:txBody>
          <a:bodyPr anchor="b">
            <a:noAutofit/>
          </a:bodyPr>
          <a:lstStyle>
            <a:lvl1pPr algn="l">
              <a:defRPr sz="5760"/>
            </a:lvl1p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39E75-9E1C-4D5F-910C-3A9A800E932A}" type="slidenum">
              <a:rPr lang="en-US" smtClean="0"/>
              <a:t>‹#›</a:t>
            </a:fld>
            <a:endParaRPr lang="en-US"/>
          </a:p>
        </p:txBody>
      </p:sp>
      <p:sp>
        <p:nvSpPr>
          <p:cNvPr id="7" name="Rectangle 6"/>
          <p:cNvSpPr/>
          <p:nvPr/>
        </p:nvSpPr>
        <p:spPr>
          <a:xfrm>
            <a:off x="0" y="3794760"/>
            <a:ext cx="12192000" cy="21946"/>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Tree>
    <p:extLst>
      <p:ext uri="{BB962C8B-B14F-4D97-AF65-F5344CB8AC3E}">
        <p14:creationId xmlns:p14="http://schemas.microsoft.com/office/powerpoint/2010/main" val="3312396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3024"/>
            </a:lvl1pPr>
            <a:lvl2pPr>
              <a:defRPr sz="2592"/>
            </a:lvl2pPr>
            <a:lvl3pPr>
              <a:defRPr sz="2160"/>
            </a:lvl3pPr>
            <a:lvl4pPr>
              <a:defRPr sz="1944"/>
            </a:lvl4pPr>
            <a:lvl5pPr>
              <a:defRPr sz="1944"/>
            </a:lvl5pPr>
            <a:lvl6pPr>
              <a:defRPr sz="1944"/>
            </a:lvl6pPr>
            <a:lvl7pPr>
              <a:defRPr sz="1944"/>
            </a:lvl7pPr>
            <a:lvl8pPr>
              <a:defRPr sz="1944"/>
            </a:lvl8pPr>
            <a:lvl9pPr>
              <a:defRPr sz="194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35253745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3"/>
          </a:xfrm>
        </p:spPr>
        <p:txBody>
          <a:bodyPr anchor="b"/>
          <a:lstStyle>
            <a:lvl1pPr marL="0" indent="0">
              <a:buNone/>
              <a:defRPr sz="2592" b="1"/>
            </a:lvl1pPr>
            <a:lvl2pPr marL="493776" indent="0">
              <a:buNone/>
              <a:defRPr sz="2160" b="1"/>
            </a:lvl2pPr>
            <a:lvl3pPr marL="987552" indent="0">
              <a:buNone/>
              <a:defRPr sz="1944" b="1"/>
            </a:lvl3pPr>
            <a:lvl4pPr marL="1481328" indent="0">
              <a:buNone/>
              <a:defRPr sz="1728" b="1"/>
            </a:lvl4pPr>
            <a:lvl5pPr marL="1975104" indent="0">
              <a:buNone/>
              <a:defRPr sz="1728" b="1"/>
            </a:lvl5pPr>
            <a:lvl6pPr marL="2468880" indent="0">
              <a:buNone/>
              <a:defRPr sz="1728" b="1"/>
            </a:lvl6pPr>
            <a:lvl7pPr marL="2962656" indent="0">
              <a:buNone/>
              <a:defRPr sz="1728" b="1"/>
            </a:lvl7pPr>
            <a:lvl8pPr marL="3456432" indent="0">
              <a:buNone/>
              <a:defRPr sz="1728" b="1"/>
            </a:lvl8pPr>
            <a:lvl9pPr marL="3950208" indent="0">
              <a:buNone/>
              <a:defRPr sz="1728"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592"/>
            </a:lvl1pPr>
            <a:lvl2pPr>
              <a:defRPr sz="2160"/>
            </a:lvl2pPr>
            <a:lvl3pPr>
              <a:defRPr sz="1944"/>
            </a:lvl3pPr>
            <a:lvl4pPr>
              <a:defRPr sz="1728"/>
            </a:lvl4pPr>
            <a:lvl5pPr>
              <a:defRPr sz="1728"/>
            </a:lvl5pPr>
            <a:lvl6pPr>
              <a:defRPr sz="1728"/>
            </a:lvl6pPr>
            <a:lvl7pPr>
              <a:defRPr sz="1728"/>
            </a:lvl7pPr>
            <a:lvl8pPr>
              <a:defRPr sz="1728"/>
            </a:lvl8pPr>
            <a:lvl9pPr>
              <a:defRPr sz="17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11846601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7071056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354936708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16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456"/>
            </a:lvl1pPr>
            <a:lvl2pPr>
              <a:defRPr sz="3024"/>
            </a:lvl2pPr>
            <a:lvl3pPr>
              <a:defRPr sz="2592"/>
            </a:lvl3pPr>
            <a:lvl4pPr>
              <a:defRPr sz="2160"/>
            </a:lvl4pPr>
            <a:lvl5pPr>
              <a:defRPr sz="2160"/>
            </a:lvl5pPr>
            <a:lvl6pPr>
              <a:defRPr sz="2160"/>
            </a:lvl6pPr>
            <a:lvl7pPr>
              <a:defRPr sz="2160"/>
            </a:lvl7pPr>
            <a:lvl8pPr>
              <a:defRPr sz="2160"/>
            </a:lvl8pPr>
            <a:lvl9pPr>
              <a:defRPr sz="21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512"/>
            </a:lvl1pPr>
            <a:lvl2pPr marL="493776" indent="0">
              <a:buNone/>
              <a:defRPr sz="1296"/>
            </a:lvl2pPr>
            <a:lvl3pPr marL="987552" indent="0">
              <a:buNone/>
              <a:defRPr sz="1080"/>
            </a:lvl3pPr>
            <a:lvl4pPr marL="1481328" indent="0">
              <a:buNone/>
              <a:defRPr sz="972"/>
            </a:lvl4pPr>
            <a:lvl5pPr marL="1975104" indent="0">
              <a:buNone/>
              <a:defRPr sz="972"/>
            </a:lvl5pPr>
            <a:lvl6pPr marL="2468880" indent="0">
              <a:buNone/>
              <a:defRPr sz="972"/>
            </a:lvl6pPr>
            <a:lvl7pPr marL="2962656" indent="0">
              <a:buNone/>
              <a:defRPr sz="972"/>
            </a:lvl7pPr>
            <a:lvl8pPr marL="3456432" indent="0">
              <a:buNone/>
              <a:defRPr sz="972"/>
            </a:lvl8pPr>
            <a:lvl9pPr marL="3950208" indent="0">
              <a:buNone/>
              <a:defRPr sz="972"/>
            </a:lvl9pPr>
          </a:lstStyle>
          <a:p>
            <a:pPr lvl="0"/>
            <a:r>
              <a:rPr lang="en-US" smtClean="0"/>
              <a:t>Click to edit Master text styles</a:t>
            </a:r>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297AD9CC-3266-4841-BBBB-22949037D92C}" type="datetimeFigureOut">
              <a:rPr lang="en-US" smtClean="0"/>
              <a:t>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39E75-9E1C-4D5F-910C-3A9A800E932A}" type="slidenum">
              <a:rPr lang="en-US" smtClean="0"/>
              <a:t>‹#›</a:t>
            </a:fld>
            <a:endParaRPr lang="en-US"/>
          </a:p>
        </p:txBody>
      </p:sp>
    </p:spTree>
    <p:extLst>
      <p:ext uri="{BB962C8B-B14F-4D97-AF65-F5344CB8AC3E}">
        <p14:creationId xmlns:p14="http://schemas.microsoft.com/office/powerpoint/2010/main" val="146372381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6720840"/>
            <a:ext cx="12192000" cy="1371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7" name="Rectangle 6"/>
          <p:cNvSpPr/>
          <p:nvPr/>
        </p:nvSpPr>
        <p:spPr>
          <a:xfrm>
            <a:off x="0" y="0"/>
            <a:ext cx="12192000" cy="594360"/>
          </a:xfrm>
          <a:prstGeom prst="rect">
            <a:avLst/>
          </a:prstGeom>
          <a:solidFill>
            <a:srgbClr val="5639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44" dirty="0"/>
          </a:p>
        </p:txBody>
      </p:sp>
      <p:sp>
        <p:nvSpPr>
          <p:cNvPr id="2" name="Title Placeholder 1"/>
          <p:cNvSpPr>
            <a:spLocks noGrp="1"/>
          </p:cNvSpPr>
          <p:nvPr>
            <p:ph type="title"/>
          </p:nvPr>
        </p:nvSpPr>
        <p:spPr>
          <a:xfrm>
            <a:off x="203200" y="0"/>
            <a:ext cx="11988800" cy="59436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594362"/>
            <a:ext cx="11988800" cy="57619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0" y="6356353"/>
            <a:ext cx="1625600" cy="365125"/>
          </a:xfrm>
          <a:prstGeom prst="rect">
            <a:avLst/>
          </a:prstGeom>
        </p:spPr>
        <p:txBody>
          <a:bodyPr vert="horz" lIns="91440" tIns="45720" rIns="91440" bIns="45720" rtlCol="0" anchor="ctr"/>
          <a:lstStyle>
            <a:lvl1pPr algn="l">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277600" y="6356353"/>
            <a:ext cx="914400" cy="365125"/>
          </a:xfrm>
          <a:prstGeom prst="rect">
            <a:avLst/>
          </a:prstGeom>
        </p:spPr>
        <p:txBody>
          <a:bodyPr vert="horz" lIns="91440" tIns="45720" rIns="91440" bIns="45720" rtlCol="0" anchor="ctr"/>
          <a:lstStyle>
            <a:lvl1pPr algn="r">
              <a:defRPr sz="1440">
                <a:solidFill>
                  <a:schemeClr val="tx1">
                    <a:tint val="75000"/>
                  </a:schemeClr>
                </a:solidFill>
              </a:defRPr>
            </a:lvl1pPr>
          </a:lstStyle>
          <a:p>
            <a:fld id="{44F39E75-9E1C-4D5F-910C-3A9A800E932A}" type="slidenum">
              <a:rPr lang="en-US" smtClean="0"/>
              <a:t>‹#›</a:t>
            </a:fld>
            <a:endParaRPr lang="en-US"/>
          </a:p>
        </p:txBody>
      </p:sp>
    </p:spTree>
    <p:extLst>
      <p:ext uri="{BB962C8B-B14F-4D97-AF65-F5344CB8AC3E}">
        <p14:creationId xmlns:p14="http://schemas.microsoft.com/office/powerpoint/2010/main" val="20584523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defTabSz="987552" rtl="0" eaLnBrk="1" latinLnBrk="0" hangingPunct="1">
        <a:spcBef>
          <a:spcPct val="0"/>
        </a:spcBef>
        <a:buNone/>
        <a:defRPr sz="3360" b="1" kern="1200">
          <a:solidFill>
            <a:schemeClr val="bg1"/>
          </a:solidFill>
          <a:latin typeface="+mj-lt"/>
          <a:ea typeface="GulimChe" pitchFamily="49" charset="-127"/>
          <a:cs typeface="MoolBoran" pitchFamily="34" charset="0"/>
        </a:defRPr>
      </a:lvl1pPr>
    </p:titleStyle>
    <p:bodyStyle>
      <a:lvl1pPr marL="245174" indent="-245174" algn="l" defTabSz="987552" rtl="0" eaLnBrk="1" latinLnBrk="0" hangingPunct="1">
        <a:spcBef>
          <a:spcPts val="0"/>
        </a:spcBef>
        <a:buSzPct val="150000"/>
        <a:buFont typeface="Arial" pitchFamily="34" charset="0"/>
        <a:buChar char="•"/>
        <a:defRPr sz="2640" kern="1200">
          <a:solidFill>
            <a:schemeClr val="tx1"/>
          </a:solidFill>
          <a:latin typeface="+mn-lt"/>
          <a:ea typeface="+mn-ea"/>
          <a:cs typeface="+mn-cs"/>
        </a:defRPr>
      </a:lvl1pPr>
      <a:lvl2pPr marL="498920" indent="-248604" algn="l" defTabSz="987552" rtl="0" eaLnBrk="1" latinLnBrk="0" hangingPunct="1">
        <a:spcBef>
          <a:spcPts val="0"/>
        </a:spcBef>
        <a:buFont typeface="Courier New" pitchFamily="49" charset="0"/>
        <a:buChar char="o"/>
        <a:defRPr sz="2640" kern="1200">
          <a:solidFill>
            <a:schemeClr val="tx1"/>
          </a:solidFill>
          <a:latin typeface="+mn-lt"/>
          <a:ea typeface="+mn-ea"/>
          <a:cs typeface="+mn-cs"/>
        </a:defRPr>
      </a:lvl2pPr>
      <a:lvl3pPr marL="744094" indent="-246888" algn="l" defTabSz="987552" rtl="0" eaLnBrk="1" latinLnBrk="0" hangingPunct="1">
        <a:spcBef>
          <a:spcPts val="0"/>
        </a:spcBef>
        <a:buFont typeface="Wingdings" pitchFamily="2" charset="2"/>
        <a:buChar char="§"/>
        <a:defRPr sz="2640" kern="1200">
          <a:solidFill>
            <a:schemeClr val="tx1"/>
          </a:solidFill>
          <a:latin typeface="+mn-lt"/>
          <a:ea typeface="+mn-ea"/>
          <a:cs typeface="+mn-cs"/>
        </a:defRPr>
      </a:lvl3pPr>
      <a:lvl4pPr marL="985838"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4pPr>
      <a:lvl5pPr marL="1234440" indent="-246888" algn="l" defTabSz="987552" rtl="0" eaLnBrk="1" latinLnBrk="0" hangingPunct="1">
        <a:spcBef>
          <a:spcPts val="0"/>
        </a:spcBef>
        <a:buFont typeface="Arial" pitchFamily="34" charset="0"/>
        <a:buChar char="»"/>
        <a:defRPr sz="2640" kern="1200">
          <a:solidFill>
            <a:schemeClr val="tx1"/>
          </a:solidFill>
          <a:latin typeface="+mn-lt"/>
          <a:ea typeface="+mn-ea"/>
          <a:cs typeface="+mn-cs"/>
        </a:defRPr>
      </a:lvl5pPr>
      <a:lvl6pPr marL="2715768"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6pPr>
      <a:lvl7pPr marL="3209544"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7pPr>
      <a:lvl8pPr marL="3703320"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8pPr>
      <a:lvl9pPr marL="4197096" indent="-246888" algn="l" defTabSz="987552" rtl="0" eaLnBrk="1" latinLnBrk="0" hangingPunct="1">
        <a:spcBef>
          <a:spcPct val="20000"/>
        </a:spcBef>
        <a:buFont typeface="Arial" pitchFamily="34" charset="0"/>
        <a:buChar char="•"/>
        <a:defRPr sz="2160" kern="1200">
          <a:solidFill>
            <a:schemeClr val="tx1"/>
          </a:solidFill>
          <a:latin typeface="+mn-lt"/>
          <a:ea typeface="+mn-ea"/>
          <a:cs typeface="+mn-cs"/>
        </a:defRPr>
      </a:lvl9pPr>
    </p:bodyStyle>
    <p:otherStyle>
      <a:defPPr>
        <a:defRPr lang="en-US"/>
      </a:defPPr>
      <a:lvl1pPr marL="0" algn="l" defTabSz="987552" rtl="0" eaLnBrk="1" latinLnBrk="0" hangingPunct="1">
        <a:defRPr sz="1944" kern="1200">
          <a:solidFill>
            <a:schemeClr val="tx1"/>
          </a:solidFill>
          <a:latin typeface="+mn-lt"/>
          <a:ea typeface="+mn-ea"/>
          <a:cs typeface="+mn-cs"/>
        </a:defRPr>
      </a:lvl1pPr>
      <a:lvl2pPr marL="493776" algn="l" defTabSz="987552" rtl="0" eaLnBrk="1" latinLnBrk="0" hangingPunct="1">
        <a:defRPr sz="1944" kern="1200">
          <a:solidFill>
            <a:schemeClr val="tx1"/>
          </a:solidFill>
          <a:latin typeface="+mn-lt"/>
          <a:ea typeface="+mn-ea"/>
          <a:cs typeface="+mn-cs"/>
        </a:defRPr>
      </a:lvl2pPr>
      <a:lvl3pPr marL="987552" algn="l" defTabSz="987552" rtl="0" eaLnBrk="1" latinLnBrk="0" hangingPunct="1">
        <a:defRPr sz="1944" kern="1200">
          <a:solidFill>
            <a:schemeClr val="tx1"/>
          </a:solidFill>
          <a:latin typeface="+mn-lt"/>
          <a:ea typeface="+mn-ea"/>
          <a:cs typeface="+mn-cs"/>
        </a:defRPr>
      </a:lvl3pPr>
      <a:lvl4pPr marL="1481328" algn="l" defTabSz="987552" rtl="0" eaLnBrk="1" latinLnBrk="0" hangingPunct="1">
        <a:defRPr sz="1944" kern="1200">
          <a:solidFill>
            <a:schemeClr val="tx1"/>
          </a:solidFill>
          <a:latin typeface="+mn-lt"/>
          <a:ea typeface="+mn-ea"/>
          <a:cs typeface="+mn-cs"/>
        </a:defRPr>
      </a:lvl4pPr>
      <a:lvl5pPr marL="1975104" algn="l" defTabSz="987552" rtl="0" eaLnBrk="1" latinLnBrk="0" hangingPunct="1">
        <a:defRPr sz="1944" kern="1200">
          <a:solidFill>
            <a:schemeClr val="tx1"/>
          </a:solidFill>
          <a:latin typeface="+mn-lt"/>
          <a:ea typeface="+mn-ea"/>
          <a:cs typeface="+mn-cs"/>
        </a:defRPr>
      </a:lvl5pPr>
      <a:lvl6pPr marL="2468880" algn="l" defTabSz="987552" rtl="0" eaLnBrk="1" latinLnBrk="0" hangingPunct="1">
        <a:defRPr sz="1944" kern="1200">
          <a:solidFill>
            <a:schemeClr val="tx1"/>
          </a:solidFill>
          <a:latin typeface="+mn-lt"/>
          <a:ea typeface="+mn-ea"/>
          <a:cs typeface="+mn-cs"/>
        </a:defRPr>
      </a:lvl6pPr>
      <a:lvl7pPr marL="2962656" algn="l" defTabSz="987552" rtl="0" eaLnBrk="1" latinLnBrk="0" hangingPunct="1">
        <a:defRPr sz="1944" kern="1200">
          <a:solidFill>
            <a:schemeClr val="tx1"/>
          </a:solidFill>
          <a:latin typeface="+mn-lt"/>
          <a:ea typeface="+mn-ea"/>
          <a:cs typeface="+mn-cs"/>
        </a:defRPr>
      </a:lvl7pPr>
      <a:lvl8pPr marL="3456432" algn="l" defTabSz="987552" rtl="0" eaLnBrk="1" latinLnBrk="0" hangingPunct="1">
        <a:defRPr sz="1944" kern="1200">
          <a:solidFill>
            <a:schemeClr val="tx1"/>
          </a:solidFill>
          <a:latin typeface="+mn-lt"/>
          <a:ea typeface="+mn-ea"/>
          <a:cs typeface="+mn-cs"/>
        </a:defRPr>
      </a:lvl8pPr>
      <a:lvl9pPr marL="3950208" algn="l" defTabSz="987552" rtl="0" eaLnBrk="1" latinLnBrk="0" hangingPunct="1">
        <a:defRPr sz="1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student.cs.uwaterloo.ca/~cs133/Resources/Java/Debugging/compile.s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Programming</a:t>
            </a:r>
            <a:endParaRPr lang="en-US" dirty="0"/>
          </a:p>
        </p:txBody>
      </p:sp>
      <p:sp>
        <p:nvSpPr>
          <p:cNvPr id="3" name="Subtitle 2"/>
          <p:cNvSpPr>
            <a:spLocks noGrp="1"/>
          </p:cNvSpPr>
          <p:nvPr>
            <p:ph type="subTitle" idx="1"/>
          </p:nvPr>
        </p:nvSpPr>
        <p:spPr/>
        <p:txBody>
          <a:bodyPr/>
          <a:lstStyle/>
          <a:p>
            <a:r>
              <a:rPr lang="en-US" dirty="0" smtClean="0"/>
              <a:t>By: Timothy Jakubiec</a:t>
            </a:r>
            <a:endParaRPr lang="en-US" dirty="0"/>
          </a:p>
        </p:txBody>
      </p:sp>
    </p:spTree>
    <p:extLst>
      <p:ext uri="{BB962C8B-B14F-4D97-AF65-F5344CB8AC3E}">
        <p14:creationId xmlns:p14="http://schemas.microsoft.com/office/powerpoint/2010/main" val="403415003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a:t>
            </a:r>
            <a:endParaRPr lang="en-US" dirty="0"/>
          </a:p>
        </p:txBody>
      </p:sp>
      <p:sp>
        <p:nvSpPr>
          <p:cNvPr id="3" name="Content Placeholder 2"/>
          <p:cNvSpPr>
            <a:spLocks noGrp="1"/>
          </p:cNvSpPr>
          <p:nvPr>
            <p:ph idx="1"/>
          </p:nvPr>
        </p:nvSpPr>
        <p:spPr/>
        <p:txBody>
          <a:bodyPr/>
          <a:lstStyle/>
          <a:p>
            <a:r>
              <a:rPr lang="en-US" dirty="0" smtClean="0"/>
              <a:t>Connects your code to the outside world</a:t>
            </a:r>
            <a:endParaRPr lang="en-US" dirty="0"/>
          </a:p>
        </p:txBody>
      </p:sp>
    </p:spTree>
    <p:extLst>
      <p:ext uri="{BB962C8B-B14F-4D97-AF65-F5344CB8AC3E}">
        <p14:creationId xmlns:p14="http://schemas.microsoft.com/office/powerpoint/2010/main" val="7847274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normAutofit/>
          </a:bodyPr>
          <a:lstStyle/>
          <a:p>
            <a:r>
              <a:rPr lang="en-US" dirty="0" smtClean="0"/>
              <a:t>Gives rise to encapsulation</a:t>
            </a:r>
            <a:r>
              <a:rPr lang="en-US" baseline="30000" dirty="0" smtClean="0"/>
              <a:t>1</a:t>
            </a:r>
            <a:r>
              <a:rPr lang="en-US" dirty="0" smtClean="0"/>
              <a:t>, and extends code reuse to allow us to define non-primitive data types, thus giving birth to objects!</a:t>
            </a:r>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endParaRPr lang="en-US" baseline="30000" dirty="0"/>
          </a:p>
          <a:p>
            <a:endParaRPr lang="en-US" baseline="30000" dirty="0" smtClean="0"/>
          </a:p>
          <a:p>
            <a:r>
              <a:rPr lang="en-US" dirty="0" smtClean="0"/>
              <a:t>1- To be defined later</a:t>
            </a:r>
            <a:endParaRPr lang="en-US" dirty="0"/>
          </a:p>
        </p:txBody>
      </p:sp>
    </p:spTree>
    <p:extLst>
      <p:ext uri="{BB962C8B-B14F-4D97-AF65-F5344CB8AC3E}">
        <p14:creationId xmlns:p14="http://schemas.microsoft.com/office/powerpoint/2010/main" val="36078513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Running Programs</a:t>
            </a:r>
            <a:endParaRPr lang="en-US" dirty="0"/>
          </a:p>
        </p:txBody>
      </p:sp>
    </p:spTree>
    <p:extLst>
      <p:ext uri="{BB962C8B-B14F-4D97-AF65-F5344CB8AC3E}">
        <p14:creationId xmlns:p14="http://schemas.microsoft.com/office/powerpoint/2010/main" val="30416062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Level</a:t>
            </a:r>
            <a:endParaRPr lang="en-US" dirty="0"/>
          </a:p>
        </p:txBody>
      </p:sp>
      <p:sp>
        <p:nvSpPr>
          <p:cNvPr id="3" name="Content Placeholder 2"/>
          <p:cNvSpPr>
            <a:spLocks noGrp="1"/>
          </p:cNvSpPr>
          <p:nvPr>
            <p:ph idx="1"/>
          </p:nvPr>
        </p:nvSpPr>
        <p:spPr/>
        <p:txBody>
          <a:bodyPr/>
          <a:lstStyle/>
          <a:p>
            <a:r>
              <a:rPr lang="en-US" dirty="0" smtClean="0"/>
              <a:t>Java </a:t>
            </a:r>
            <a:r>
              <a:rPr lang="en-US" dirty="0" smtClean="0">
                <a:solidFill>
                  <a:srgbClr val="FF0000"/>
                </a:solidFill>
              </a:rPr>
              <a:t>source code</a:t>
            </a:r>
            <a:r>
              <a:rPr lang="en-US" dirty="0" smtClean="0"/>
              <a:t> is compiled into byte code</a:t>
            </a:r>
          </a:p>
          <a:p>
            <a:pPr lvl="1"/>
            <a:r>
              <a:rPr lang="en-US" dirty="0" smtClean="0">
                <a:solidFill>
                  <a:srgbClr val="FF0000"/>
                </a:solidFill>
              </a:rPr>
              <a:t>All the code in a .java file</a:t>
            </a:r>
          </a:p>
          <a:p>
            <a:r>
              <a:rPr lang="en-US" dirty="0" smtClean="0"/>
              <a:t>Java byte code is machine code (just numbers that another machine interprets as the certain set of instructions that you coded) that runs the same regardless of the platform [You can have a Mac, Windows, or Linux Machine and the code will run the same on any of those platforms]</a:t>
            </a:r>
          </a:p>
          <a:p>
            <a:r>
              <a:rPr lang="en-US" dirty="0" smtClean="0"/>
              <a:t>Compile-time is the first time you will get feedback about errors you might have made (Link below is a list of compile time errors)</a:t>
            </a:r>
          </a:p>
          <a:p>
            <a:pPr lvl="1"/>
            <a:r>
              <a:rPr lang="en-US" dirty="0">
                <a:hlinkClick r:id="rId2"/>
              </a:rPr>
              <a:t>https://www.student.cs.uwaterloo.ca/~</a:t>
            </a:r>
            <a:r>
              <a:rPr lang="en-US" dirty="0" smtClean="0">
                <a:hlinkClick r:id="rId2"/>
              </a:rPr>
              <a:t>cs133/Resources/Java/Debugging/compile.shtml</a:t>
            </a:r>
            <a:endParaRPr lang="en-US" dirty="0" smtClean="0"/>
          </a:p>
          <a:p>
            <a:pPr lvl="1"/>
            <a:r>
              <a:rPr lang="en-US" dirty="0" smtClean="0">
                <a:solidFill>
                  <a:srgbClr val="FF0000"/>
                </a:solidFill>
              </a:rPr>
              <a:t>None of the errors here will be related to how your code runs</a:t>
            </a:r>
          </a:p>
          <a:p>
            <a:r>
              <a:rPr lang="en-US" dirty="0" smtClean="0"/>
              <a:t>(Things done at compile-time comes up again in Generics, but don’t worry about that yet).</a:t>
            </a:r>
            <a:endParaRPr lang="en-US" dirty="0"/>
          </a:p>
        </p:txBody>
      </p:sp>
    </p:spTree>
    <p:extLst>
      <p:ext uri="{BB962C8B-B14F-4D97-AF65-F5344CB8AC3E}">
        <p14:creationId xmlns:p14="http://schemas.microsoft.com/office/powerpoint/2010/main" val="87783494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Fine-Grain Level (cont.)</a:t>
            </a:r>
            <a:endParaRPr lang="en-US" dirty="0"/>
          </a:p>
        </p:txBody>
      </p:sp>
      <p:sp>
        <p:nvSpPr>
          <p:cNvPr id="3" name="Content Placeholder 2"/>
          <p:cNvSpPr>
            <a:spLocks noGrp="1"/>
          </p:cNvSpPr>
          <p:nvPr>
            <p:ph idx="1"/>
          </p:nvPr>
        </p:nvSpPr>
        <p:spPr/>
        <p:txBody>
          <a:bodyPr/>
          <a:lstStyle/>
          <a:p>
            <a:r>
              <a:rPr lang="en-US" dirty="0" smtClean="0"/>
              <a:t>The JRE (Java Runtime Environment) is the one that executes the bytecode generated by the compiler. </a:t>
            </a:r>
          </a:p>
          <a:p>
            <a:r>
              <a:rPr lang="en-US" dirty="0" smtClean="0"/>
              <a:t>The JRE is mainly the container for the JVM (Java Virtual Machine) and through details</a:t>
            </a:r>
            <a:r>
              <a:rPr lang="en-US" baseline="30000" dirty="0">
                <a:sym typeface="Symbol" panose="05050102010706020507" pitchFamily="18" charset="2"/>
              </a:rPr>
              <a:t></a:t>
            </a:r>
            <a:r>
              <a:rPr lang="en-US" dirty="0" smtClean="0"/>
              <a:t> makes the code able to run on the platform you are currently using.</a:t>
            </a:r>
          </a:p>
          <a:p>
            <a:r>
              <a:rPr lang="en-US" dirty="0" smtClean="0"/>
              <a:t>The JRE running your code will reveal most of the errors relating to your code not running the correct way such as dividing by zero or trying to access a value that you have yet to define</a:t>
            </a:r>
          </a:p>
          <a:p>
            <a:r>
              <a:rPr lang="en-US" b="1" dirty="0" smtClean="0"/>
              <a:t>Important:</a:t>
            </a:r>
          </a:p>
          <a:p>
            <a:pPr lvl="1"/>
            <a:r>
              <a:rPr lang="en-US" dirty="0" smtClean="0"/>
              <a:t>Although the computer alerts you of errors at two different steps, it is not sentient. If you make an add function that returns (num1 – num2), no error will be reported, it would be up to you to realize your intention did not match your code. </a:t>
            </a:r>
          </a:p>
          <a:p>
            <a:endParaRPr lang="en-US" dirty="0"/>
          </a:p>
        </p:txBody>
      </p:sp>
    </p:spTree>
    <p:extLst>
      <p:ext uri="{BB962C8B-B14F-4D97-AF65-F5344CB8AC3E}">
        <p14:creationId xmlns:p14="http://schemas.microsoft.com/office/powerpoint/2010/main" val="168822347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a:t>
            </a:r>
            <a:endParaRPr lang="en-US" dirty="0"/>
          </a:p>
        </p:txBody>
      </p:sp>
      <p:sp>
        <p:nvSpPr>
          <p:cNvPr id="3" name="Content Placeholder 2"/>
          <p:cNvSpPr>
            <a:spLocks noGrp="1"/>
          </p:cNvSpPr>
          <p:nvPr>
            <p:ph idx="1"/>
          </p:nvPr>
        </p:nvSpPr>
        <p:spPr/>
        <p:txBody>
          <a:bodyPr/>
          <a:lstStyle/>
          <a:p>
            <a:r>
              <a:rPr lang="en-US" b="1" dirty="0" smtClean="0"/>
              <a:t>For now:</a:t>
            </a:r>
          </a:p>
          <a:p>
            <a:pPr lvl="1"/>
            <a:r>
              <a:rPr lang="en-US" dirty="0" smtClean="0"/>
              <a:t>Code starts after public static void main(String[] </a:t>
            </a:r>
            <a:r>
              <a:rPr lang="en-US" dirty="0" err="1" smtClean="0"/>
              <a:t>args</a:t>
            </a:r>
            <a:r>
              <a:rPr lang="en-US" dirty="0" smtClean="0"/>
              <a:t>) { and ends after the second closing curly brace ‘}’, running from top to bottom.</a:t>
            </a:r>
          </a:p>
          <a:p>
            <a:r>
              <a:rPr lang="en-US" dirty="0" smtClean="0"/>
              <a:t>Later:</a:t>
            </a:r>
          </a:p>
          <a:p>
            <a:pPr lvl="1"/>
            <a:r>
              <a:rPr lang="en-US" dirty="0" smtClean="0"/>
              <a:t>Code starts after the main function, and runs from top to bottom.</a:t>
            </a:r>
          </a:p>
          <a:p>
            <a:pPr lvl="1"/>
            <a:r>
              <a:rPr lang="en-US" dirty="0" smtClean="0"/>
              <a:t>If another function is called</a:t>
            </a:r>
            <a:r>
              <a:rPr lang="en-US" baseline="30000" dirty="0" smtClean="0"/>
              <a:t>1</a:t>
            </a:r>
            <a:r>
              <a:rPr lang="en-US" dirty="0" smtClean="0"/>
              <a:t> (called the </a:t>
            </a:r>
            <a:r>
              <a:rPr lang="en-US" dirty="0" smtClean="0">
                <a:solidFill>
                  <a:srgbClr val="FF0000"/>
                </a:solidFill>
              </a:rPr>
              <a:t>callee</a:t>
            </a:r>
            <a:r>
              <a:rPr lang="en-US" dirty="0" smtClean="0"/>
              <a:t> ) execution stops in main, starts at the top of the </a:t>
            </a:r>
            <a:r>
              <a:rPr lang="en-US" dirty="0" smtClean="0">
                <a:solidFill>
                  <a:srgbClr val="FF0000"/>
                </a:solidFill>
              </a:rPr>
              <a:t>callee </a:t>
            </a:r>
            <a:r>
              <a:rPr lang="en-US" dirty="0" smtClean="0"/>
              <a:t>and runs the callee to completion.</a:t>
            </a:r>
          </a:p>
          <a:p>
            <a:pPr lvl="1"/>
            <a:r>
              <a:rPr lang="en-US" dirty="0" smtClean="0"/>
              <a:t>Afterwards, execution resumes after the function </a:t>
            </a:r>
            <a:r>
              <a:rPr lang="en-US" smtClean="0"/>
              <a:t>call in main.</a:t>
            </a:r>
            <a:r>
              <a:rPr lang="en-US" smtClean="0">
                <a:solidFill>
                  <a:srgbClr val="FF0000"/>
                </a:solidFill>
              </a:rPr>
              <a:t> </a:t>
            </a:r>
            <a:endParaRPr lang="en-US" dirty="0"/>
          </a:p>
        </p:txBody>
      </p:sp>
    </p:spTree>
    <p:extLst>
      <p:ext uri="{BB962C8B-B14F-4D97-AF65-F5344CB8AC3E}">
        <p14:creationId xmlns:p14="http://schemas.microsoft.com/office/powerpoint/2010/main" val="230443338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Primitive Data Types &amp; Expressions</a:t>
            </a:r>
            <a:endParaRPr lang="en-US" dirty="0"/>
          </a:p>
        </p:txBody>
      </p:sp>
    </p:spTree>
    <p:extLst>
      <p:ext uri="{BB962C8B-B14F-4D97-AF65-F5344CB8AC3E}">
        <p14:creationId xmlns:p14="http://schemas.microsoft.com/office/powerpoint/2010/main" val="31555324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Frequently Used Primitive Data Types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data type </a:t>
            </a:r>
            <a:r>
              <a:rPr lang="en-US" dirty="0" smtClean="0"/>
              <a:t>is a </a:t>
            </a:r>
            <a:r>
              <a:rPr lang="en-US" dirty="0" smtClean="0">
                <a:solidFill>
                  <a:srgbClr val="FF0000"/>
                </a:solidFill>
              </a:rPr>
              <a:t>set of values and a set of operations on those values.</a:t>
            </a:r>
          </a:p>
          <a:p>
            <a:endParaRPr lang="en-US" dirty="0" smtClean="0">
              <a:solidFill>
                <a:srgbClr val="FF0000"/>
              </a:solidFill>
            </a:endParaRPr>
          </a:p>
          <a:p>
            <a:r>
              <a:rPr lang="en-US" dirty="0" smtClean="0"/>
              <a:t>Integers, have arithmetic operations (int)</a:t>
            </a:r>
          </a:p>
          <a:p>
            <a:endParaRPr lang="en-US" dirty="0" smtClean="0"/>
          </a:p>
          <a:p>
            <a:r>
              <a:rPr lang="en-US" dirty="0" smtClean="0"/>
              <a:t>Real numbers, also arithmetic operations (double)</a:t>
            </a:r>
          </a:p>
          <a:p>
            <a:endParaRPr lang="en-US" dirty="0" smtClean="0"/>
          </a:p>
          <a:p>
            <a:r>
              <a:rPr lang="en-US" dirty="0" smtClean="0"/>
              <a:t>Booleans, the set of values {true, false} with logical operations (boolean)</a:t>
            </a:r>
          </a:p>
          <a:p>
            <a:endParaRPr lang="en-US" dirty="0" smtClean="0"/>
          </a:p>
          <a:p>
            <a:r>
              <a:rPr lang="en-US" dirty="0" smtClean="0"/>
              <a:t>Characters, anything that can be typed with a single keyboard stroke (char)</a:t>
            </a:r>
          </a:p>
          <a:p>
            <a:r>
              <a:rPr lang="en-US" dirty="0" smtClean="0"/>
              <a:t>(char’s are always enclosed in single quotes  ‘ ‘, double quotes are reserved for strings).</a:t>
            </a:r>
          </a:p>
          <a:p>
            <a:endParaRPr lang="en-US" dirty="0"/>
          </a:p>
        </p:txBody>
      </p:sp>
    </p:spTree>
    <p:extLst>
      <p:ext uri="{BB962C8B-B14F-4D97-AF65-F5344CB8AC3E}">
        <p14:creationId xmlns:p14="http://schemas.microsoft.com/office/powerpoint/2010/main" val="19858218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variable keywords</a:t>
            </a:r>
            <a:endParaRPr lang="en-US" dirty="0"/>
          </a:p>
        </p:txBody>
      </p:sp>
      <p:sp>
        <p:nvSpPr>
          <p:cNvPr id="3" name="Content Placeholder 2"/>
          <p:cNvSpPr>
            <a:spLocks noGrp="1"/>
          </p:cNvSpPr>
          <p:nvPr>
            <p:ph idx="1"/>
          </p:nvPr>
        </p:nvSpPr>
        <p:spPr/>
        <p:txBody>
          <a:bodyPr/>
          <a:lstStyle/>
          <a:p>
            <a:r>
              <a:rPr lang="en-US" dirty="0" smtClean="0"/>
              <a:t>Final, static, public, private, protected.</a:t>
            </a:r>
          </a:p>
          <a:p>
            <a:r>
              <a:rPr lang="en-US" dirty="0" smtClean="0">
                <a:solidFill>
                  <a:srgbClr val="FF0000"/>
                </a:solidFill>
              </a:rPr>
              <a:t>If you aren’t directly dealing with an object, final is the only keyword you should ever think about using with primitive types.</a:t>
            </a:r>
          </a:p>
          <a:p>
            <a:r>
              <a:rPr lang="en-US" dirty="0" smtClean="0"/>
              <a:t>“final” keyword, should only be used for </a:t>
            </a:r>
            <a:r>
              <a:rPr lang="en-US" dirty="0" smtClean="0">
                <a:solidFill>
                  <a:srgbClr val="FF0000"/>
                </a:solidFill>
              </a:rPr>
              <a:t>magic numbers</a:t>
            </a:r>
          </a:p>
          <a:p>
            <a:r>
              <a:rPr lang="en-US" dirty="0" smtClean="0"/>
              <a:t>Magic numbers are a way of telling other people who read your code, what a certain value is.</a:t>
            </a:r>
          </a:p>
          <a:p>
            <a:pPr lvl="1"/>
            <a:r>
              <a:rPr lang="en-US" dirty="0" smtClean="0"/>
              <a:t>For instance, if you were writing a PA sales tax calculator</a:t>
            </a:r>
            <a:r>
              <a:rPr lang="en-US" baseline="30000" dirty="0" smtClean="0"/>
              <a:t>1</a:t>
            </a:r>
            <a:r>
              <a:rPr lang="en-US" dirty="0" smtClean="0"/>
              <a:t> you might write:</a:t>
            </a:r>
          </a:p>
          <a:p>
            <a:pPr lvl="1"/>
            <a:r>
              <a:rPr lang="en-US" dirty="0" smtClean="0"/>
              <a:t>final double PA_SALES_TAX = 1.06</a:t>
            </a:r>
          </a:p>
          <a:p>
            <a:r>
              <a:rPr lang="en-US" dirty="0" smtClean="0"/>
              <a:t>The final keyword prevents any other number from being assigned to that variable.</a:t>
            </a:r>
          </a:p>
          <a:p>
            <a:r>
              <a:rPr lang="en-US" dirty="0" smtClean="0"/>
              <a:t>It is convention to write magic numbers in all caps with underscores separating the words.</a:t>
            </a:r>
          </a:p>
          <a:p>
            <a:r>
              <a:rPr lang="en-US" dirty="0" smtClean="0"/>
              <a:t>1- For reasons</a:t>
            </a:r>
            <a:r>
              <a:rPr lang="en-US" baseline="30000" dirty="0" smtClean="0">
                <a:sym typeface="Symbol" panose="05050102010706020507" pitchFamily="18" charset="2"/>
              </a:rPr>
              <a:t></a:t>
            </a:r>
            <a:r>
              <a:rPr lang="en-US" dirty="0">
                <a:sym typeface="Symbol" panose="05050102010706020507" pitchFamily="18" charset="2"/>
              </a:rPr>
              <a:t> </a:t>
            </a:r>
            <a:r>
              <a:rPr lang="en-US" dirty="0" smtClean="0">
                <a:sym typeface="Symbol" panose="05050102010706020507" pitchFamily="18" charset="2"/>
              </a:rPr>
              <a:t>never write code to do financial calculations with primitive types.</a:t>
            </a:r>
            <a:endParaRPr lang="en-US" dirty="0" smtClean="0"/>
          </a:p>
        </p:txBody>
      </p:sp>
    </p:spTree>
    <p:extLst>
      <p:ext uri="{BB962C8B-B14F-4D97-AF65-F5344CB8AC3E}">
        <p14:creationId xmlns:p14="http://schemas.microsoft.com/office/powerpoint/2010/main" val="7899288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variable (Primitive Type)</a:t>
            </a:r>
            <a:endParaRPr lang="en-US" dirty="0"/>
          </a:p>
        </p:txBody>
      </p:sp>
      <p:sp>
        <p:nvSpPr>
          <p:cNvPr id="3" name="Content Placeholder 2"/>
          <p:cNvSpPr>
            <a:spLocks noGrp="1"/>
          </p:cNvSpPr>
          <p:nvPr>
            <p:ph idx="1"/>
          </p:nvPr>
        </p:nvSpPr>
        <p:spPr/>
        <p:txBody>
          <a:bodyPr/>
          <a:lstStyle/>
          <a:p>
            <a:r>
              <a:rPr lang="en-US" dirty="0" smtClean="0"/>
              <a:t>Ex: int </a:t>
            </a:r>
            <a:r>
              <a:rPr lang="en-US" dirty="0" err="1" smtClean="0"/>
              <a:t>kelly</a:t>
            </a:r>
            <a:r>
              <a:rPr lang="en-US" dirty="0" smtClean="0"/>
              <a:t> = 5;</a:t>
            </a:r>
          </a:p>
          <a:p>
            <a:r>
              <a:rPr lang="en-US" dirty="0" smtClean="0"/>
              <a:t>The first part is the variable’s data type, which can be any of the 8 primitive types. All primitive types are lowercased.</a:t>
            </a:r>
          </a:p>
          <a:p>
            <a:r>
              <a:rPr lang="en-US" dirty="0" smtClean="0"/>
              <a:t>The second part is the </a:t>
            </a:r>
            <a:r>
              <a:rPr lang="en-US" dirty="0" smtClean="0">
                <a:solidFill>
                  <a:srgbClr val="FF0000"/>
                </a:solidFill>
              </a:rPr>
              <a:t>identifier</a:t>
            </a:r>
          </a:p>
          <a:p>
            <a:pPr lvl="1"/>
            <a:r>
              <a:rPr lang="en-US" dirty="0" smtClean="0"/>
              <a:t>Identifiers (for prim. types) should start lowercased.</a:t>
            </a:r>
          </a:p>
          <a:p>
            <a:pPr lvl="1"/>
            <a:r>
              <a:rPr lang="en-US" dirty="0" smtClean="0"/>
              <a:t>Are a sequence of letters, digits, _, and $, the first of which is not a digit.</a:t>
            </a:r>
          </a:p>
          <a:p>
            <a:pPr lvl="1"/>
            <a:r>
              <a:rPr lang="en-US" dirty="0" smtClean="0"/>
              <a:t>Is basically a “human convenience” that represents a place in </a:t>
            </a:r>
            <a:r>
              <a:rPr lang="en-US" dirty="0" smtClean="0">
                <a:solidFill>
                  <a:srgbClr val="FF0000"/>
                </a:solidFill>
              </a:rPr>
              <a:t>memory</a:t>
            </a:r>
          </a:p>
          <a:p>
            <a:pPr lvl="2"/>
            <a:r>
              <a:rPr lang="en-US" dirty="0" smtClean="0"/>
              <a:t>Memory – Black box where “all” your program’s data is stored.</a:t>
            </a:r>
          </a:p>
          <a:p>
            <a:pPr lvl="1"/>
            <a:r>
              <a:rPr lang="en-US" dirty="0" smtClean="0"/>
              <a:t>The code at top basically tells the computer “put a 5 somewhere in memory, and whenever I type “</a:t>
            </a:r>
            <a:r>
              <a:rPr lang="en-US" dirty="0" err="1" smtClean="0"/>
              <a:t>kelly</a:t>
            </a:r>
            <a:r>
              <a:rPr lang="en-US" dirty="0" smtClean="0"/>
              <a:t>”, go back into memory and put the 5 in place of </a:t>
            </a:r>
            <a:r>
              <a:rPr lang="en-US" dirty="0" err="1" smtClean="0"/>
              <a:t>kelly</a:t>
            </a:r>
            <a:r>
              <a:rPr lang="en-US" dirty="0" smtClean="0"/>
              <a:t>.</a:t>
            </a:r>
          </a:p>
          <a:p>
            <a:r>
              <a:rPr lang="en-US" dirty="0" smtClean="0"/>
              <a:t>The third part is the value itself. </a:t>
            </a:r>
          </a:p>
        </p:txBody>
      </p:sp>
    </p:spTree>
    <p:extLst>
      <p:ext uri="{BB962C8B-B14F-4D97-AF65-F5344CB8AC3E}">
        <p14:creationId xmlns:p14="http://schemas.microsoft.com/office/powerpoint/2010/main" val="15605572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Programming?</a:t>
            </a:r>
            <a:endParaRPr lang="en-US" dirty="0"/>
          </a:p>
        </p:txBody>
      </p:sp>
      <p:sp>
        <p:nvSpPr>
          <p:cNvPr id="3" name="Content Placeholder 2"/>
          <p:cNvSpPr>
            <a:spLocks noGrp="1"/>
          </p:cNvSpPr>
          <p:nvPr>
            <p:ph idx="1"/>
          </p:nvPr>
        </p:nvSpPr>
        <p:spPr/>
        <p:txBody>
          <a:bodyPr/>
          <a:lstStyle/>
          <a:p>
            <a:r>
              <a:rPr lang="en-US" dirty="0" smtClean="0"/>
              <a:t>The computer does correctly written operations quicker than you ever could.</a:t>
            </a:r>
          </a:p>
          <a:p>
            <a:r>
              <a:rPr lang="en-US" dirty="0" smtClean="0"/>
              <a:t>Great power at your fingertips if you can learn how </a:t>
            </a:r>
            <a:r>
              <a:rPr lang="en-US" smtClean="0"/>
              <a:t>to harness it.</a:t>
            </a:r>
            <a:endParaRPr lang="en-US"/>
          </a:p>
        </p:txBody>
      </p:sp>
    </p:spTree>
    <p:extLst>
      <p:ext uri="{BB962C8B-B14F-4D97-AF65-F5344CB8AC3E}">
        <p14:creationId xmlns:p14="http://schemas.microsoft.com/office/powerpoint/2010/main" val="10348725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FYI</a:t>
            </a:r>
            <a:endParaRPr lang="en-US" dirty="0"/>
          </a:p>
        </p:txBody>
      </p:sp>
      <p:sp>
        <p:nvSpPr>
          <p:cNvPr id="3" name="Content Placeholder 2"/>
          <p:cNvSpPr>
            <a:spLocks noGrp="1"/>
          </p:cNvSpPr>
          <p:nvPr>
            <p:ph idx="1"/>
          </p:nvPr>
        </p:nvSpPr>
        <p:spPr/>
        <p:txBody>
          <a:bodyPr/>
          <a:lstStyle/>
          <a:p>
            <a:r>
              <a:rPr lang="en-US" dirty="0" smtClean="0"/>
              <a:t>From that last slide, you may be wondering, how does the computer remember a variable’s type and what to interpret it as?</a:t>
            </a:r>
          </a:p>
          <a:p>
            <a:r>
              <a:rPr lang="en-US" dirty="0" smtClean="0"/>
              <a:t>Imagine variables like living in a world where the only thing that’s 12 inches long is a ruler. So if you come across something that is 12 inches long, even if you can’t see it for yourself, you would know it to be a ruler.</a:t>
            </a:r>
          </a:p>
          <a:p>
            <a:endParaRPr lang="en-US" dirty="0" smtClean="0"/>
          </a:p>
          <a:p>
            <a:r>
              <a:rPr lang="en-US" dirty="0" smtClean="0"/>
              <a:t>A later slide goes into the size of the primitive types, just know </a:t>
            </a:r>
            <a:r>
              <a:rPr lang="en-US" dirty="0" smtClean="0">
                <a:solidFill>
                  <a:srgbClr val="FF0000"/>
                </a:solidFill>
              </a:rPr>
              <a:t>the computer “remembers” the types based on how much space they were given in memory. </a:t>
            </a:r>
            <a:endParaRPr lang="en-US" dirty="0">
              <a:solidFill>
                <a:srgbClr val="FF0000"/>
              </a:solidFill>
            </a:endParaRPr>
          </a:p>
        </p:txBody>
      </p:sp>
    </p:spTree>
    <p:extLst>
      <p:ext uri="{BB962C8B-B14F-4D97-AF65-F5344CB8AC3E}">
        <p14:creationId xmlns:p14="http://schemas.microsoft.com/office/powerpoint/2010/main" val="40581354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(int)</a:t>
            </a:r>
            <a:endParaRPr lang="en-US" dirty="0"/>
          </a:p>
        </p:txBody>
      </p:sp>
      <p:sp>
        <p:nvSpPr>
          <p:cNvPr id="3" name="Content Placeholder 2"/>
          <p:cNvSpPr>
            <a:spLocks noGrp="1"/>
          </p:cNvSpPr>
          <p:nvPr>
            <p:ph idx="1"/>
          </p:nvPr>
        </p:nvSpPr>
        <p:spPr/>
        <p:txBody>
          <a:bodyPr/>
          <a:lstStyle/>
          <a:p>
            <a:r>
              <a:rPr lang="en-US" dirty="0" smtClean="0"/>
              <a:t>+ (add)</a:t>
            </a:r>
          </a:p>
          <a:p>
            <a:r>
              <a:rPr lang="en-US" dirty="0" smtClean="0"/>
              <a:t>- (subtract)</a:t>
            </a:r>
          </a:p>
          <a:p>
            <a:r>
              <a:rPr lang="en-US" dirty="0" smtClean="0"/>
              <a:t>* (multiply)</a:t>
            </a:r>
          </a:p>
          <a:p>
            <a:r>
              <a:rPr lang="en-US" dirty="0" smtClean="0">
                <a:solidFill>
                  <a:srgbClr val="FF0000"/>
                </a:solidFill>
              </a:rPr>
              <a:t>^ is NOT exponentiation</a:t>
            </a:r>
          </a:p>
          <a:p>
            <a:r>
              <a:rPr lang="en-US" dirty="0" smtClean="0"/>
              <a:t>/ (truncated division)</a:t>
            </a:r>
          </a:p>
          <a:p>
            <a:pPr lvl="1"/>
            <a:r>
              <a:rPr lang="en-US" dirty="0" smtClean="0"/>
              <a:t>Cuts off decimal part, </a:t>
            </a:r>
          </a:p>
          <a:p>
            <a:pPr lvl="2"/>
            <a:r>
              <a:rPr lang="en-US" dirty="0" smtClean="0"/>
              <a:t>Ex: 5/3 = 1</a:t>
            </a:r>
          </a:p>
          <a:p>
            <a:pPr lvl="2"/>
            <a:r>
              <a:rPr lang="en-US" dirty="0" smtClean="0"/>
              <a:t>Ex: 3/5 = 0</a:t>
            </a:r>
          </a:p>
          <a:p>
            <a:r>
              <a:rPr lang="en-US" dirty="0" smtClean="0"/>
              <a:t>% (remainder)</a:t>
            </a:r>
          </a:p>
          <a:p>
            <a:pPr lvl="1"/>
            <a:r>
              <a:rPr lang="en-US" dirty="0" smtClean="0"/>
              <a:t>Evaluates to only the remainder</a:t>
            </a:r>
          </a:p>
          <a:p>
            <a:pPr lvl="2"/>
            <a:r>
              <a:rPr lang="en-US" dirty="0" smtClean="0"/>
              <a:t>Ex: 5 % 3 = (3 + 2) / (3) = (3 / 3) + (2/3) = 1 + (2/3) = 2</a:t>
            </a:r>
          </a:p>
          <a:p>
            <a:pPr lvl="3"/>
            <a:r>
              <a:rPr lang="en-US" dirty="0" smtClean="0"/>
              <a:t>Since 2 is left on the numerator, 2 is remainder </a:t>
            </a:r>
            <a:endParaRPr lang="en-US" dirty="0"/>
          </a:p>
        </p:txBody>
      </p:sp>
    </p:spTree>
    <p:extLst>
      <p:ext uri="{BB962C8B-B14F-4D97-AF65-F5344CB8AC3E}">
        <p14:creationId xmlns:p14="http://schemas.microsoft.com/office/powerpoint/2010/main" val="15353839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(double)</a:t>
            </a:r>
            <a:endParaRPr lang="en-US" dirty="0"/>
          </a:p>
        </p:txBody>
      </p:sp>
      <p:sp>
        <p:nvSpPr>
          <p:cNvPr id="3" name="Content Placeholder 2"/>
          <p:cNvSpPr>
            <a:spLocks noGrp="1"/>
          </p:cNvSpPr>
          <p:nvPr>
            <p:ph idx="1"/>
          </p:nvPr>
        </p:nvSpPr>
        <p:spPr/>
        <p:txBody>
          <a:bodyPr/>
          <a:lstStyle/>
          <a:p>
            <a:r>
              <a:rPr lang="en-US" dirty="0"/>
              <a:t>+ (add)</a:t>
            </a:r>
          </a:p>
          <a:p>
            <a:r>
              <a:rPr lang="en-US" dirty="0"/>
              <a:t>- (</a:t>
            </a:r>
            <a:r>
              <a:rPr lang="en-US" dirty="0" smtClean="0"/>
              <a:t>subtract)</a:t>
            </a:r>
            <a:endParaRPr lang="en-US" dirty="0"/>
          </a:p>
          <a:p>
            <a:r>
              <a:rPr lang="en-US" dirty="0"/>
              <a:t>* (multiply)</a:t>
            </a:r>
          </a:p>
          <a:p>
            <a:r>
              <a:rPr lang="en-US" dirty="0" smtClean="0"/>
              <a:t>/ (proper division with all the ooey-gooey decimals</a:t>
            </a:r>
            <a:r>
              <a:rPr lang="en-US" dirty="0" smtClean="0"/>
              <a:t>)</a:t>
            </a:r>
          </a:p>
          <a:p>
            <a:pPr lvl="1"/>
            <a:r>
              <a:rPr lang="en-US" dirty="0" smtClean="0"/>
              <a:t>It’s the same division symbol for both kinds of operations, how does the computer tell the difference?</a:t>
            </a:r>
          </a:p>
          <a:p>
            <a:pPr lvl="1"/>
            <a:r>
              <a:rPr lang="en-US" dirty="0" smtClean="0"/>
              <a:t>In comes </a:t>
            </a:r>
            <a:r>
              <a:rPr lang="en-US" dirty="0" smtClean="0"/>
              <a:t>a version of, </a:t>
            </a:r>
            <a:r>
              <a:rPr lang="en-US" dirty="0" smtClean="0">
                <a:solidFill>
                  <a:srgbClr val="FF0000"/>
                </a:solidFill>
              </a:rPr>
              <a:t>implicit casting</a:t>
            </a:r>
          </a:p>
          <a:p>
            <a:pPr lvl="2"/>
            <a:r>
              <a:rPr lang="en-US" dirty="0" smtClean="0"/>
              <a:t>If you preform a division, say 1 /2.5, the computer will see the double in 2.5, turn the 1 into a 1.0, and then do proper double division outputting 0.4 .</a:t>
            </a:r>
            <a:endParaRPr lang="en-US" dirty="0"/>
          </a:p>
          <a:p>
            <a:pPr lvl="2"/>
            <a:r>
              <a:rPr lang="en-US" dirty="0" smtClean="0"/>
              <a:t>Called “implicit casting” because the computer does it for you.</a:t>
            </a:r>
          </a:p>
          <a:p>
            <a:pPr lvl="1"/>
            <a:r>
              <a:rPr lang="en-US" dirty="0" smtClean="0"/>
              <a:t>You could also use a form of explicit casting called </a:t>
            </a:r>
            <a:r>
              <a:rPr lang="en-US" dirty="0" smtClean="0">
                <a:solidFill>
                  <a:srgbClr val="FF0000"/>
                </a:solidFill>
              </a:rPr>
              <a:t>operator overloading</a:t>
            </a:r>
          </a:p>
          <a:p>
            <a:pPr lvl="2"/>
            <a:r>
              <a:rPr lang="en-US" dirty="0" smtClean="0"/>
              <a:t>Do (double) 1/ 2. this will let the computer know, explicitly that you want the answer in decimals </a:t>
            </a:r>
            <a:endParaRPr lang="en-US" dirty="0" smtClean="0"/>
          </a:p>
        </p:txBody>
      </p:sp>
    </p:spTree>
    <p:extLst>
      <p:ext uri="{BB962C8B-B14F-4D97-AF65-F5344CB8AC3E}">
        <p14:creationId xmlns:p14="http://schemas.microsoft.com/office/powerpoint/2010/main" val="22203625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(boolean)</a:t>
            </a:r>
            <a:endParaRPr lang="en-US" dirty="0"/>
          </a:p>
        </p:txBody>
      </p:sp>
      <p:sp>
        <p:nvSpPr>
          <p:cNvPr id="3" name="Content Placeholder 2"/>
          <p:cNvSpPr>
            <a:spLocks noGrp="1"/>
          </p:cNvSpPr>
          <p:nvPr>
            <p:ph idx="1"/>
          </p:nvPr>
        </p:nvSpPr>
        <p:spPr/>
        <p:txBody>
          <a:bodyPr/>
          <a:lstStyle/>
          <a:p>
            <a:r>
              <a:rPr lang="en-US" dirty="0" smtClean="0"/>
              <a:t>Oh…</a:t>
            </a:r>
          </a:p>
          <a:p>
            <a:r>
              <a:rPr lang="en-US" dirty="0" smtClean="0"/>
              <a:t>You have no clue what boolean even means do you?</a:t>
            </a:r>
          </a:p>
          <a:p>
            <a:r>
              <a:rPr lang="en-US" dirty="0" smtClean="0"/>
              <a:t>Well…</a:t>
            </a:r>
          </a:p>
          <a:p>
            <a:r>
              <a:rPr lang="en-US" dirty="0" smtClean="0"/>
              <a:t>That’s problematic.</a:t>
            </a:r>
          </a:p>
          <a:p>
            <a:r>
              <a:rPr lang="en-US" dirty="0" smtClean="0"/>
              <a:t>Let’s fix that.</a:t>
            </a:r>
            <a:endParaRPr lang="en-US" dirty="0"/>
          </a:p>
        </p:txBody>
      </p:sp>
    </p:spTree>
    <p:extLst>
      <p:ext uri="{BB962C8B-B14F-4D97-AF65-F5344CB8AC3E}">
        <p14:creationId xmlns:p14="http://schemas.microsoft.com/office/powerpoint/2010/main" val="10979013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Logical Operators/Truth Tables/Booleans</a:t>
            </a:r>
            <a:endParaRPr lang="en-US" dirty="0"/>
          </a:p>
        </p:txBody>
      </p:sp>
    </p:spTree>
    <p:extLst>
      <p:ext uri="{BB962C8B-B14F-4D97-AF65-F5344CB8AC3E}">
        <p14:creationId xmlns:p14="http://schemas.microsoft.com/office/powerpoint/2010/main" val="18113209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variables/Truth Tables</a:t>
            </a:r>
            <a:endParaRPr lang="en-US" dirty="0"/>
          </a:p>
        </p:txBody>
      </p:sp>
      <p:sp>
        <p:nvSpPr>
          <p:cNvPr id="3" name="Content Placeholder 2"/>
          <p:cNvSpPr>
            <a:spLocks noGrp="1"/>
          </p:cNvSpPr>
          <p:nvPr>
            <p:ph idx="1"/>
          </p:nvPr>
        </p:nvSpPr>
        <p:spPr/>
        <p:txBody>
          <a:bodyPr/>
          <a:lstStyle/>
          <a:p>
            <a:r>
              <a:rPr lang="en-US" dirty="0" smtClean="0"/>
              <a:t>A boolean variable only has two possible values: true or false.</a:t>
            </a:r>
          </a:p>
          <a:p>
            <a:r>
              <a:rPr lang="en-US" dirty="0" smtClean="0"/>
              <a:t>Quite expectedly, they have rather simple  </a:t>
            </a:r>
            <a:r>
              <a:rPr lang="en-US" dirty="0" smtClean="0">
                <a:solidFill>
                  <a:srgbClr val="FF0000"/>
                </a:solidFill>
              </a:rPr>
              <a:t>truth tables</a:t>
            </a:r>
          </a:p>
          <a:p>
            <a:pPr lvl="1"/>
            <a:r>
              <a:rPr lang="en-US" dirty="0" smtClean="0">
                <a:solidFill>
                  <a:srgbClr val="FF0000"/>
                </a:solidFill>
              </a:rPr>
              <a:t>A truth table is a table that lists all the possible outcomes of a scenario</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78846063"/>
              </p:ext>
            </p:extLst>
          </p:nvPr>
        </p:nvGraphicFramePr>
        <p:xfrm>
          <a:off x="925095" y="1949113"/>
          <a:ext cx="2503905" cy="3982454"/>
        </p:xfrm>
        <a:graphic>
          <a:graphicData uri="http://schemas.openxmlformats.org/drawingml/2006/table">
            <a:tbl>
              <a:tblPr firstRow="1" bandRow="1">
                <a:tableStyleId>{5C22544A-7EE6-4342-B048-85BDC9FD1C3A}</a:tableStyleId>
              </a:tblPr>
              <a:tblGrid>
                <a:gridCol w="2503905"/>
              </a:tblGrid>
              <a:tr h="1991227">
                <a:tc>
                  <a:txBody>
                    <a:bodyPr/>
                    <a:lstStyle/>
                    <a:p>
                      <a:pPr algn="ctr"/>
                      <a:r>
                        <a:rPr lang="en-US" sz="4400" dirty="0" smtClean="0"/>
                        <a:t>p</a:t>
                      </a:r>
                      <a:endParaRPr lang="en-US" sz="4400" dirty="0"/>
                    </a:p>
                  </a:txBody>
                  <a:tcPr/>
                </a:tc>
              </a:tr>
              <a:tr h="1991227">
                <a:tc>
                  <a:txBody>
                    <a:bodyPr/>
                    <a:lstStyle/>
                    <a:p>
                      <a:pPr marL="0" marR="0" lvl="0" indent="0" algn="ctr" defTabSz="987552" rtl="0" eaLnBrk="1" fontAlgn="auto" latinLnBrk="0" hangingPunct="1">
                        <a:lnSpc>
                          <a:spcPct val="100000"/>
                        </a:lnSpc>
                        <a:spcBef>
                          <a:spcPts val="0"/>
                        </a:spcBef>
                        <a:spcAft>
                          <a:spcPts val="0"/>
                        </a:spcAft>
                        <a:buClrTx/>
                        <a:buSzTx/>
                        <a:buFontTx/>
                        <a:buNone/>
                        <a:tabLst/>
                        <a:defRPr/>
                      </a:pPr>
                      <a:r>
                        <a:rPr lang="en-US" sz="4400" dirty="0" smtClean="0"/>
                        <a:t>T</a:t>
                      </a:r>
                    </a:p>
                    <a:p>
                      <a:pPr algn="ct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922374"/>
              </p:ext>
            </p:extLst>
          </p:nvPr>
        </p:nvGraphicFramePr>
        <p:xfrm>
          <a:off x="4150895" y="1989221"/>
          <a:ext cx="2503905" cy="3942346"/>
        </p:xfrm>
        <a:graphic>
          <a:graphicData uri="http://schemas.openxmlformats.org/drawingml/2006/table">
            <a:tbl>
              <a:tblPr firstRow="1" bandRow="1">
                <a:tableStyleId>{5C22544A-7EE6-4342-B048-85BDC9FD1C3A}</a:tableStyleId>
              </a:tblPr>
              <a:tblGrid>
                <a:gridCol w="2503905"/>
              </a:tblGrid>
              <a:tr h="1951119">
                <a:tc>
                  <a:txBody>
                    <a:bodyPr/>
                    <a:lstStyle/>
                    <a:p>
                      <a:pPr algn="ctr"/>
                      <a:r>
                        <a:rPr lang="en-US" sz="4400" dirty="0" smtClean="0"/>
                        <a:t>p</a:t>
                      </a:r>
                      <a:endParaRPr lang="en-US" sz="4400" dirty="0"/>
                    </a:p>
                  </a:txBody>
                  <a:tcPr/>
                </a:tc>
              </a:tr>
              <a:tr h="1991227">
                <a:tc>
                  <a:txBody>
                    <a:bodyPr/>
                    <a:lstStyle/>
                    <a:p>
                      <a:pPr marL="0" marR="0" lvl="0" indent="0" algn="ctr" defTabSz="987552" rtl="0" eaLnBrk="1" fontAlgn="auto" latinLnBrk="0" hangingPunct="1">
                        <a:lnSpc>
                          <a:spcPct val="100000"/>
                        </a:lnSpc>
                        <a:spcBef>
                          <a:spcPts val="0"/>
                        </a:spcBef>
                        <a:spcAft>
                          <a:spcPts val="0"/>
                        </a:spcAft>
                        <a:buClrTx/>
                        <a:buSzTx/>
                        <a:buFontTx/>
                        <a:buNone/>
                        <a:tabLst/>
                        <a:defRPr/>
                      </a:pPr>
                      <a:r>
                        <a:rPr lang="en-US" sz="4400" dirty="0" smtClean="0"/>
                        <a:t>F</a:t>
                      </a:r>
                    </a:p>
                    <a:p>
                      <a:pPr algn="ctr"/>
                      <a:endParaRPr lang="en-US" dirty="0"/>
                    </a:p>
                  </a:txBody>
                  <a:tcPr/>
                </a:tc>
              </a:tr>
            </a:tbl>
          </a:graphicData>
        </a:graphic>
      </p:graphicFrame>
    </p:spTree>
    <p:extLst>
      <p:ext uri="{BB962C8B-B14F-4D97-AF65-F5344CB8AC3E}">
        <p14:creationId xmlns:p14="http://schemas.microsoft.com/office/powerpoint/2010/main" val="11722370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a:t>
            </a:r>
            <a:endParaRPr lang="en-US" dirty="0"/>
          </a:p>
        </p:txBody>
      </p:sp>
      <p:sp>
        <p:nvSpPr>
          <p:cNvPr id="3" name="Content Placeholder 2"/>
          <p:cNvSpPr>
            <a:spLocks noGrp="1"/>
          </p:cNvSpPr>
          <p:nvPr>
            <p:ph idx="1"/>
          </p:nvPr>
        </p:nvSpPr>
        <p:spPr/>
        <p:txBody>
          <a:bodyPr/>
          <a:lstStyle/>
          <a:p>
            <a:r>
              <a:rPr lang="en-US" dirty="0" smtClean="0"/>
              <a:t>The following operators will all be prefaced by calling them LOGICAL ______.</a:t>
            </a:r>
          </a:p>
          <a:p>
            <a:r>
              <a:rPr lang="en-US" dirty="0" smtClean="0"/>
              <a:t>There are different things you can do with these operators called bitwise operations, but those don’t come up very often.</a:t>
            </a:r>
          </a:p>
        </p:txBody>
      </p:sp>
    </p:spTree>
    <p:extLst>
      <p:ext uri="{BB962C8B-B14F-4D97-AF65-F5344CB8AC3E}">
        <p14:creationId xmlns:p14="http://schemas.microsoft.com/office/powerpoint/2010/main" val="9113472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and (&amp;&amp;)</a:t>
            </a:r>
            <a:endParaRPr lang="en-US" dirty="0"/>
          </a:p>
        </p:txBody>
      </p:sp>
      <p:sp>
        <p:nvSpPr>
          <p:cNvPr id="3" name="Content Placeholder 2"/>
          <p:cNvSpPr>
            <a:spLocks noGrp="1"/>
          </p:cNvSpPr>
          <p:nvPr>
            <p:ph idx="1"/>
          </p:nvPr>
        </p:nvSpPr>
        <p:spPr>
          <a:xfrm>
            <a:off x="203200" y="594360"/>
            <a:ext cx="11988800" cy="5761991"/>
          </a:xfrm>
        </p:spPr>
        <p:txBody>
          <a:bodyPr/>
          <a:lstStyle/>
          <a:p>
            <a:r>
              <a:rPr lang="en-US" dirty="0" smtClean="0"/>
              <a:t>A, (non-single block) truth table is read from left to right.</a:t>
            </a:r>
          </a:p>
          <a:p>
            <a:r>
              <a:rPr lang="en-US" dirty="0" smtClean="0"/>
              <a:t>“If p is true, and q is true, then the outcome is… (The next column over)”</a:t>
            </a:r>
          </a:p>
          <a:p>
            <a:r>
              <a:rPr lang="en-US" dirty="0" smtClean="0"/>
              <a:t>p and q don’t represent anything in particular, they just act like “place-holders” for variables you may have.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Logical and, only evaluates to true, if both boolean variables are true</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558936259"/>
              </p:ext>
            </p:extLst>
          </p:nvPr>
        </p:nvGraphicFramePr>
        <p:xfrm>
          <a:off x="1394327" y="2632687"/>
          <a:ext cx="8127999" cy="193865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t>
                      </a:r>
                      <a:r>
                        <a:rPr lang="en-US" baseline="0" dirty="0" smtClean="0"/>
                        <a:t> &amp;&amp; q</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spTree>
    <p:extLst>
      <p:ext uri="{BB962C8B-B14F-4D97-AF65-F5344CB8AC3E}">
        <p14:creationId xmlns:p14="http://schemas.microsoft.com/office/powerpoint/2010/main" val="212743322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or(||)</a:t>
            </a:r>
            <a:endParaRPr lang="en-US" dirty="0"/>
          </a:p>
        </p:txBody>
      </p:sp>
      <p:sp>
        <p:nvSpPr>
          <p:cNvPr id="3" name="Content Placeholder 2"/>
          <p:cNvSpPr>
            <a:spLocks noGrp="1"/>
          </p:cNvSpPr>
          <p:nvPr>
            <p:ph idx="1"/>
          </p:nvPr>
        </p:nvSpPr>
        <p:spPr/>
        <p:txBody>
          <a:bodyPr/>
          <a:lstStyle/>
          <a:p>
            <a:r>
              <a:rPr lang="en-US" dirty="0" smtClean="0"/>
              <a:t>Logical or, only evaluates too false if both boolean variables are false.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8511146"/>
              </p:ext>
            </p:extLst>
          </p:nvPr>
        </p:nvGraphicFramePr>
        <p:xfrm>
          <a:off x="1358232" y="1898761"/>
          <a:ext cx="8127999" cy="193865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t>
                      </a:r>
                      <a:r>
                        <a:rPr lang="en-US" baseline="0" dirty="0" smtClean="0"/>
                        <a:t> || q</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spTree>
    <p:extLst>
      <p:ext uri="{BB962C8B-B14F-4D97-AF65-F5344CB8AC3E}">
        <p14:creationId xmlns:p14="http://schemas.microsoft.com/office/powerpoint/2010/main" val="8087821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a:t>
            </a:r>
            <a:r>
              <a:rPr lang="en-US" dirty="0" err="1" smtClean="0"/>
              <a:t>xor</a:t>
            </a:r>
            <a:r>
              <a:rPr lang="en-US" dirty="0" smtClean="0"/>
              <a:t> (^)</a:t>
            </a:r>
            <a:endParaRPr lang="en-US" dirty="0"/>
          </a:p>
        </p:txBody>
      </p:sp>
      <p:sp>
        <p:nvSpPr>
          <p:cNvPr id="3" name="Content Placeholder 2"/>
          <p:cNvSpPr>
            <a:spLocks noGrp="1"/>
          </p:cNvSpPr>
          <p:nvPr>
            <p:ph idx="1"/>
          </p:nvPr>
        </p:nvSpPr>
        <p:spPr/>
        <p:txBody>
          <a:bodyPr/>
          <a:lstStyle/>
          <a:p>
            <a:r>
              <a:rPr lang="en-US" dirty="0" smtClean="0"/>
              <a:t>Pronounced “x or”.</a:t>
            </a:r>
          </a:p>
          <a:p>
            <a:r>
              <a:rPr lang="en-US" dirty="0" smtClean="0"/>
              <a:t>Single ‘^’ also used for bitwise </a:t>
            </a:r>
            <a:r>
              <a:rPr lang="en-US" dirty="0" err="1" smtClean="0"/>
              <a:t>xor</a:t>
            </a:r>
            <a:endParaRPr lang="en-US" dirty="0" smtClean="0"/>
          </a:p>
          <a:p>
            <a:r>
              <a:rPr lang="en-US" dirty="0" err="1" smtClean="0"/>
              <a:t>Xor</a:t>
            </a:r>
            <a:r>
              <a:rPr lang="en-US" dirty="0" smtClean="0"/>
              <a:t> is like or, with the added caveat that both boolean variables cannot be true.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4177603"/>
              </p:ext>
            </p:extLst>
          </p:nvPr>
        </p:nvGraphicFramePr>
        <p:xfrm>
          <a:off x="1370263" y="2716909"/>
          <a:ext cx="8127999" cy="1938655"/>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ctr"/>
                      <a:r>
                        <a:rPr lang="en-US" dirty="0" smtClean="0"/>
                        <a:t>p</a:t>
                      </a:r>
                      <a:endParaRPr lang="en-US" dirty="0"/>
                    </a:p>
                  </a:txBody>
                  <a:tcPr/>
                </a:tc>
                <a:tc>
                  <a:txBody>
                    <a:bodyPr/>
                    <a:lstStyle/>
                    <a:p>
                      <a:pPr algn="ctr"/>
                      <a:r>
                        <a:rPr lang="en-US" dirty="0" smtClean="0"/>
                        <a:t>q</a:t>
                      </a:r>
                      <a:endParaRPr lang="en-US" dirty="0"/>
                    </a:p>
                  </a:txBody>
                  <a:tcPr/>
                </a:tc>
                <a:tc>
                  <a:txBody>
                    <a:bodyPr/>
                    <a:lstStyle/>
                    <a:p>
                      <a:pPr algn="ctr"/>
                      <a:r>
                        <a:rPr lang="en-US" dirty="0" smtClean="0"/>
                        <a:t>p</a:t>
                      </a:r>
                      <a:r>
                        <a:rPr lang="en-US" baseline="0" dirty="0" smtClean="0"/>
                        <a:t> ^ q</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37084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c>
                  <a:txBody>
                    <a:bodyPr/>
                    <a:lstStyle/>
                    <a:p>
                      <a:pPr algn="ctr"/>
                      <a:r>
                        <a:rPr lang="en-US" dirty="0" smtClean="0"/>
                        <a:t>T</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a:t>
                      </a:r>
                      <a:endParaRPr lang="en-US" dirty="0"/>
                    </a:p>
                  </a:txBody>
                  <a:tcPr/>
                </a:tc>
                <a:tc>
                  <a:txBody>
                    <a:bodyPr/>
                    <a:lstStyle/>
                    <a:p>
                      <a:pPr algn="ctr"/>
                      <a:r>
                        <a:rPr lang="en-US" dirty="0" smtClean="0"/>
                        <a:t>F</a:t>
                      </a:r>
                      <a:endParaRPr lang="en-US" dirty="0"/>
                    </a:p>
                  </a:txBody>
                  <a:tcPr/>
                </a:tc>
              </a:tr>
            </a:tbl>
          </a:graphicData>
        </a:graphic>
      </p:graphicFrame>
    </p:spTree>
    <p:extLst>
      <p:ext uri="{BB962C8B-B14F-4D97-AF65-F5344CB8AC3E}">
        <p14:creationId xmlns:p14="http://schemas.microsoft.com/office/powerpoint/2010/main" val="166213408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Terms to Start off With</a:t>
            </a:r>
            <a:endParaRPr lang="en-US" dirty="0"/>
          </a:p>
        </p:txBody>
      </p:sp>
      <p:sp>
        <p:nvSpPr>
          <p:cNvPr id="3" name="Content Placeholder 2"/>
          <p:cNvSpPr>
            <a:spLocks noGrp="1"/>
          </p:cNvSpPr>
          <p:nvPr>
            <p:ph idx="1"/>
          </p:nvPr>
        </p:nvSpPr>
        <p:spPr/>
        <p:txBody>
          <a:bodyPr/>
          <a:lstStyle/>
          <a:p>
            <a:r>
              <a:rPr lang="en-US" dirty="0" smtClean="0"/>
              <a:t>Programs in Java are also called </a:t>
            </a:r>
            <a:r>
              <a:rPr lang="en-US" dirty="0" smtClean="0">
                <a:solidFill>
                  <a:srgbClr val="FF0000"/>
                </a:solidFill>
              </a:rPr>
              <a:t>classes</a:t>
            </a:r>
            <a:r>
              <a:rPr lang="en-US" dirty="0" smtClean="0"/>
              <a:t>.</a:t>
            </a:r>
          </a:p>
          <a:p>
            <a:pPr lvl="1"/>
            <a:r>
              <a:rPr lang="en-US" dirty="0" smtClean="0"/>
              <a:t>Classes will be more relevant later, for now think of it as a way to organize your code.</a:t>
            </a:r>
          </a:p>
          <a:p>
            <a:r>
              <a:rPr lang="en-US" dirty="0" smtClean="0"/>
              <a:t>Functions in general are </a:t>
            </a:r>
            <a:r>
              <a:rPr lang="en-US" dirty="0" smtClean="0">
                <a:solidFill>
                  <a:srgbClr val="FF0000"/>
                </a:solidFill>
              </a:rPr>
              <a:t>a named piece of code with input and output</a:t>
            </a:r>
            <a:r>
              <a:rPr lang="en-US" dirty="0" smtClean="0"/>
              <a:t>.</a:t>
            </a:r>
            <a:endParaRPr lang="en-US" dirty="0" smtClean="0">
              <a:solidFill>
                <a:srgbClr val="FF0000"/>
              </a:solidFill>
            </a:endParaRPr>
          </a:p>
          <a:p>
            <a:r>
              <a:rPr lang="en-US" dirty="0" smtClean="0"/>
              <a:t>In Java, functions are called </a:t>
            </a:r>
            <a:r>
              <a:rPr lang="en-US" dirty="0" smtClean="0">
                <a:solidFill>
                  <a:srgbClr val="FF0000"/>
                </a:solidFill>
              </a:rPr>
              <a:t>static methods</a:t>
            </a:r>
            <a:r>
              <a:rPr lang="en-US" dirty="0" smtClean="0"/>
              <a:t>.</a:t>
            </a:r>
            <a:endParaRPr lang="en-US" dirty="0" smtClean="0">
              <a:solidFill>
                <a:srgbClr val="FF0000"/>
              </a:solidFill>
            </a:endParaRPr>
          </a:p>
          <a:p>
            <a:r>
              <a:rPr lang="en-US" dirty="0" smtClean="0"/>
              <a:t>Java programs normally fall into one of two categories</a:t>
            </a:r>
          </a:p>
          <a:p>
            <a:pPr lvl="1"/>
            <a:r>
              <a:rPr lang="en-US" dirty="0" smtClean="0"/>
              <a:t>1) A library of static methods</a:t>
            </a:r>
          </a:p>
          <a:p>
            <a:pPr lvl="1"/>
            <a:r>
              <a:rPr lang="en-US" dirty="0" smtClean="0"/>
              <a:t>2) A definition of a data type*</a:t>
            </a:r>
          </a:p>
          <a:p>
            <a:r>
              <a:rPr lang="en-US" dirty="0" smtClean="0"/>
              <a:t>*Deals with object oriented programming, which we’ll cover later</a:t>
            </a:r>
          </a:p>
        </p:txBody>
      </p:sp>
    </p:spTree>
    <p:extLst>
      <p:ext uri="{BB962C8B-B14F-4D97-AF65-F5344CB8AC3E}">
        <p14:creationId xmlns:p14="http://schemas.microsoft.com/office/powerpoint/2010/main" val="336698209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not (!)</a:t>
            </a:r>
            <a:endParaRPr lang="en-US" dirty="0"/>
          </a:p>
        </p:txBody>
      </p:sp>
      <p:sp>
        <p:nvSpPr>
          <p:cNvPr id="3" name="Content Placeholder 2"/>
          <p:cNvSpPr>
            <a:spLocks noGrp="1"/>
          </p:cNvSpPr>
          <p:nvPr>
            <p:ph idx="1"/>
          </p:nvPr>
        </p:nvSpPr>
        <p:spPr/>
        <p:txBody>
          <a:bodyPr/>
          <a:lstStyle/>
          <a:p>
            <a:r>
              <a:rPr lang="en-US" dirty="0" smtClean="0"/>
              <a:t>“Flips” a boolean variable’s truth value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7964136"/>
              </p:ext>
            </p:extLst>
          </p:nvPr>
        </p:nvGraphicFramePr>
        <p:xfrm>
          <a:off x="203200" y="1200929"/>
          <a:ext cx="10649284" cy="4742670"/>
        </p:xfrm>
        <a:graphic>
          <a:graphicData uri="http://schemas.openxmlformats.org/drawingml/2006/table">
            <a:tbl>
              <a:tblPr firstRow="1" bandRow="1">
                <a:tableStyleId>{5C22544A-7EE6-4342-B048-85BDC9FD1C3A}</a:tableStyleId>
              </a:tblPr>
              <a:tblGrid>
                <a:gridCol w="5324642"/>
                <a:gridCol w="5324642"/>
              </a:tblGrid>
              <a:tr h="1580890">
                <a:tc>
                  <a:txBody>
                    <a:bodyPr/>
                    <a:lstStyle/>
                    <a:p>
                      <a:pPr algn="ctr"/>
                      <a:r>
                        <a:rPr lang="en-US" dirty="0" smtClean="0"/>
                        <a:t>p</a:t>
                      </a:r>
                      <a:endParaRPr lang="en-US" dirty="0"/>
                    </a:p>
                  </a:txBody>
                  <a:tcPr/>
                </a:tc>
                <a:tc>
                  <a:txBody>
                    <a:bodyPr/>
                    <a:lstStyle/>
                    <a:p>
                      <a:pPr algn="ctr"/>
                      <a:r>
                        <a:rPr lang="en-US" dirty="0" smtClean="0"/>
                        <a:t>!p</a:t>
                      </a:r>
                      <a:endParaRPr lang="en-US" dirty="0"/>
                    </a:p>
                  </a:txBody>
                  <a:tcPr/>
                </a:tc>
              </a:tr>
              <a:tr h="1580890">
                <a:tc>
                  <a:txBody>
                    <a:bodyPr/>
                    <a:lstStyle/>
                    <a:p>
                      <a:pPr algn="ctr"/>
                      <a:r>
                        <a:rPr lang="en-US" dirty="0" smtClean="0"/>
                        <a:t>T</a:t>
                      </a:r>
                      <a:endParaRPr lang="en-US" dirty="0"/>
                    </a:p>
                  </a:txBody>
                  <a:tcPr/>
                </a:tc>
                <a:tc>
                  <a:txBody>
                    <a:bodyPr/>
                    <a:lstStyle/>
                    <a:p>
                      <a:pPr algn="ctr"/>
                      <a:r>
                        <a:rPr lang="en-US" dirty="0" smtClean="0"/>
                        <a:t>F</a:t>
                      </a:r>
                      <a:endParaRPr lang="en-US" dirty="0"/>
                    </a:p>
                  </a:txBody>
                  <a:tcPr/>
                </a:tc>
              </a:tr>
              <a:tr h="1580890">
                <a:tc>
                  <a:txBody>
                    <a:bodyPr/>
                    <a:lstStyle/>
                    <a:p>
                      <a:pPr algn="ctr"/>
                      <a:r>
                        <a:rPr lang="en-US" dirty="0" smtClean="0"/>
                        <a:t>F</a:t>
                      </a:r>
                      <a:endParaRPr lang="en-US" dirty="0"/>
                    </a:p>
                  </a:txBody>
                  <a:tcPr/>
                </a:tc>
                <a:tc>
                  <a:txBody>
                    <a:bodyPr/>
                    <a:lstStyle/>
                    <a:p>
                      <a:pPr algn="ctr"/>
                      <a:r>
                        <a:rPr lang="en-US" dirty="0" smtClean="0"/>
                        <a:t>T</a:t>
                      </a:r>
                      <a:endParaRPr lang="en-US" dirty="0"/>
                    </a:p>
                  </a:txBody>
                  <a:tcPr/>
                </a:tc>
              </a:tr>
            </a:tbl>
          </a:graphicData>
        </a:graphic>
      </p:graphicFrame>
    </p:spTree>
    <p:extLst>
      <p:ext uri="{BB962C8B-B14F-4D97-AF65-F5344CB8AC3E}">
        <p14:creationId xmlns:p14="http://schemas.microsoft.com/office/powerpoint/2010/main" val="400675742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expressions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literal </a:t>
            </a:r>
            <a:r>
              <a:rPr lang="en-US" dirty="0" smtClean="0"/>
              <a:t>is when </a:t>
            </a:r>
            <a:r>
              <a:rPr lang="en-US" dirty="0" smtClean="0">
                <a:solidFill>
                  <a:srgbClr val="FF0000"/>
                </a:solidFill>
              </a:rPr>
              <a:t>a variable is put directly into your code without any calculations being done</a:t>
            </a:r>
            <a:r>
              <a:rPr lang="en-US" dirty="0" smtClean="0"/>
              <a:t>.</a:t>
            </a:r>
          </a:p>
          <a:p>
            <a:r>
              <a:rPr lang="en-US" dirty="0" smtClean="0"/>
              <a:t>An expression is when you “smoosh” together literals or variables with operators to produce a new value.</a:t>
            </a:r>
          </a:p>
          <a:p>
            <a:r>
              <a:rPr lang="en-US" dirty="0" smtClean="0"/>
              <a:t>There are precedence rules, but generally liberal </a:t>
            </a:r>
            <a:r>
              <a:rPr lang="en-US" baseline="30000" dirty="0" smtClean="0"/>
              <a:t>shudders</a:t>
            </a:r>
            <a:r>
              <a:rPr lang="en-US" dirty="0" smtClean="0"/>
              <a:t> use of “(“ “)”, will prevent you from getting in hot water.</a:t>
            </a:r>
            <a:endParaRPr lang="en-US" dirty="0"/>
          </a:p>
        </p:txBody>
      </p:sp>
    </p:spTree>
    <p:extLst>
      <p:ext uri="{BB962C8B-B14F-4D97-AF65-F5344CB8AC3E}">
        <p14:creationId xmlns:p14="http://schemas.microsoft.com/office/powerpoint/2010/main" val="24096964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normAutofit/>
          </a:bodyPr>
          <a:lstStyle/>
          <a:p>
            <a:r>
              <a:rPr lang="en-US" dirty="0" smtClean="0"/>
              <a:t>Casting (with primitive data types) is </a:t>
            </a:r>
            <a:r>
              <a:rPr lang="en-US" dirty="0" smtClean="0"/>
              <a:t>a computer’s reaction to</a:t>
            </a:r>
            <a:r>
              <a:rPr lang="en-US" dirty="0" smtClean="0"/>
              <a:t> data being moved around in memory, but the spaces the data occupies are not all the same size. </a:t>
            </a:r>
            <a:endParaRPr lang="en-US" dirty="0" smtClean="0"/>
          </a:p>
          <a:p>
            <a:r>
              <a:rPr lang="en-US" dirty="0" smtClean="0"/>
              <a:t>Casting is done both implicitly and </a:t>
            </a:r>
            <a:r>
              <a:rPr lang="en-US" dirty="0" smtClean="0"/>
              <a:t>explicitly.</a:t>
            </a:r>
            <a:endParaRPr lang="en-US" dirty="0" smtClean="0"/>
          </a:p>
          <a:p>
            <a:r>
              <a:rPr lang="en-US" dirty="0" smtClean="0">
                <a:solidFill>
                  <a:srgbClr val="FF0000"/>
                </a:solidFill>
              </a:rPr>
              <a:t>Implicit Casting</a:t>
            </a:r>
          </a:p>
          <a:p>
            <a:pPr lvl="1"/>
            <a:r>
              <a:rPr lang="en-US" dirty="0" smtClean="0"/>
              <a:t>Done automatically by the computer.</a:t>
            </a:r>
          </a:p>
          <a:p>
            <a:pPr lvl="1"/>
            <a:r>
              <a:rPr lang="en-US" dirty="0" smtClean="0"/>
              <a:t>int a = 5; 	byte b = 6; 		a = b;</a:t>
            </a:r>
          </a:p>
          <a:p>
            <a:pPr lvl="1"/>
            <a:r>
              <a:rPr lang="en-US" dirty="0" smtClean="0"/>
              <a:t>The “a = b” line says, assign b’s value into a. The computer knows b takes up less room that a, so any space b by its very nature couldn’t take up, would be filled with zero’s in a.</a:t>
            </a:r>
          </a:p>
          <a:p>
            <a:pPr lvl="1"/>
            <a:endParaRPr lang="en-US" dirty="0" smtClean="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987716311"/>
              </p:ext>
            </p:extLst>
          </p:nvPr>
        </p:nvGraphicFramePr>
        <p:xfrm>
          <a:off x="2224505" y="4870560"/>
          <a:ext cx="8128000" cy="387731"/>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00</a:t>
                      </a:r>
                      <a:endParaRPr lang="en-US" dirty="0"/>
                    </a:p>
                  </a:txBody>
                  <a:tcPr/>
                </a:tc>
                <a:tc>
                  <a:txBody>
                    <a:bodyPr/>
                    <a:lstStyle/>
                    <a:p>
                      <a:r>
                        <a:rPr lang="en-US" dirty="0" smtClean="0"/>
                        <a:t>00</a:t>
                      </a:r>
                      <a:endParaRPr lang="en-US" dirty="0"/>
                    </a:p>
                  </a:txBody>
                  <a:tcPr/>
                </a:tc>
                <a:tc>
                  <a:txBody>
                    <a:bodyPr/>
                    <a:lstStyle/>
                    <a:p>
                      <a:r>
                        <a:rPr lang="en-US" dirty="0" smtClean="0"/>
                        <a:t>00</a:t>
                      </a:r>
                      <a:endParaRPr lang="en-US" dirty="0"/>
                    </a:p>
                  </a:txBody>
                  <a:tcPr/>
                </a:tc>
                <a:tc>
                  <a:txBody>
                    <a:bodyPr/>
                    <a:lstStyle/>
                    <a:p>
                      <a:r>
                        <a:rPr lang="en-US" dirty="0" smtClean="0"/>
                        <a:t>05</a:t>
                      </a:r>
                      <a:endParaRPr lang="en-US" dirty="0"/>
                    </a:p>
                  </a:txBody>
                  <a:tcPr/>
                </a:tc>
              </a:tr>
            </a:tbl>
          </a:graphicData>
        </a:graphic>
      </p:graphicFrame>
      <p:sp>
        <p:nvSpPr>
          <p:cNvPr id="6" name="Rectangle 5"/>
          <p:cNvSpPr/>
          <p:nvPr/>
        </p:nvSpPr>
        <p:spPr>
          <a:xfrm flipH="1">
            <a:off x="1323475" y="4408895"/>
            <a:ext cx="100304"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7" name="Table 6"/>
          <p:cNvGraphicFramePr>
            <a:graphicFrameLocks noGrp="1"/>
          </p:cNvGraphicFramePr>
          <p:nvPr>
            <p:extLst>
              <p:ext uri="{D42A27DB-BD31-4B8C-83A1-F6EECF244321}">
                <p14:modId xmlns:p14="http://schemas.microsoft.com/office/powerpoint/2010/main" val="2398889359"/>
              </p:ext>
            </p:extLst>
          </p:nvPr>
        </p:nvGraphicFramePr>
        <p:xfrm>
          <a:off x="8325853" y="5332226"/>
          <a:ext cx="2026652" cy="475096"/>
        </p:xfrm>
        <a:graphic>
          <a:graphicData uri="http://schemas.openxmlformats.org/drawingml/2006/table">
            <a:tbl>
              <a:tblPr firstRow="1" bandRow="1">
                <a:tableStyleId>{5C22544A-7EE6-4342-B048-85BDC9FD1C3A}</a:tableStyleId>
              </a:tblPr>
              <a:tblGrid>
                <a:gridCol w="2026652"/>
              </a:tblGrid>
              <a:tr h="475096">
                <a:tc>
                  <a:txBody>
                    <a:bodyPr/>
                    <a:lstStyle/>
                    <a:p>
                      <a:r>
                        <a:rPr lang="en-US" dirty="0" smtClean="0"/>
                        <a:t>06</a:t>
                      </a:r>
                      <a:endParaRPr lang="en-US" dirty="0"/>
                    </a:p>
                  </a:txBody>
                  <a:tcPr/>
                </a:tc>
              </a:tr>
            </a:tbl>
          </a:graphicData>
        </a:graphic>
      </p:graphicFrame>
      <p:sp>
        <p:nvSpPr>
          <p:cNvPr id="8" name="Rectangle 7"/>
          <p:cNvSpPr/>
          <p:nvPr/>
        </p:nvSpPr>
        <p:spPr>
          <a:xfrm>
            <a:off x="7333661" y="5258291"/>
            <a:ext cx="591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39834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Casting</a:t>
            </a:r>
            <a:endParaRPr lang="en-US" dirty="0"/>
          </a:p>
        </p:txBody>
      </p:sp>
      <p:sp>
        <p:nvSpPr>
          <p:cNvPr id="3" name="Content Placeholder 2"/>
          <p:cNvSpPr>
            <a:spLocks noGrp="1"/>
          </p:cNvSpPr>
          <p:nvPr>
            <p:ph idx="1"/>
          </p:nvPr>
        </p:nvSpPr>
        <p:spPr/>
        <p:txBody>
          <a:bodyPr/>
          <a:lstStyle/>
          <a:p>
            <a:r>
              <a:rPr lang="en-US" dirty="0" smtClean="0"/>
              <a:t>Telling the computer “I know this looks bad, but trust me I know what I’m doing.”</a:t>
            </a:r>
          </a:p>
          <a:p>
            <a:r>
              <a:rPr lang="en-US" dirty="0" smtClean="0"/>
              <a:t>int a = 0x10000000;	byte b = 0x05;		b = a;</a:t>
            </a:r>
          </a:p>
          <a:p>
            <a:r>
              <a:rPr lang="en-US" dirty="0" smtClean="0"/>
              <a:t>“0x” just means this is a hexadecimal representation of a number, what exactly that means is not important to the discussion right now.</a:t>
            </a:r>
          </a:p>
          <a:p>
            <a:endParaRPr lang="en-US" dirty="0"/>
          </a:p>
          <a:p>
            <a:endParaRPr lang="en-US" dirty="0" smtClean="0"/>
          </a:p>
          <a:p>
            <a:endParaRPr lang="en-US" dirty="0"/>
          </a:p>
          <a:p>
            <a:endParaRPr lang="en-US" dirty="0" smtClean="0"/>
          </a:p>
          <a:p>
            <a:endParaRPr lang="en-US" dirty="0"/>
          </a:p>
          <a:p>
            <a:r>
              <a:rPr lang="en-US" dirty="0" smtClean="0"/>
              <a:t>“b = a”, tells the computer to copy a’s value into b. This presents a problem because copies must be made between adjacent squares from top to bottom. </a:t>
            </a:r>
          </a:p>
          <a:p>
            <a:r>
              <a:rPr lang="en-US" dirty="0" smtClean="0"/>
              <a:t>That “10” bit at the top will be lost if the operation carries out, so the computer tells you that by saying “possible loss of precision.”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947740"/>
              </p:ext>
            </p:extLst>
          </p:nvPr>
        </p:nvGraphicFramePr>
        <p:xfrm>
          <a:off x="2862179" y="3087626"/>
          <a:ext cx="8128000" cy="387731"/>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10</a:t>
                      </a:r>
                      <a:endParaRPr lang="en-US" dirty="0"/>
                    </a:p>
                  </a:txBody>
                  <a:tcPr/>
                </a:tc>
                <a:tc>
                  <a:txBody>
                    <a:bodyPr/>
                    <a:lstStyle/>
                    <a:p>
                      <a:r>
                        <a:rPr lang="en-US" dirty="0" smtClean="0"/>
                        <a:t>00</a:t>
                      </a:r>
                      <a:endParaRPr lang="en-US" dirty="0"/>
                    </a:p>
                  </a:txBody>
                  <a:tcPr/>
                </a:tc>
                <a:tc>
                  <a:txBody>
                    <a:bodyPr/>
                    <a:lstStyle/>
                    <a:p>
                      <a:r>
                        <a:rPr lang="en-US" dirty="0" smtClean="0"/>
                        <a:t>00</a:t>
                      </a:r>
                      <a:endParaRPr lang="en-US" dirty="0"/>
                    </a:p>
                  </a:txBody>
                  <a:tcPr/>
                </a:tc>
                <a:tc>
                  <a:txBody>
                    <a:bodyPr/>
                    <a:lstStyle/>
                    <a:p>
                      <a:r>
                        <a:rPr lang="en-US" dirty="0" smtClean="0"/>
                        <a:t>00</a:t>
                      </a:r>
                      <a:endParaRPr lang="en-US" dirty="0"/>
                    </a:p>
                  </a:txBody>
                  <a:tcPr/>
                </a:tc>
              </a:tr>
            </a:tbl>
          </a:graphicData>
        </a:graphic>
      </p:graphicFrame>
      <p:sp>
        <p:nvSpPr>
          <p:cNvPr id="5" name="Rectangle 4"/>
          <p:cNvSpPr/>
          <p:nvPr/>
        </p:nvSpPr>
        <p:spPr>
          <a:xfrm flipH="1">
            <a:off x="2021307" y="2819826"/>
            <a:ext cx="100304"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1805506700"/>
              </p:ext>
            </p:extLst>
          </p:nvPr>
        </p:nvGraphicFramePr>
        <p:xfrm>
          <a:off x="8963527" y="3743156"/>
          <a:ext cx="2026652" cy="475096"/>
        </p:xfrm>
        <a:graphic>
          <a:graphicData uri="http://schemas.openxmlformats.org/drawingml/2006/table">
            <a:tbl>
              <a:tblPr firstRow="1" bandRow="1">
                <a:tableStyleId>{5C22544A-7EE6-4342-B048-85BDC9FD1C3A}</a:tableStyleId>
              </a:tblPr>
              <a:tblGrid>
                <a:gridCol w="2026652"/>
              </a:tblGrid>
              <a:tr h="475096">
                <a:tc>
                  <a:txBody>
                    <a:bodyPr/>
                    <a:lstStyle/>
                    <a:p>
                      <a:r>
                        <a:rPr lang="en-US" dirty="0" smtClean="0"/>
                        <a:t>05</a:t>
                      </a:r>
                      <a:endParaRPr lang="en-US" dirty="0"/>
                    </a:p>
                  </a:txBody>
                  <a:tcPr/>
                </a:tc>
              </a:tr>
            </a:tbl>
          </a:graphicData>
        </a:graphic>
      </p:graphicFrame>
      <p:sp>
        <p:nvSpPr>
          <p:cNvPr id="7" name="Rectangle 6"/>
          <p:cNvSpPr/>
          <p:nvPr/>
        </p:nvSpPr>
        <p:spPr>
          <a:xfrm>
            <a:off x="7923208" y="3530860"/>
            <a:ext cx="59182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524797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Casting Con.</a:t>
            </a:r>
            <a:endParaRPr lang="en-US" dirty="0"/>
          </a:p>
        </p:txBody>
      </p:sp>
      <p:sp>
        <p:nvSpPr>
          <p:cNvPr id="3" name="Content Placeholder 2"/>
          <p:cNvSpPr>
            <a:spLocks noGrp="1"/>
          </p:cNvSpPr>
          <p:nvPr>
            <p:ph idx="1"/>
          </p:nvPr>
        </p:nvSpPr>
        <p:spPr/>
        <p:txBody>
          <a:bodyPr/>
          <a:lstStyle/>
          <a:p>
            <a:r>
              <a:rPr lang="en-US" dirty="0" smtClean="0"/>
              <a:t>Then again, you might not care about the top bits you’re cutting off. </a:t>
            </a:r>
          </a:p>
          <a:p>
            <a:r>
              <a:rPr lang="en-US" dirty="0" smtClean="0"/>
              <a:t>To tell the computer “the top bits are rubbish, and I don’t care about them” you could do: b = (byte) a;</a:t>
            </a:r>
          </a:p>
          <a:p>
            <a:r>
              <a:rPr lang="en-US" dirty="0" smtClean="0"/>
              <a:t>This is giving the computer permission to copy a’s value over b’s range, even if you are losing numbers in the process.</a:t>
            </a:r>
          </a:p>
          <a:p>
            <a:r>
              <a:rPr lang="en-US" dirty="0" smtClean="0"/>
              <a:t>The (</a:t>
            </a:r>
            <a:r>
              <a:rPr lang="en-US" dirty="0" err="1" smtClean="0"/>
              <a:t>primType</a:t>
            </a:r>
            <a:r>
              <a:rPr lang="en-US" dirty="0" smtClean="0"/>
              <a:t>) way of doing explicit casting is why it’s called explicit. You must manually tell the computer it’s not being naughty, because it’s trained to think copying bigger values into smaller places is </a:t>
            </a:r>
            <a:r>
              <a:rPr lang="en-US" smtClean="0"/>
              <a:t>always naughty. </a:t>
            </a:r>
            <a:endParaRPr lang="en-US" dirty="0"/>
          </a:p>
        </p:txBody>
      </p:sp>
    </p:spTree>
    <p:extLst>
      <p:ext uri="{BB962C8B-B14F-4D97-AF65-F5344CB8AC3E}">
        <p14:creationId xmlns:p14="http://schemas.microsoft.com/office/powerpoint/2010/main" val="502709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Primitive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2951407"/>
              </p:ext>
            </p:extLst>
          </p:nvPr>
        </p:nvGraphicFramePr>
        <p:xfrm>
          <a:off x="203200" y="593725"/>
          <a:ext cx="11988801" cy="3785870"/>
        </p:xfrm>
        <a:graphic>
          <a:graphicData uri="http://schemas.openxmlformats.org/drawingml/2006/table">
            <a:tbl>
              <a:tblPr firstRow="1" bandRow="1">
                <a:tableStyleId>{5C22544A-7EE6-4342-B048-85BDC9FD1C3A}</a:tableStyleId>
              </a:tblPr>
              <a:tblGrid>
                <a:gridCol w="3996267"/>
                <a:gridCol w="3996267"/>
                <a:gridCol w="3996267"/>
              </a:tblGrid>
              <a:tr h="370840">
                <a:tc>
                  <a:txBody>
                    <a:bodyPr/>
                    <a:lstStyle/>
                    <a:p>
                      <a:pPr algn="ctr"/>
                      <a:r>
                        <a:rPr lang="en-US" dirty="0" smtClean="0"/>
                        <a:t>Type</a:t>
                      </a:r>
                      <a:endParaRPr lang="en-US" dirty="0"/>
                    </a:p>
                  </a:txBody>
                  <a:tcPr/>
                </a:tc>
                <a:tc>
                  <a:txBody>
                    <a:bodyPr/>
                    <a:lstStyle/>
                    <a:p>
                      <a:pPr algn="ctr"/>
                      <a:r>
                        <a:rPr lang="en-US" dirty="0" smtClean="0"/>
                        <a:t>Range</a:t>
                      </a:r>
                      <a:endParaRPr lang="en-US" dirty="0"/>
                    </a:p>
                  </a:txBody>
                  <a:tcPr/>
                </a:tc>
                <a:tc>
                  <a:txBody>
                    <a:bodyPr/>
                    <a:lstStyle/>
                    <a:p>
                      <a:pPr algn="ctr"/>
                      <a:r>
                        <a:rPr lang="en-US" dirty="0" smtClean="0"/>
                        <a:t># of Values</a:t>
                      </a:r>
                      <a:endParaRPr lang="en-US" dirty="0"/>
                    </a:p>
                  </a:txBody>
                  <a:tcPr/>
                </a:tc>
              </a:tr>
              <a:tr h="370840">
                <a:tc>
                  <a:txBody>
                    <a:bodyPr/>
                    <a:lstStyle/>
                    <a:p>
                      <a:pPr algn="ctr"/>
                      <a:r>
                        <a:rPr lang="en-US" smtClean="0"/>
                        <a:t>byte</a:t>
                      </a:r>
                      <a:endParaRPr lang="en-US" dirty="0"/>
                    </a:p>
                  </a:txBody>
                  <a:tcPr/>
                </a:tc>
                <a:tc>
                  <a:txBody>
                    <a:bodyPr/>
                    <a:lstStyle/>
                    <a:p>
                      <a:pPr algn="ctr"/>
                      <a:r>
                        <a:rPr lang="en-US" dirty="0" smtClean="0"/>
                        <a:t>[-128,</a:t>
                      </a:r>
                      <a:r>
                        <a:rPr lang="en-US" baseline="0" dirty="0" smtClean="0"/>
                        <a:t> 127]</a:t>
                      </a:r>
                      <a:endParaRPr lang="en-US" dirty="0"/>
                    </a:p>
                  </a:txBody>
                  <a:tcPr/>
                </a:tc>
                <a:tc>
                  <a:txBody>
                    <a:bodyPr/>
                    <a:lstStyle/>
                    <a:p>
                      <a:pPr algn="ctr"/>
                      <a:r>
                        <a:rPr lang="en-US" dirty="0" smtClean="0"/>
                        <a:t>256</a:t>
                      </a:r>
                      <a:endParaRPr lang="en-US" dirty="0"/>
                    </a:p>
                  </a:txBody>
                  <a:tcPr/>
                </a:tc>
              </a:tr>
              <a:tr h="370840">
                <a:tc>
                  <a:txBody>
                    <a:bodyPr/>
                    <a:lstStyle/>
                    <a:p>
                      <a:pPr algn="ctr"/>
                      <a:r>
                        <a:rPr lang="en-US" dirty="0" smtClean="0"/>
                        <a:t>short</a:t>
                      </a:r>
                      <a:endParaRPr lang="en-US" dirty="0"/>
                    </a:p>
                  </a:txBody>
                  <a:tcPr/>
                </a:tc>
                <a:tc>
                  <a:txBody>
                    <a:bodyPr/>
                    <a:lstStyle/>
                    <a:p>
                      <a:pPr algn="ctr"/>
                      <a:r>
                        <a:rPr lang="en-US" dirty="0" smtClean="0"/>
                        <a:t>[-32768, 32767]</a:t>
                      </a:r>
                      <a:endParaRPr lang="en-US" dirty="0"/>
                    </a:p>
                  </a:txBody>
                  <a:tcPr/>
                </a:tc>
                <a:tc>
                  <a:txBody>
                    <a:bodyPr/>
                    <a:lstStyle/>
                    <a:p>
                      <a:pPr algn="ctr"/>
                      <a:r>
                        <a:rPr lang="en-US" dirty="0" smtClean="0"/>
                        <a:t>65,536</a:t>
                      </a:r>
                      <a:endParaRPr lang="en-US" dirty="0"/>
                    </a:p>
                  </a:txBody>
                  <a:tcPr/>
                </a:tc>
              </a:tr>
              <a:tr h="370840">
                <a:tc>
                  <a:txBody>
                    <a:bodyPr/>
                    <a:lstStyle/>
                    <a:p>
                      <a:pPr algn="ctr"/>
                      <a:r>
                        <a:rPr lang="en-US" dirty="0" smtClean="0"/>
                        <a:t>char</a:t>
                      </a:r>
                      <a:endParaRPr lang="en-US" dirty="0"/>
                    </a:p>
                  </a:txBody>
                  <a:tcPr/>
                </a:tc>
                <a:tc>
                  <a:txBody>
                    <a:bodyPr/>
                    <a:lstStyle/>
                    <a:p>
                      <a:pPr algn="ctr"/>
                      <a:r>
                        <a:rPr lang="en-US" dirty="0" smtClean="0"/>
                        <a:t>[0, 65536]</a:t>
                      </a:r>
                      <a:endParaRPr lang="en-US" dirty="0"/>
                    </a:p>
                  </a:txBody>
                  <a:tcPr/>
                </a:tc>
                <a:tc>
                  <a:txBody>
                    <a:bodyPr/>
                    <a:lstStyle/>
                    <a:p>
                      <a:pPr algn="ctr"/>
                      <a:r>
                        <a:rPr lang="en-US" dirty="0" smtClean="0"/>
                        <a:t>65,537</a:t>
                      </a:r>
                      <a:endParaRPr lang="en-US" dirty="0"/>
                    </a:p>
                  </a:txBody>
                  <a:tcPr/>
                </a:tc>
              </a:tr>
              <a:tr h="370840">
                <a:tc>
                  <a:txBody>
                    <a:bodyPr/>
                    <a:lstStyle/>
                    <a:p>
                      <a:pPr algn="ctr"/>
                      <a:r>
                        <a:rPr lang="en-US" dirty="0" smtClean="0"/>
                        <a:t>int</a:t>
                      </a:r>
                      <a:endParaRPr lang="en-US" dirty="0"/>
                    </a:p>
                  </a:txBody>
                  <a:tcPr/>
                </a:tc>
                <a:tc>
                  <a:txBody>
                    <a:bodyPr/>
                    <a:lstStyle/>
                    <a:p>
                      <a:pPr algn="ctr"/>
                      <a:r>
                        <a:rPr lang="en-US" dirty="0" smtClean="0"/>
                        <a:t>[-2</a:t>
                      </a:r>
                      <a:r>
                        <a:rPr lang="en-US" baseline="30000" dirty="0" smtClean="0"/>
                        <a:t>31</a:t>
                      </a:r>
                      <a:r>
                        <a:rPr lang="en-US" baseline="0" dirty="0" smtClean="0"/>
                        <a:t> , 2</a:t>
                      </a:r>
                      <a:r>
                        <a:rPr lang="en-US" baseline="30000" dirty="0" smtClean="0"/>
                        <a:t>31</a:t>
                      </a:r>
                      <a:r>
                        <a:rPr lang="en-US" baseline="0" dirty="0" smtClean="0"/>
                        <a:t> – 1]</a:t>
                      </a:r>
                      <a:endParaRPr lang="en-US" dirty="0"/>
                    </a:p>
                  </a:txBody>
                  <a:tcPr/>
                </a:tc>
                <a:tc>
                  <a:txBody>
                    <a:bodyPr/>
                    <a:lstStyle/>
                    <a:p>
                      <a:pPr algn="ctr"/>
                      <a:r>
                        <a:rPr lang="en-US" dirty="0" smtClean="0"/>
                        <a:t>4,294,967,296</a:t>
                      </a:r>
                      <a:endParaRPr lang="en-US" dirty="0"/>
                    </a:p>
                  </a:txBody>
                  <a:tcPr/>
                </a:tc>
              </a:tr>
              <a:tr h="370840">
                <a:tc>
                  <a:txBody>
                    <a:bodyPr/>
                    <a:lstStyle/>
                    <a:p>
                      <a:pPr algn="ctr"/>
                      <a:r>
                        <a:rPr lang="en-US" dirty="0" smtClean="0"/>
                        <a:t>long</a:t>
                      </a:r>
                      <a:endParaRPr lang="en-US" dirty="0"/>
                    </a:p>
                  </a:txBody>
                  <a:tcPr/>
                </a:tc>
                <a:tc>
                  <a:txBody>
                    <a:bodyPr/>
                    <a:lstStyle/>
                    <a:p>
                      <a:pPr algn="ctr"/>
                      <a:r>
                        <a:rPr lang="en-US" dirty="0" smtClean="0"/>
                        <a:t>[-2</a:t>
                      </a:r>
                      <a:r>
                        <a:rPr lang="en-US" baseline="30000" dirty="0" smtClean="0"/>
                        <a:t>63</a:t>
                      </a:r>
                      <a:r>
                        <a:rPr lang="en-US" baseline="0" dirty="0" smtClean="0"/>
                        <a:t> , 2</a:t>
                      </a:r>
                      <a:r>
                        <a:rPr lang="en-US" baseline="30000" dirty="0" smtClean="0"/>
                        <a:t>63</a:t>
                      </a:r>
                      <a:r>
                        <a:rPr lang="en-US" baseline="0" dirty="0" smtClean="0"/>
                        <a:t> – 1]</a:t>
                      </a:r>
                      <a:endParaRPr lang="en-US" dirty="0"/>
                    </a:p>
                  </a:txBody>
                  <a:tcPr/>
                </a:tc>
                <a:tc>
                  <a:txBody>
                    <a:bodyPr/>
                    <a:lstStyle/>
                    <a:p>
                      <a:pPr algn="ctr"/>
                      <a:r>
                        <a:rPr lang="en-US" dirty="0" smtClean="0"/>
                        <a:t>2</a:t>
                      </a:r>
                      <a:r>
                        <a:rPr lang="en-US" baseline="30000" dirty="0" smtClean="0"/>
                        <a:t>64</a:t>
                      </a:r>
                      <a:endParaRPr lang="en-US" dirty="0"/>
                    </a:p>
                  </a:txBody>
                  <a:tcPr/>
                </a:tc>
              </a:tr>
              <a:tr h="370840">
                <a:tc>
                  <a:txBody>
                    <a:bodyPr/>
                    <a:lstStyle/>
                    <a:p>
                      <a:pPr algn="ctr"/>
                      <a:r>
                        <a:rPr lang="en-US" dirty="0" smtClean="0"/>
                        <a:t>float</a:t>
                      </a:r>
                      <a:endParaRPr lang="en-US" dirty="0"/>
                    </a:p>
                  </a:txBody>
                  <a:tcPr/>
                </a:tc>
                <a:tc>
                  <a:txBody>
                    <a:bodyPr/>
                    <a:lstStyle/>
                    <a:p>
                      <a:pPr algn="ctr"/>
                      <a:r>
                        <a:rPr lang="en-US" dirty="0" smtClean="0"/>
                        <a:t>[(-3.4</a:t>
                      </a:r>
                      <a:r>
                        <a:rPr lang="en-US" baseline="0" dirty="0" smtClean="0"/>
                        <a:t>) x 10</a:t>
                      </a:r>
                      <a:r>
                        <a:rPr lang="en-US" baseline="30000" dirty="0" smtClean="0"/>
                        <a:t>38</a:t>
                      </a:r>
                      <a:r>
                        <a:rPr lang="en-US" baseline="0" dirty="0" smtClean="0"/>
                        <a:t> , 3.4 x 10</a:t>
                      </a:r>
                      <a:r>
                        <a:rPr lang="en-US" baseline="30000" dirty="0" smtClean="0"/>
                        <a:t>38</a:t>
                      </a:r>
                      <a:r>
                        <a:rPr lang="en-US" baseline="0" dirty="0" smtClean="0"/>
                        <a:t> ]</a:t>
                      </a:r>
                      <a:endParaRPr lang="en-US" dirty="0"/>
                    </a:p>
                  </a:txBody>
                  <a:tcPr/>
                </a:tc>
                <a:tc>
                  <a:txBody>
                    <a:bodyPr/>
                    <a:lstStyle/>
                    <a:p>
                      <a:pPr algn="ctr"/>
                      <a:r>
                        <a:rPr lang="en-US" dirty="0" smtClean="0"/>
                        <a:t>A LOT</a:t>
                      </a:r>
                      <a:endParaRPr lang="en-US" dirty="0"/>
                    </a:p>
                  </a:txBody>
                  <a:tcPr/>
                </a:tc>
              </a:tr>
              <a:tr h="370840">
                <a:tc>
                  <a:txBody>
                    <a:bodyPr/>
                    <a:lstStyle/>
                    <a:p>
                      <a:pPr algn="ctr"/>
                      <a:r>
                        <a:rPr lang="en-US" dirty="0" smtClean="0"/>
                        <a:t>double</a:t>
                      </a:r>
                      <a:endParaRPr lang="en-US" dirty="0"/>
                    </a:p>
                  </a:txBody>
                  <a:tcPr/>
                </a:tc>
                <a:tc>
                  <a:txBody>
                    <a:bodyPr/>
                    <a:lstStyle/>
                    <a:p>
                      <a:pPr marL="0" marR="0" lvl="0" indent="0" algn="ctr" defTabSz="987552" rtl="0" eaLnBrk="1" fontAlgn="auto" latinLnBrk="0" hangingPunct="1">
                        <a:lnSpc>
                          <a:spcPct val="100000"/>
                        </a:lnSpc>
                        <a:spcBef>
                          <a:spcPts val="0"/>
                        </a:spcBef>
                        <a:spcAft>
                          <a:spcPts val="0"/>
                        </a:spcAft>
                        <a:buClrTx/>
                        <a:buSzTx/>
                        <a:buFontTx/>
                        <a:buNone/>
                        <a:tabLst/>
                        <a:defRPr/>
                      </a:pPr>
                      <a:r>
                        <a:rPr lang="en-US" dirty="0" smtClean="0"/>
                        <a:t>[(-1.08</a:t>
                      </a:r>
                      <a:r>
                        <a:rPr lang="en-US" baseline="0" dirty="0" smtClean="0"/>
                        <a:t>) x 10</a:t>
                      </a:r>
                      <a:r>
                        <a:rPr lang="en-US" baseline="30000" dirty="0" smtClean="0"/>
                        <a:t>308</a:t>
                      </a:r>
                      <a:r>
                        <a:rPr lang="en-US" baseline="0" dirty="0" smtClean="0"/>
                        <a:t> , 1.08 x 10</a:t>
                      </a:r>
                      <a:r>
                        <a:rPr lang="en-US" baseline="30000" dirty="0" smtClean="0"/>
                        <a:t>308</a:t>
                      </a:r>
                      <a:r>
                        <a:rPr lang="en-US" baseline="0" dirty="0" smtClean="0"/>
                        <a:t> ]</a:t>
                      </a:r>
                      <a:endParaRPr lang="en-US" dirty="0" smtClean="0"/>
                    </a:p>
                  </a:txBody>
                  <a:tcPr/>
                </a:tc>
                <a:tc>
                  <a:txBody>
                    <a:bodyPr/>
                    <a:lstStyle/>
                    <a:p>
                      <a:pPr algn="ctr"/>
                      <a:r>
                        <a:rPr lang="en-US" dirty="0" smtClean="0"/>
                        <a:t>A LOT + still more</a:t>
                      </a:r>
                      <a:endParaRPr lang="en-US" dirty="0"/>
                    </a:p>
                  </a:txBody>
                  <a:tcPr/>
                </a:tc>
              </a:tr>
              <a:tr h="370840">
                <a:tc>
                  <a:txBody>
                    <a:bodyPr/>
                    <a:lstStyle/>
                    <a:p>
                      <a:pPr algn="ctr"/>
                      <a:r>
                        <a:rPr lang="en-US" dirty="0" smtClean="0"/>
                        <a:t>boolean</a:t>
                      </a:r>
                      <a:endParaRPr lang="en-US" dirty="0"/>
                    </a:p>
                  </a:txBody>
                  <a:tcPr/>
                </a:tc>
                <a:tc>
                  <a:txBody>
                    <a:bodyPr/>
                    <a:lstStyle/>
                    <a:p>
                      <a:pPr algn="ctr"/>
                      <a:r>
                        <a:rPr lang="en-US" dirty="0" smtClean="0"/>
                        <a:t>*casting and</a:t>
                      </a:r>
                      <a:r>
                        <a:rPr lang="en-US" baseline="0" dirty="0" smtClean="0"/>
                        <a:t> range not applied to </a:t>
                      </a:r>
                      <a:r>
                        <a:rPr lang="en-US" baseline="0" dirty="0" err="1" smtClean="0"/>
                        <a:t>booleans</a:t>
                      </a:r>
                      <a:endParaRPr lang="en-US" dirty="0"/>
                    </a:p>
                  </a:txBody>
                  <a:tcPr/>
                </a:tc>
                <a:tc>
                  <a:txBody>
                    <a:bodyPr/>
                    <a:lstStyle/>
                    <a:p>
                      <a:pPr algn="ctr"/>
                      <a:r>
                        <a:rPr lang="en-US" dirty="0" smtClean="0"/>
                        <a:t>2</a:t>
                      </a:r>
                      <a:endParaRPr lang="en-US" dirty="0"/>
                    </a:p>
                  </a:txBody>
                  <a:tcPr/>
                </a:tc>
              </a:tr>
            </a:tbl>
          </a:graphicData>
        </a:graphic>
      </p:graphicFrame>
      <p:sp>
        <p:nvSpPr>
          <p:cNvPr id="5" name="TextBox 4"/>
          <p:cNvSpPr txBox="1"/>
          <p:nvPr/>
        </p:nvSpPr>
        <p:spPr>
          <a:xfrm>
            <a:off x="312821" y="4644190"/>
            <a:ext cx="11297653" cy="369332"/>
          </a:xfrm>
          <a:prstGeom prst="rect">
            <a:avLst/>
          </a:prstGeom>
          <a:noFill/>
        </p:spPr>
        <p:txBody>
          <a:bodyPr wrap="square" rtlCol="0">
            <a:spAutoFit/>
          </a:bodyPr>
          <a:lstStyle/>
          <a:p>
            <a:r>
              <a:rPr lang="en-US" dirty="0" smtClean="0"/>
              <a:t>double &gt; float &gt; long &gt; int &gt; char &gt; short &gt; byte</a:t>
            </a:r>
            <a:endParaRPr lang="en-US" dirty="0"/>
          </a:p>
        </p:txBody>
      </p:sp>
    </p:spTree>
    <p:extLst>
      <p:ext uri="{BB962C8B-B14F-4D97-AF65-F5344CB8AC3E}">
        <p14:creationId xmlns:p14="http://schemas.microsoft.com/office/powerpoint/2010/main" val="290247747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examples</a:t>
            </a:r>
            <a:endParaRPr lang="en-US" dirty="0"/>
          </a:p>
        </p:txBody>
      </p:sp>
      <p:sp>
        <p:nvSpPr>
          <p:cNvPr id="3" name="Content Placeholder 2"/>
          <p:cNvSpPr>
            <a:spLocks noGrp="1"/>
          </p:cNvSpPr>
          <p:nvPr>
            <p:ph idx="1"/>
          </p:nvPr>
        </p:nvSpPr>
        <p:spPr/>
        <p:txBody>
          <a:bodyPr/>
          <a:lstStyle/>
          <a:p>
            <a:r>
              <a:rPr lang="en-US" dirty="0" smtClean="0"/>
              <a:t>Double a = 6.1;	long b = 5;	byte c = 7;</a:t>
            </a:r>
          </a:p>
          <a:p>
            <a:r>
              <a:rPr lang="en-US" dirty="0" smtClean="0"/>
              <a:t>a = b; </a:t>
            </a:r>
            <a:r>
              <a:rPr lang="en-US" dirty="0" smtClean="0">
                <a:solidFill>
                  <a:srgbClr val="00B050"/>
                </a:solidFill>
              </a:rPr>
              <a:t>Correct, value that takes less space into value that takes more space</a:t>
            </a:r>
            <a:endParaRPr lang="en-US" dirty="0" smtClean="0"/>
          </a:p>
          <a:p>
            <a:r>
              <a:rPr lang="en-US" dirty="0" smtClean="0"/>
              <a:t>a = c; </a:t>
            </a:r>
            <a:r>
              <a:rPr lang="en-US" dirty="0">
                <a:solidFill>
                  <a:srgbClr val="00B050"/>
                </a:solidFill>
              </a:rPr>
              <a:t>Correct, value that takes less space into value that takes more </a:t>
            </a:r>
            <a:r>
              <a:rPr lang="en-US" dirty="0" smtClean="0">
                <a:solidFill>
                  <a:srgbClr val="00B050"/>
                </a:solidFill>
              </a:rPr>
              <a:t>space</a:t>
            </a:r>
            <a:endParaRPr lang="en-US" dirty="0" smtClean="0"/>
          </a:p>
          <a:p>
            <a:endParaRPr lang="en-US" dirty="0"/>
          </a:p>
          <a:p>
            <a:r>
              <a:rPr lang="en-US" dirty="0" smtClean="0"/>
              <a:t>b = a </a:t>
            </a:r>
            <a:r>
              <a:rPr lang="en-US" dirty="0" smtClean="0">
                <a:solidFill>
                  <a:srgbClr val="FF0000"/>
                </a:solidFill>
              </a:rPr>
              <a:t>Incorrect, double takes up more room than long</a:t>
            </a:r>
            <a:endParaRPr lang="en-US" dirty="0" smtClean="0"/>
          </a:p>
          <a:p>
            <a:r>
              <a:rPr lang="en-US" dirty="0" smtClean="0"/>
              <a:t>b = c </a:t>
            </a:r>
            <a:r>
              <a:rPr lang="en-US" dirty="0" smtClean="0">
                <a:solidFill>
                  <a:srgbClr val="00B050"/>
                </a:solidFill>
              </a:rPr>
              <a:t>Correct, byte takes up less space than long</a:t>
            </a:r>
            <a:endParaRPr lang="en-US" dirty="0" smtClean="0"/>
          </a:p>
          <a:p>
            <a:endParaRPr lang="en-US" dirty="0"/>
          </a:p>
          <a:p>
            <a:r>
              <a:rPr lang="en-US" dirty="0" smtClean="0"/>
              <a:t>c = a </a:t>
            </a:r>
            <a:r>
              <a:rPr lang="en-US" dirty="0" smtClean="0">
                <a:solidFill>
                  <a:srgbClr val="FF0000"/>
                </a:solidFill>
              </a:rPr>
              <a:t>Incorrect, double takes up more room than byte</a:t>
            </a:r>
            <a:endParaRPr lang="en-US" dirty="0" smtClean="0"/>
          </a:p>
          <a:p>
            <a:r>
              <a:rPr lang="en-US" dirty="0" smtClean="0"/>
              <a:t>c = b </a:t>
            </a:r>
            <a:r>
              <a:rPr lang="en-US" dirty="0" smtClean="0">
                <a:solidFill>
                  <a:srgbClr val="FF0000"/>
                </a:solidFill>
              </a:rPr>
              <a:t>Incorrect, long takes up more room than byte</a:t>
            </a:r>
          </a:p>
          <a:p>
            <a:endParaRPr lang="en-US" dirty="0">
              <a:solidFill>
                <a:srgbClr val="FF0000"/>
              </a:solidFill>
            </a:endParaRPr>
          </a:p>
          <a:p>
            <a:r>
              <a:rPr lang="en-US" dirty="0" smtClean="0">
                <a:solidFill>
                  <a:srgbClr val="FF0000"/>
                </a:solidFill>
              </a:rPr>
              <a:t>Explicit casting is used most of the time to fix the “taking up more space issue”.</a:t>
            </a:r>
          </a:p>
          <a:p>
            <a:r>
              <a:rPr lang="en-US" dirty="0" smtClean="0"/>
              <a:t>b = (long) a;	c = (byte) a;		c = (byte) b;</a:t>
            </a:r>
          </a:p>
          <a:p>
            <a:r>
              <a:rPr lang="en-US" dirty="0" smtClean="0"/>
              <a:t>Those would be (a) correct way to represent the wrong lines of code.</a:t>
            </a:r>
            <a:endParaRPr lang="en-US" dirty="0"/>
          </a:p>
        </p:txBody>
      </p:sp>
    </p:spTree>
    <p:extLst>
      <p:ext uri="{BB962C8B-B14F-4D97-AF65-F5344CB8AC3E}">
        <p14:creationId xmlns:p14="http://schemas.microsoft.com/office/powerpoint/2010/main" val="142862651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(special notes)</a:t>
            </a:r>
            <a:endParaRPr lang="en-US" dirty="0"/>
          </a:p>
        </p:txBody>
      </p:sp>
      <p:sp>
        <p:nvSpPr>
          <p:cNvPr id="3" name="Content Placeholder 2"/>
          <p:cNvSpPr>
            <a:spLocks noGrp="1"/>
          </p:cNvSpPr>
          <p:nvPr>
            <p:ph idx="1"/>
          </p:nvPr>
        </p:nvSpPr>
        <p:spPr/>
        <p:txBody>
          <a:bodyPr/>
          <a:lstStyle/>
          <a:p>
            <a:r>
              <a:rPr lang="en-US" dirty="0" smtClean="0"/>
              <a:t>Don’t cast a boolean into anything else, it just won’t work.</a:t>
            </a:r>
          </a:p>
          <a:p>
            <a:r>
              <a:rPr lang="en-US" dirty="0" smtClean="0"/>
              <a:t>Curiously, casting a char to an int actually works.</a:t>
            </a:r>
          </a:p>
          <a:p>
            <a:pPr lvl="1"/>
            <a:r>
              <a:rPr lang="en-US" dirty="0" smtClean="0"/>
              <a:t>char let = ‘a’</a:t>
            </a:r>
          </a:p>
          <a:p>
            <a:pPr lvl="1"/>
            <a:r>
              <a:rPr lang="en-US" dirty="0" smtClean="0"/>
              <a:t>int </a:t>
            </a:r>
            <a:r>
              <a:rPr lang="en-US" dirty="0" err="1" smtClean="0"/>
              <a:t>letNum</a:t>
            </a:r>
            <a:r>
              <a:rPr lang="en-US" dirty="0" smtClean="0"/>
              <a:t> = (int) let</a:t>
            </a:r>
          </a:p>
          <a:p>
            <a:pPr lvl="1"/>
            <a:r>
              <a:rPr lang="en-US" dirty="0" err="1" smtClean="0"/>
              <a:t>letNum</a:t>
            </a:r>
            <a:r>
              <a:rPr lang="en-US" dirty="0" smtClean="0"/>
              <a:t> now equals 97.</a:t>
            </a:r>
          </a:p>
          <a:p>
            <a:pPr lvl="1"/>
            <a:r>
              <a:rPr lang="en-US" dirty="0" smtClean="0"/>
              <a:t>This is ASCII (American Standard Code for Information Interchange) at work.</a:t>
            </a:r>
          </a:p>
          <a:p>
            <a:pPr lvl="1"/>
            <a:r>
              <a:rPr lang="en-US" dirty="0" smtClean="0">
                <a:hlinkClick r:id="rId2"/>
              </a:rPr>
              <a:t>ASCII Table </a:t>
            </a:r>
            <a:endParaRPr lang="en-US" dirty="0" smtClean="0"/>
          </a:p>
          <a:p>
            <a:pPr lvl="1"/>
            <a:r>
              <a:rPr lang="en-US" dirty="0" smtClean="0"/>
              <a:t>Every character you can thing of has an integer counterpart.</a:t>
            </a:r>
          </a:p>
          <a:p>
            <a:endParaRPr lang="en-US" dirty="0"/>
          </a:p>
        </p:txBody>
      </p:sp>
    </p:spTree>
    <p:extLst>
      <p:ext uri="{BB962C8B-B14F-4D97-AF65-F5344CB8AC3E}">
        <p14:creationId xmlns:p14="http://schemas.microsoft.com/office/powerpoint/2010/main" val="383905158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r>
              <a:rPr lang="en-US" dirty="0" smtClean="0"/>
              <a:t>Take in two </a:t>
            </a:r>
            <a:r>
              <a:rPr lang="en-US" dirty="0" smtClean="0">
                <a:solidFill>
                  <a:srgbClr val="FF0000"/>
                </a:solidFill>
              </a:rPr>
              <a:t>PRIMITIVE TYPES </a:t>
            </a:r>
            <a:r>
              <a:rPr lang="en-US" dirty="0" smtClean="0"/>
              <a:t>are return a value</a:t>
            </a:r>
          </a:p>
          <a:p>
            <a:r>
              <a:rPr lang="en-US" dirty="0" smtClean="0"/>
              <a:t>Operators include: equal (==), not equal (!=), less than (&lt;), less than or equal (&lt;=), greater than (&gt;), greater than or equal (&gt;=).</a:t>
            </a:r>
          </a:p>
          <a:p>
            <a:r>
              <a:rPr lang="en-US" dirty="0" smtClean="0"/>
              <a:t>Ex:</a:t>
            </a:r>
          </a:p>
          <a:p>
            <a:pPr lvl="1"/>
            <a:r>
              <a:rPr lang="en-US" dirty="0" smtClean="0"/>
              <a:t>boolean </a:t>
            </a:r>
            <a:r>
              <a:rPr lang="en-US" dirty="0" err="1" smtClean="0"/>
              <a:t>equalTest</a:t>
            </a:r>
            <a:r>
              <a:rPr lang="en-US" dirty="0" smtClean="0"/>
              <a:t> (5 == 5);</a:t>
            </a:r>
          </a:p>
          <a:p>
            <a:pPr lvl="1"/>
            <a:r>
              <a:rPr lang="en-US" dirty="0" err="1" smtClean="0"/>
              <a:t>equalTest</a:t>
            </a:r>
            <a:r>
              <a:rPr lang="en-US" dirty="0" smtClean="0"/>
              <a:t> </a:t>
            </a:r>
            <a:r>
              <a:rPr lang="en-US" dirty="0" smtClean="0">
                <a:sym typeface="Wingdings" panose="05000000000000000000" pitchFamily="2" charset="2"/>
              </a:rPr>
              <a:t> true;</a:t>
            </a:r>
          </a:p>
          <a:p>
            <a:pPr lvl="1"/>
            <a:endParaRPr lang="en-US" dirty="0">
              <a:sym typeface="Wingdings" panose="05000000000000000000" pitchFamily="2" charset="2"/>
            </a:endParaRPr>
          </a:p>
          <a:p>
            <a:pPr lvl="1"/>
            <a:r>
              <a:rPr lang="en-US" dirty="0" smtClean="0">
                <a:sym typeface="Wingdings" panose="05000000000000000000" pitchFamily="2" charset="2"/>
              </a:rPr>
              <a:t>boolean </a:t>
            </a:r>
            <a:r>
              <a:rPr lang="en-US" dirty="0" err="1" smtClean="0">
                <a:sym typeface="Wingdings" panose="05000000000000000000" pitchFamily="2" charset="2"/>
              </a:rPr>
              <a:t>equalTest</a:t>
            </a:r>
            <a:r>
              <a:rPr lang="en-US" dirty="0" smtClean="0">
                <a:sym typeface="Wingdings" panose="05000000000000000000" pitchFamily="2" charset="2"/>
              </a:rPr>
              <a:t> (4 &lt; 3);</a:t>
            </a:r>
          </a:p>
          <a:p>
            <a:pPr lvl="1"/>
            <a:r>
              <a:rPr lang="en-US" dirty="0" err="1" smtClean="0">
                <a:sym typeface="Wingdings" panose="05000000000000000000" pitchFamily="2" charset="2"/>
              </a:rPr>
              <a:t>equalTest</a:t>
            </a:r>
            <a:r>
              <a:rPr lang="en-US" dirty="0" smtClean="0">
                <a:sym typeface="Wingdings" panose="05000000000000000000" pitchFamily="2" charset="2"/>
              </a:rPr>
              <a:t>  false; </a:t>
            </a:r>
            <a:endParaRPr lang="en-US" dirty="0"/>
          </a:p>
        </p:txBody>
      </p:sp>
    </p:spTree>
    <p:extLst>
      <p:ext uri="{BB962C8B-B14F-4D97-AF65-F5344CB8AC3E}">
        <p14:creationId xmlns:p14="http://schemas.microsoft.com/office/powerpoint/2010/main" val="307299815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vs. Equivalence Operator</a:t>
            </a:r>
            <a:endParaRPr lang="en-US" dirty="0"/>
          </a:p>
        </p:txBody>
      </p:sp>
      <p:sp>
        <p:nvSpPr>
          <p:cNvPr id="3" name="Content Placeholder 2"/>
          <p:cNvSpPr>
            <a:spLocks noGrp="1"/>
          </p:cNvSpPr>
          <p:nvPr>
            <p:ph idx="1"/>
          </p:nvPr>
        </p:nvSpPr>
        <p:spPr/>
        <p:txBody>
          <a:bodyPr/>
          <a:lstStyle/>
          <a:p>
            <a:r>
              <a:rPr lang="en-US" dirty="0" smtClean="0"/>
              <a:t>“=“ and “==“ can be easily confused (as it’s the same symbol once or twice), but their difference is incredibly important.</a:t>
            </a:r>
          </a:p>
          <a:p>
            <a:r>
              <a:rPr lang="en-US" dirty="0" smtClean="0"/>
              <a:t>Cases: (Examples assuming identifiers already have a defined type, and the same type is being put into them)</a:t>
            </a:r>
          </a:p>
          <a:p>
            <a:pPr lvl="1"/>
            <a:r>
              <a:rPr lang="en-US" dirty="0" smtClean="0"/>
              <a:t>identifier = value;</a:t>
            </a:r>
          </a:p>
          <a:p>
            <a:pPr lvl="2"/>
            <a:r>
              <a:rPr lang="en-US" dirty="0" smtClean="0"/>
              <a:t>The value is put into the identifier’s predetermined spot in memory, if a value already exists there, the new value overwrites the original one.</a:t>
            </a:r>
          </a:p>
          <a:p>
            <a:pPr lvl="1"/>
            <a:r>
              <a:rPr lang="en-US" dirty="0" err="1" smtClean="0"/>
              <a:t>IdentifierFirst</a:t>
            </a:r>
            <a:r>
              <a:rPr lang="en-US" dirty="0" smtClean="0"/>
              <a:t> = </a:t>
            </a:r>
            <a:r>
              <a:rPr lang="en-US" dirty="0" err="1" smtClean="0"/>
              <a:t>IdentifierSecond</a:t>
            </a:r>
            <a:r>
              <a:rPr lang="en-US" dirty="0" smtClean="0"/>
              <a:t>;</a:t>
            </a:r>
          </a:p>
          <a:p>
            <a:pPr lvl="2"/>
            <a:r>
              <a:rPr lang="en-US" dirty="0" smtClean="0"/>
              <a:t>The value at </a:t>
            </a:r>
            <a:r>
              <a:rPr lang="en-US" dirty="0" err="1" smtClean="0"/>
              <a:t>IdentifierSecond’s</a:t>
            </a:r>
            <a:r>
              <a:rPr lang="en-US" dirty="0" smtClean="0"/>
              <a:t> spot in memory, is copied over to and written into </a:t>
            </a:r>
            <a:r>
              <a:rPr lang="en-US" dirty="0" err="1" smtClean="0"/>
              <a:t>IdentifierFirst’s</a:t>
            </a:r>
            <a:r>
              <a:rPr lang="en-US" dirty="0" smtClean="0"/>
              <a:t> spot in memory.</a:t>
            </a:r>
          </a:p>
          <a:p>
            <a:pPr lvl="1"/>
            <a:r>
              <a:rPr lang="en-US" dirty="0" smtClean="0"/>
              <a:t>Identifier == value;</a:t>
            </a:r>
          </a:p>
          <a:p>
            <a:pPr lvl="2"/>
            <a:r>
              <a:rPr lang="en-US" dirty="0" smtClean="0"/>
              <a:t>Evaluates to either true or false, depending on whether or not the two values are equal.</a:t>
            </a:r>
          </a:p>
          <a:p>
            <a:pPr lvl="1"/>
            <a:endParaRPr lang="en-US" dirty="0"/>
          </a:p>
        </p:txBody>
      </p:sp>
    </p:spTree>
    <p:extLst>
      <p:ext uri="{BB962C8B-B14F-4D97-AF65-F5344CB8AC3E}">
        <p14:creationId xmlns:p14="http://schemas.microsoft.com/office/powerpoint/2010/main" val="14258782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Building Blocks</a:t>
            </a:r>
            <a:endParaRPr lang="en-US" dirty="0"/>
          </a:p>
        </p:txBody>
      </p:sp>
    </p:spTree>
    <p:extLst>
      <p:ext uri="{BB962C8B-B14F-4D97-AF65-F5344CB8AC3E}">
        <p14:creationId xmlns:p14="http://schemas.microsoft.com/office/powerpoint/2010/main" val="20560266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Shorthand, increment/decrement operators</a:t>
            </a:r>
            <a:endParaRPr lang="en-US" dirty="0"/>
          </a:p>
        </p:txBody>
      </p:sp>
      <p:sp>
        <p:nvSpPr>
          <p:cNvPr id="3" name="Content Placeholder 2"/>
          <p:cNvSpPr>
            <a:spLocks noGrp="1"/>
          </p:cNvSpPr>
          <p:nvPr>
            <p:ph idx="1"/>
          </p:nvPr>
        </p:nvSpPr>
        <p:spPr/>
        <p:txBody>
          <a:bodyPr/>
          <a:lstStyle/>
          <a:p>
            <a:r>
              <a:rPr lang="en-US" dirty="0" smtClean="0"/>
              <a:t>int x = 1;</a:t>
            </a:r>
          </a:p>
          <a:p>
            <a:r>
              <a:rPr lang="en-US" dirty="0" smtClean="0"/>
              <a:t>If you wanted to ADD 1 to x, it could be written as:</a:t>
            </a:r>
          </a:p>
          <a:p>
            <a:pPr lvl="1"/>
            <a:r>
              <a:rPr lang="en-US" dirty="0" smtClean="0"/>
              <a:t>x = x + 1;   OR</a:t>
            </a:r>
          </a:p>
          <a:p>
            <a:pPr lvl="1"/>
            <a:r>
              <a:rPr lang="en-US" dirty="0" smtClean="0"/>
              <a:t>x++;</a:t>
            </a:r>
          </a:p>
          <a:p>
            <a:r>
              <a:rPr lang="en-US" dirty="0" smtClean="0"/>
              <a:t>If you wanted to SUBTRACT 1 to x, it could be written as:</a:t>
            </a:r>
          </a:p>
          <a:p>
            <a:pPr lvl="1"/>
            <a:r>
              <a:rPr lang="en-US" dirty="0" smtClean="0"/>
              <a:t>x = x – 1; OR</a:t>
            </a:r>
          </a:p>
          <a:p>
            <a:pPr lvl="1"/>
            <a:r>
              <a:rPr lang="en-US" smtClean="0"/>
              <a:t>x </a:t>
            </a:r>
            <a:r>
              <a:rPr lang="en-US" dirty="0" smtClean="0"/>
              <a:t>--; </a:t>
            </a:r>
            <a:endParaRPr lang="en-US" dirty="0"/>
          </a:p>
        </p:txBody>
      </p:sp>
    </p:spTree>
    <p:extLst>
      <p:ext uri="{BB962C8B-B14F-4D97-AF65-F5344CB8AC3E}">
        <p14:creationId xmlns:p14="http://schemas.microsoft.com/office/powerpoint/2010/main" val="208382757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and assign operators</a:t>
            </a:r>
            <a:endParaRPr lang="en-US" dirty="0"/>
          </a:p>
        </p:txBody>
      </p:sp>
      <p:sp>
        <p:nvSpPr>
          <p:cNvPr id="3" name="Content Placeholder 2"/>
          <p:cNvSpPr>
            <a:spLocks noGrp="1"/>
          </p:cNvSpPr>
          <p:nvPr>
            <p:ph idx="1"/>
          </p:nvPr>
        </p:nvSpPr>
        <p:spPr/>
        <p:txBody>
          <a:bodyPr/>
          <a:lstStyle/>
          <a:p>
            <a:r>
              <a:rPr lang="en-US" dirty="0" smtClean="0"/>
              <a:t>Take the general form of: </a:t>
            </a:r>
            <a:r>
              <a:rPr lang="en-US" dirty="0" err="1" smtClean="0"/>
              <a:t>var</a:t>
            </a:r>
            <a:r>
              <a:rPr lang="en-US" dirty="0" smtClean="0"/>
              <a:t> (operator)= number;</a:t>
            </a:r>
          </a:p>
          <a:p>
            <a:r>
              <a:rPr lang="en-US" dirty="0" smtClean="0"/>
              <a:t>Preforms the desired operation on the variable, them assigns the new value back into the variable</a:t>
            </a:r>
          </a:p>
          <a:p>
            <a:r>
              <a:rPr lang="en-US" dirty="0"/>
              <a:t>If you wanted to Add/Subtract/Multiply/Divide (don’t forget truncation) by 6, it could be written as:</a:t>
            </a:r>
          </a:p>
          <a:p>
            <a:r>
              <a:rPr lang="en-US" dirty="0"/>
              <a:t>x += 6;</a:t>
            </a:r>
          </a:p>
          <a:p>
            <a:r>
              <a:rPr lang="en-US" dirty="0"/>
              <a:t>x -= 6;</a:t>
            </a:r>
          </a:p>
          <a:p>
            <a:r>
              <a:rPr lang="en-US" dirty="0"/>
              <a:t>x *= 6;</a:t>
            </a:r>
          </a:p>
          <a:p>
            <a:r>
              <a:rPr lang="en-US" dirty="0"/>
              <a:t>x /= 6;</a:t>
            </a:r>
          </a:p>
          <a:p>
            <a:r>
              <a:rPr lang="en-US" dirty="0"/>
              <a:t>(This is also available for remainders but I don’t catch myself using that nearly as much).</a:t>
            </a:r>
          </a:p>
          <a:p>
            <a:endParaRPr lang="en-US" dirty="0"/>
          </a:p>
        </p:txBody>
      </p:sp>
    </p:spTree>
    <p:extLst>
      <p:ext uri="{BB962C8B-B14F-4D97-AF65-F5344CB8AC3E}">
        <p14:creationId xmlns:p14="http://schemas.microsoft.com/office/powerpoint/2010/main" val="48770515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semicolons (;)</a:t>
            </a:r>
            <a:endParaRPr lang="en-US" dirty="0"/>
          </a:p>
        </p:txBody>
      </p:sp>
      <p:sp>
        <p:nvSpPr>
          <p:cNvPr id="3" name="Content Placeholder 2"/>
          <p:cNvSpPr>
            <a:spLocks noGrp="1"/>
          </p:cNvSpPr>
          <p:nvPr>
            <p:ph idx="1"/>
          </p:nvPr>
        </p:nvSpPr>
        <p:spPr/>
        <p:txBody>
          <a:bodyPr/>
          <a:lstStyle/>
          <a:p>
            <a:r>
              <a:rPr lang="en-US" dirty="0" smtClean="0"/>
              <a:t>Every </a:t>
            </a:r>
            <a:r>
              <a:rPr lang="en-US" dirty="0" smtClean="0">
                <a:solidFill>
                  <a:srgbClr val="FF0000"/>
                </a:solidFill>
              </a:rPr>
              <a:t>statement </a:t>
            </a:r>
            <a:r>
              <a:rPr lang="en-US" dirty="0" smtClean="0"/>
              <a:t>in Java should end with a ; .</a:t>
            </a:r>
          </a:p>
          <a:p>
            <a:r>
              <a:rPr lang="en-US" dirty="0" smtClean="0">
                <a:solidFill>
                  <a:srgbClr val="FF0000"/>
                </a:solidFill>
              </a:rPr>
              <a:t>A statement is any line of code that is not a class definition, function definition, or control structure. </a:t>
            </a:r>
            <a:endParaRPr lang="en-US" dirty="0">
              <a:solidFill>
                <a:srgbClr val="FF0000"/>
              </a:solidFill>
            </a:endParaRPr>
          </a:p>
        </p:txBody>
      </p:sp>
    </p:spTree>
    <p:extLst>
      <p:ext uri="{BB962C8B-B14F-4D97-AF65-F5344CB8AC3E}">
        <p14:creationId xmlns:p14="http://schemas.microsoft.com/office/powerpoint/2010/main" val="162449287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Rounding (doubles or floats) to n places</a:t>
            </a:r>
            <a:endParaRPr lang="en-US" dirty="0"/>
          </a:p>
        </p:txBody>
      </p:sp>
      <p:sp>
        <p:nvSpPr>
          <p:cNvPr id="3" name="Content Placeholder 2"/>
          <p:cNvSpPr>
            <a:spLocks noGrp="1"/>
          </p:cNvSpPr>
          <p:nvPr>
            <p:ph idx="1"/>
          </p:nvPr>
        </p:nvSpPr>
        <p:spPr/>
        <p:txBody>
          <a:bodyPr/>
          <a:lstStyle/>
          <a:p>
            <a:r>
              <a:rPr lang="en-US" dirty="0" smtClean="0"/>
              <a:t>Java has a built in way of doing this, but knowing how to do baseline operations in a relatively language independent way is important.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97059055"/>
              </p:ext>
            </p:extLst>
          </p:nvPr>
        </p:nvGraphicFramePr>
        <p:xfrm>
          <a:off x="-1" y="1540041"/>
          <a:ext cx="12192000" cy="5017170"/>
        </p:xfrm>
        <a:graphic>
          <a:graphicData uri="http://schemas.openxmlformats.org/drawingml/2006/table">
            <a:tbl>
              <a:tblPr firstRow="1" bandRow="1">
                <a:tableStyleId>{5C22544A-7EE6-4342-B048-85BDC9FD1C3A}</a:tableStyleId>
              </a:tblPr>
              <a:tblGrid>
                <a:gridCol w="6096000"/>
                <a:gridCol w="6096000"/>
              </a:tblGrid>
              <a:tr h="422381">
                <a:tc>
                  <a:txBody>
                    <a:bodyPr/>
                    <a:lstStyle/>
                    <a:p>
                      <a:pPr algn="ctr"/>
                      <a:r>
                        <a:rPr lang="en-US" dirty="0" smtClean="0"/>
                        <a:t>Step</a:t>
                      </a:r>
                      <a:endParaRPr lang="en-US" dirty="0"/>
                    </a:p>
                  </a:txBody>
                  <a:tcPr/>
                </a:tc>
                <a:tc>
                  <a:txBody>
                    <a:bodyPr/>
                    <a:lstStyle/>
                    <a:p>
                      <a:pPr algn="ctr"/>
                      <a:r>
                        <a:rPr lang="en-US" dirty="0" smtClean="0"/>
                        <a:t>Purpose</a:t>
                      </a:r>
                      <a:endParaRPr lang="en-US" dirty="0"/>
                    </a:p>
                  </a:txBody>
                  <a:tcPr/>
                </a:tc>
              </a:tr>
              <a:tr h="514171">
                <a:tc>
                  <a:txBody>
                    <a:bodyPr/>
                    <a:lstStyle/>
                    <a:p>
                      <a:pPr algn="ctr"/>
                      <a:r>
                        <a:rPr lang="en-US" dirty="0" smtClean="0"/>
                        <a:t>double a = 6.1;</a:t>
                      </a:r>
                      <a:endParaRPr lang="en-US" dirty="0"/>
                    </a:p>
                  </a:txBody>
                  <a:tcPr/>
                </a:tc>
                <a:tc>
                  <a:txBody>
                    <a:bodyPr/>
                    <a:lstStyle/>
                    <a:p>
                      <a:pPr algn="ctr"/>
                      <a:r>
                        <a:rPr lang="en-US" dirty="0" smtClean="0"/>
                        <a:t>Variable declaration</a:t>
                      </a:r>
                      <a:endParaRPr lang="en-US" dirty="0"/>
                    </a:p>
                  </a:txBody>
                  <a:tcPr/>
                </a:tc>
              </a:tr>
              <a:tr h="474690">
                <a:tc>
                  <a:txBody>
                    <a:bodyPr/>
                    <a:lstStyle/>
                    <a:p>
                      <a:pPr algn="ctr"/>
                      <a:r>
                        <a:rPr lang="en-US" dirty="0" smtClean="0"/>
                        <a:t>a</a:t>
                      </a:r>
                      <a:r>
                        <a:rPr lang="en-US" baseline="0" dirty="0" smtClean="0"/>
                        <a:t> = a / 7    [a =  0.8714285714]</a:t>
                      </a:r>
                      <a:endParaRPr lang="en-US" dirty="0"/>
                    </a:p>
                  </a:txBody>
                  <a:tcPr/>
                </a:tc>
                <a:tc>
                  <a:txBody>
                    <a:bodyPr/>
                    <a:lstStyle/>
                    <a:p>
                      <a:pPr algn="ctr"/>
                      <a:r>
                        <a:rPr lang="en-US" dirty="0" smtClean="0"/>
                        <a:t>Division to obtain decimal</a:t>
                      </a:r>
                      <a:r>
                        <a:rPr lang="en-US" baseline="0" dirty="0" smtClean="0"/>
                        <a:t> value to round</a:t>
                      </a:r>
                      <a:endParaRPr lang="en-US" dirty="0"/>
                    </a:p>
                  </a:txBody>
                  <a:tcPr/>
                </a:tc>
              </a:tr>
              <a:tr h="745150">
                <a:tc>
                  <a:txBody>
                    <a:bodyPr/>
                    <a:lstStyle/>
                    <a:p>
                      <a:pPr algn="ctr"/>
                      <a:r>
                        <a:rPr lang="en-US" dirty="0" smtClean="0"/>
                        <a:t>a = a * (10 * 10 …) number of 10s is n</a:t>
                      </a:r>
                    </a:p>
                  </a:txBody>
                  <a:tcPr/>
                </a:tc>
                <a:tc>
                  <a:txBody>
                    <a:bodyPr/>
                    <a:lstStyle/>
                    <a:p>
                      <a:pPr algn="ctr"/>
                      <a:r>
                        <a:rPr lang="en-US" dirty="0" smtClean="0"/>
                        <a:t>Decimal point moved</a:t>
                      </a:r>
                      <a:r>
                        <a:rPr lang="en-US" baseline="0" dirty="0" smtClean="0"/>
                        <a:t> to place you want to round to</a:t>
                      </a:r>
                      <a:endParaRPr lang="en-US" dirty="0"/>
                    </a:p>
                  </a:txBody>
                  <a:tcPr/>
                </a:tc>
              </a:tr>
              <a:tr h="1067920">
                <a:tc>
                  <a:txBody>
                    <a:bodyPr/>
                    <a:lstStyle/>
                    <a:p>
                      <a:pPr algn="ctr"/>
                      <a:r>
                        <a:rPr lang="en-US" dirty="0" smtClean="0"/>
                        <a:t>a = a + 0.5</a:t>
                      </a:r>
                      <a:endParaRPr lang="en-US" dirty="0"/>
                    </a:p>
                  </a:txBody>
                  <a:tcPr/>
                </a:tc>
                <a:tc>
                  <a:txBody>
                    <a:bodyPr/>
                    <a:lstStyle/>
                    <a:p>
                      <a:pPr algn="ctr"/>
                      <a:r>
                        <a:rPr lang="en-US" dirty="0" smtClean="0"/>
                        <a:t>Consistent with rounding</a:t>
                      </a:r>
                      <a:r>
                        <a:rPr lang="en-US" baseline="0" dirty="0" smtClean="0"/>
                        <a:t> rules, a value of 5 or higher in tenths place will carry over to rounding up the ones place by 1</a:t>
                      </a:r>
                      <a:endParaRPr lang="en-US" dirty="0" smtClean="0"/>
                    </a:p>
                  </a:txBody>
                  <a:tcPr/>
                </a:tc>
              </a:tr>
              <a:tr h="1067920">
                <a:tc>
                  <a:txBody>
                    <a:bodyPr/>
                    <a:lstStyle/>
                    <a:p>
                      <a:pPr algn="ctr"/>
                      <a:r>
                        <a:rPr lang="en-US" dirty="0" smtClean="0"/>
                        <a:t>a = (int) a</a:t>
                      </a:r>
                      <a:endParaRPr lang="en-US" dirty="0"/>
                    </a:p>
                  </a:txBody>
                  <a:tcPr/>
                </a:tc>
                <a:tc>
                  <a:txBody>
                    <a:bodyPr/>
                    <a:lstStyle/>
                    <a:p>
                      <a:pPr algn="ctr"/>
                      <a:r>
                        <a:rPr lang="en-US" dirty="0" smtClean="0"/>
                        <a:t>Casting,</a:t>
                      </a:r>
                      <a:r>
                        <a:rPr lang="en-US" baseline="0" dirty="0" smtClean="0"/>
                        <a:t> clears out all the decimal values stored in</a:t>
                      </a:r>
                    </a:p>
                    <a:p>
                      <a:pPr algn="ctr"/>
                      <a:r>
                        <a:rPr lang="en-US" baseline="0" dirty="0" smtClean="0"/>
                        <a:t> a.</a:t>
                      </a:r>
                    </a:p>
                  </a:txBody>
                  <a:tcPr/>
                </a:tc>
              </a:tr>
              <a:tr h="724938">
                <a:tc>
                  <a:txBody>
                    <a:bodyPr/>
                    <a:lstStyle/>
                    <a:p>
                      <a:pPr algn="ctr"/>
                      <a:r>
                        <a:rPr lang="en-US" dirty="0" smtClean="0"/>
                        <a:t>a = a / (10 * 10…) number of 10s is</a:t>
                      </a:r>
                      <a:r>
                        <a:rPr lang="en-US" baseline="0" dirty="0" smtClean="0"/>
                        <a:t> n</a:t>
                      </a:r>
                      <a:endParaRPr lang="en-US" dirty="0"/>
                    </a:p>
                  </a:txBody>
                  <a:tcPr/>
                </a:tc>
                <a:tc>
                  <a:txBody>
                    <a:bodyPr/>
                    <a:lstStyle/>
                    <a:p>
                      <a:pPr algn="ctr"/>
                      <a:r>
                        <a:rPr lang="en-US" dirty="0" smtClean="0"/>
                        <a:t>Moves</a:t>
                      </a:r>
                      <a:r>
                        <a:rPr lang="en-US" baseline="0" dirty="0" smtClean="0"/>
                        <a:t> the decimal point to </a:t>
                      </a:r>
                      <a:r>
                        <a:rPr lang="en-US" baseline="0" smtClean="0"/>
                        <a:t>the place you want it.</a:t>
                      </a:r>
                      <a:endParaRPr lang="en-US" dirty="0"/>
                    </a:p>
                  </a:txBody>
                  <a:tcPr/>
                </a:tc>
              </a:tr>
            </a:tbl>
          </a:graphicData>
        </a:graphic>
      </p:graphicFrame>
    </p:spTree>
    <p:extLst>
      <p:ext uri="{BB962C8B-B14F-4D97-AF65-F5344CB8AC3E}">
        <p14:creationId xmlns:p14="http://schemas.microsoft.com/office/powerpoint/2010/main" val="336230081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p:txBody>
          <a:bodyPr/>
          <a:lstStyle/>
          <a:p>
            <a:r>
              <a:rPr lang="en-US" dirty="0" smtClean="0"/>
              <a:t>Includes: </a:t>
            </a:r>
            <a:r>
              <a:rPr lang="en-US" dirty="0" smtClean="0">
                <a:solidFill>
                  <a:srgbClr val="FF0000"/>
                </a:solidFill>
              </a:rPr>
              <a:t>int, double, long, short, char, byte, float, boolean</a:t>
            </a:r>
          </a:p>
          <a:p>
            <a:r>
              <a:rPr lang="en-US" dirty="0" smtClean="0"/>
              <a:t>They hold one single value</a:t>
            </a:r>
          </a:p>
          <a:p>
            <a:r>
              <a:rPr lang="en-US" dirty="0" smtClean="0"/>
              <a:t>Represent a letter, number, or truth value</a:t>
            </a:r>
            <a:r>
              <a:rPr lang="en-US" baseline="30000" dirty="0" smtClean="0"/>
              <a:t>1</a:t>
            </a:r>
          </a:p>
          <a:p>
            <a:r>
              <a:rPr lang="en-US" dirty="0" smtClean="0"/>
              <a:t>Defined by the programming language, not the programmer </a:t>
            </a:r>
            <a:r>
              <a:rPr lang="en-US" dirty="0" err="1" smtClean="0"/>
              <a:t>themself</a:t>
            </a:r>
            <a:r>
              <a:rPr lang="en-US" dirty="0" smtClean="0"/>
              <a:t>.</a:t>
            </a:r>
          </a:p>
          <a:p>
            <a:r>
              <a:rPr lang="en-US" dirty="0" smtClean="0"/>
              <a:t>Definition includes:</a:t>
            </a:r>
          </a:p>
          <a:p>
            <a:pPr lvl="1"/>
            <a:r>
              <a:rPr lang="en-US" dirty="0" smtClean="0"/>
              <a:t>The set of possible values they can take on.</a:t>
            </a:r>
          </a:p>
          <a:p>
            <a:pPr lvl="1"/>
            <a:r>
              <a:rPr lang="en-US" dirty="0" smtClean="0"/>
              <a:t>The set of possible operations that can be done on them.</a:t>
            </a:r>
          </a:p>
          <a:p>
            <a:r>
              <a:rPr lang="en-US" dirty="0" smtClean="0"/>
              <a:t>Can be combined into different expressions like mathematical expressions to make new values</a:t>
            </a:r>
            <a:r>
              <a:rPr lang="en-US" baseline="30000" dirty="0" smtClean="0"/>
              <a:t>2</a:t>
            </a:r>
          </a:p>
          <a:p>
            <a:endParaRPr lang="en-US" baseline="30000" dirty="0"/>
          </a:p>
          <a:p>
            <a:endParaRPr lang="en-US" baseline="30000" dirty="0"/>
          </a:p>
          <a:p>
            <a:r>
              <a:rPr lang="en-US" dirty="0" smtClean="0"/>
              <a:t>1 – Truth values consist of true or false and will be explained more later</a:t>
            </a:r>
          </a:p>
          <a:p>
            <a:r>
              <a:rPr lang="en-US" dirty="0" smtClean="0"/>
              <a:t>2 – Rules exist on how/if certain types combine and this will be explained more later</a:t>
            </a:r>
          </a:p>
        </p:txBody>
      </p:sp>
    </p:spTree>
    <p:extLst>
      <p:ext uri="{BB962C8B-B14F-4D97-AF65-F5344CB8AC3E}">
        <p14:creationId xmlns:p14="http://schemas.microsoft.com/office/powerpoint/2010/main" val="20789580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lstStyle/>
          <a:p>
            <a:r>
              <a:rPr lang="en-US" dirty="0" smtClean="0"/>
              <a:t>Allow us to define a computation by creating and assigning values to variables, or control execution flow.</a:t>
            </a:r>
          </a:p>
          <a:p>
            <a:r>
              <a:rPr lang="en-US" dirty="0" smtClean="0"/>
              <a:t>Six types of statements:</a:t>
            </a:r>
          </a:p>
          <a:p>
            <a:pPr lvl="1"/>
            <a:r>
              <a:rPr lang="en-US" dirty="0" smtClean="0"/>
              <a:t>Declarations</a:t>
            </a:r>
          </a:p>
          <a:p>
            <a:pPr lvl="1"/>
            <a:r>
              <a:rPr lang="en-US" dirty="0" smtClean="0"/>
              <a:t>Assignments</a:t>
            </a:r>
          </a:p>
          <a:p>
            <a:pPr lvl="1"/>
            <a:r>
              <a:rPr lang="en-US" dirty="0" smtClean="0"/>
              <a:t>Conditionals</a:t>
            </a:r>
          </a:p>
          <a:p>
            <a:pPr lvl="1"/>
            <a:r>
              <a:rPr lang="en-US" dirty="0" smtClean="0"/>
              <a:t>Loops</a:t>
            </a:r>
          </a:p>
          <a:p>
            <a:pPr lvl="1"/>
            <a:r>
              <a:rPr lang="en-US" dirty="0" smtClean="0"/>
              <a:t>Calls</a:t>
            </a:r>
          </a:p>
          <a:p>
            <a:pPr lvl="1"/>
            <a:r>
              <a:rPr lang="en-US" dirty="0" smtClean="0"/>
              <a:t>Returns</a:t>
            </a:r>
            <a:endParaRPr lang="en-US" dirty="0"/>
          </a:p>
        </p:txBody>
      </p:sp>
    </p:spTree>
    <p:extLst>
      <p:ext uri="{BB962C8B-B14F-4D97-AF65-F5344CB8AC3E}">
        <p14:creationId xmlns:p14="http://schemas.microsoft.com/office/powerpoint/2010/main" val="43825906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lstStyle/>
          <a:p>
            <a:r>
              <a:rPr lang="en-US" dirty="0" smtClean="0"/>
              <a:t>Allow us to work with multiple values of the same type</a:t>
            </a:r>
            <a:endParaRPr lang="en-US" dirty="0"/>
          </a:p>
        </p:txBody>
      </p:sp>
    </p:spTree>
    <p:extLst>
      <p:ext uri="{BB962C8B-B14F-4D97-AF65-F5344CB8AC3E}">
        <p14:creationId xmlns:p14="http://schemas.microsoft.com/office/powerpoint/2010/main" val="37174539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 (Functions)</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*Single Responsibility Principle*</a:t>
            </a:r>
            <a:endParaRPr lang="en-US" dirty="0" smtClean="0"/>
          </a:p>
          <a:p>
            <a:r>
              <a:rPr lang="en-US" dirty="0" smtClean="0"/>
              <a:t>The principle that states: </a:t>
            </a:r>
            <a:r>
              <a:rPr lang="en-US" dirty="0" smtClean="0">
                <a:solidFill>
                  <a:srgbClr val="FF0000"/>
                </a:solidFill>
              </a:rPr>
              <a:t>Every function should have one job and only one job.</a:t>
            </a:r>
          </a:p>
          <a:p>
            <a:r>
              <a:rPr lang="en-US" dirty="0" smtClean="0"/>
              <a:t>Allows for code reuse</a:t>
            </a:r>
          </a:p>
          <a:p>
            <a:pPr lvl="1"/>
            <a:r>
              <a:rPr lang="en-US" dirty="0" smtClean="0"/>
              <a:t>If you find yourself writing the same few lines of code over and over again, USE A FUNCTION!</a:t>
            </a:r>
          </a:p>
          <a:p>
            <a:r>
              <a:rPr lang="en-US" dirty="0" smtClean="0"/>
              <a:t>Allows you to act like “the boss at the office” when you’re writing code</a:t>
            </a:r>
          </a:p>
          <a:p>
            <a:pPr lvl="1"/>
            <a:r>
              <a:rPr lang="en-US" dirty="0" smtClean="0"/>
              <a:t>You trust your employees to do their jobs, so your only job is to make sure they all do their job in the right way and right order.</a:t>
            </a:r>
          </a:p>
          <a:p>
            <a:endParaRPr lang="en-US" dirty="0" smtClean="0"/>
          </a:p>
        </p:txBody>
      </p:sp>
    </p:spTree>
    <p:extLst>
      <p:ext uri="{BB962C8B-B14F-4D97-AF65-F5344CB8AC3E}">
        <p14:creationId xmlns:p14="http://schemas.microsoft.com/office/powerpoint/2010/main" val="11048004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smtClean="0"/>
              <a:t>A sequence of characters</a:t>
            </a:r>
          </a:p>
          <a:p>
            <a:r>
              <a:rPr lang="en-US" dirty="0" smtClean="0"/>
              <a:t>Is an object, not a primitive type</a:t>
            </a:r>
          </a:p>
          <a:p>
            <a:r>
              <a:rPr lang="en-US" dirty="0" smtClean="0"/>
              <a:t>Is </a:t>
            </a:r>
            <a:r>
              <a:rPr lang="en-US" dirty="0" smtClean="0">
                <a:solidFill>
                  <a:srgbClr val="FF0000"/>
                </a:solidFill>
              </a:rPr>
              <a:t>immutable</a:t>
            </a:r>
          </a:p>
          <a:p>
            <a:pPr lvl="1"/>
            <a:r>
              <a:rPr lang="en-US" dirty="0" smtClean="0">
                <a:solidFill>
                  <a:srgbClr val="FF0000"/>
                </a:solidFill>
              </a:rPr>
              <a:t>Once assigned to a variable, it’s value cannot be changed (unless a new value is assigned to the same variable)</a:t>
            </a:r>
          </a:p>
          <a:p>
            <a:endParaRPr lang="en-US" dirty="0"/>
          </a:p>
        </p:txBody>
      </p:sp>
    </p:spTree>
    <p:extLst>
      <p:ext uri="{BB962C8B-B14F-4D97-AF65-F5344CB8AC3E}">
        <p14:creationId xmlns:p14="http://schemas.microsoft.com/office/powerpoint/2010/main" val="71345373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02 - C - Basics">
  <a:themeElements>
    <a:clrScheme name="Custom 2">
      <a:dk1>
        <a:srgbClr val="000000"/>
      </a:dk1>
      <a:lt1>
        <a:srgbClr val="FFFFFF"/>
      </a:lt1>
      <a:dk2>
        <a:srgbClr val="3B481E"/>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Segoe WP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s_fall_2017" id="{93D034CE-FEB5-4D4D-96F7-6B7F8A5EB99A}" vid="{194AE869-5029-ED49-81EA-C574BDDBE6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02 - Programs, Instructions, and Registers</Template>
  <TotalTime>2918</TotalTime>
  <Words>2833</Words>
  <Application>Microsoft Office PowerPoint</Application>
  <PresentationFormat>Widescreen</PresentationFormat>
  <Paragraphs>393</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Courier New</vt:lpstr>
      <vt:lpstr>GulimChe</vt:lpstr>
      <vt:lpstr>MoolBoran</vt:lpstr>
      <vt:lpstr>Segoe UI</vt:lpstr>
      <vt:lpstr>Segoe WP Semibold</vt:lpstr>
      <vt:lpstr>Symbol</vt:lpstr>
      <vt:lpstr>Trebuchet MS</vt:lpstr>
      <vt:lpstr>Wingdings</vt:lpstr>
      <vt:lpstr>1_02 - C - Basics</vt:lpstr>
      <vt:lpstr>Intro to Programming</vt:lpstr>
      <vt:lpstr>Why Programming?</vt:lpstr>
      <vt:lpstr>Some Terms to Start off With</vt:lpstr>
      <vt:lpstr>Basic Building Blocks</vt:lpstr>
      <vt:lpstr>Primitive Data Types</vt:lpstr>
      <vt:lpstr>Statements</vt:lpstr>
      <vt:lpstr>Arrays</vt:lpstr>
      <vt:lpstr>Static Methods (Functions)</vt:lpstr>
      <vt:lpstr>String</vt:lpstr>
      <vt:lpstr>Input/Output</vt:lpstr>
      <vt:lpstr>Data Abstraction</vt:lpstr>
      <vt:lpstr>Running Programs</vt:lpstr>
      <vt:lpstr>Fine-Grain Level</vt:lpstr>
      <vt:lpstr>Fine-Grain Level (cont.)</vt:lpstr>
      <vt:lpstr>High Level</vt:lpstr>
      <vt:lpstr>Primitive Data Types &amp; Expressions</vt:lpstr>
      <vt:lpstr>Frequently Used Primitive Data Types</vt:lpstr>
      <vt:lpstr>A note on variable keywords</vt:lpstr>
      <vt:lpstr>Anatomy of a variable (Primitive Type)</vt:lpstr>
      <vt:lpstr>An FYI</vt:lpstr>
      <vt:lpstr>Operators (int)</vt:lpstr>
      <vt:lpstr>Operators (double)</vt:lpstr>
      <vt:lpstr>Operators (boolean)</vt:lpstr>
      <vt:lpstr>Logical Operators/Truth Tables/Booleans</vt:lpstr>
      <vt:lpstr>Boolean variables/Truth Tables</vt:lpstr>
      <vt:lpstr>*FYI*</vt:lpstr>
      <vt:lpstr>Logical and (&amp;&amp;)</vt:lpstr>
      <vt:lpstr>Logical or(||)</vt:lpstr>
      <vt:lpstr>Logical xor (^)</vt:lpstr>
      <vt:lpstr>Logical not (!)</vt:lpstr>
      <vt:lpstr>Back to expressions</vt:lpstr>
      <vt:lpstr>Casting</vt:lpstr>
      <vt:lpstr>Explicit Casting</vt:lpstr>
      <vt:lpstr>Explicit Casting Con.</vt:lpstr>
      <vt:lpstr>Size of Primitive Types</vt:lpstr>
      <vt:lpstr>Casting examples</vt:lpstr>
      <vt:lpstr>Casting (special notes)</vt:lpstr>
      <vt:lpstr>Comparison Operators</vt:lpstr>
      <vt:lpstr>Assignment vs. Equivalence Operator</vt:lpstr>
      <vt:lpstr>Shorthand, increment/decrement operators</vt:lpstr>
      <vt:lpstr>(Operation) and assign operators</vt:lpstr>
      <vt:lpstr>A word about semicolons (;)</vt:lpstr>
      <vt:lpstr>Rounding (doubles or floats) to n places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dc:title>
  <dc:creator>Timothy Jakubiec</dc:creator>
  <cp:lastModifiedBy>Timothy Jakubiec</cp:lastModifiedBy>
  <cp:revision>71</cp:revision>
  <dcterms:created xsi:type="dcterms:W3CDTF">2020-04-26T04:15:20Z</dcterms:created>
  <dcterms:modified xsi:type="dcterms:W3CDTF">2020-05-11T18:32:53Z</dcterms:modified>
</cp:coreProperties>
</file>