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1" r:id="rId18"/>
    <p:sldId id="272" r:id="rId19"/>
    <p:sldId id="273" r:id="rId20"/>
    <p:sldId id="274" r:id="rId21"/>
    <p:sldId id="276" r:id="rId22"/>
    <p:sldId id="288"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027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2"/>
            <a:ext cx="10363200" cy="1470025"/>
          </a:xfrm>
        </p:spPr>
        <p:txBody>
          <a:bodyPr anchor="b">
            <a:noAutofit/>
          </a:bodyPr>
          <a:lstStyle>
            <a:lvl1pPr algn="l">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914400" y="3813174"/>
            <a:ext cx="10363200" cy="1752600"/>
          </a:xfrm>
          <a:noFill/>
        </p:spPr>
        <p:txBody>
          <a:bodyPr>
            <a:normAutofit/>
          </a:bodyPr>
          <a:lstStyle>
            <a:lvl1pPr marL="0" indent="0" algn="l">
              <a:buNone/>
              <a:defRPr sz="2880">
                <a:solidFill>
                  <a:schemeClr val="bg1"/>
                </a:solidFill>
              </a:defRPr>
            </a:lvl1pPr>
            <a:lvl2pPr marL="493776" indent="0" algn="ctr">
              <a:buNone/>
              <a:defRPr>
                <a:solidFill>
                  <a:schemeClr val="tx1">
                    <a:tint val="75000"/>
                  </a:schemeClr>
                </a:solidFill>
              </a:defRPr>
            </a:lvl2pPr>
            <a:lvl3pPr marL="987552" indent="0" algn="ctr">
              <a:buNone/>
              <a:defRPr>
                <a:solidFill>
                  <a:schemeClr val="tx1">
                    <a:tint val="75000"/>
                  </a:schemeClr>
                </a:solidFill>
              </a:defRPr>
            </a:lvl3pPr>
            <a:lvl4pPr marL="1481328" indent="0" algn="ctr">
              <a:buNone/>
              <a:defRPr>
                <a:solidFill>
                  <a:schemeClr val="tx1">
                    <a:tint val="75000"/>
                  </a:schemeClr>
                </a:solidFill>
              </a:defRPr>
            </a:lvl4pPr>
            <a:lvl5pPr marL="1975104" indent="0" algn="ctr">
              <a:buNone/>
              <a:defRPr>
                <a:solidFill>
                  <a:schemeClr val="tx1">
                    <a:tint val="75000"/>
                  </a:schemeClr>
                </a:solidFill>
              </a:defRPr>
            </a:lvl5pPr>
            <a:lvl6pPr marL="2468880" indent="0" algn="ctr">
              <a:buNone/>
              <a:defRPr>
                <a:solidFill>
                  <a:schemeClr val="tx1">
                    <a:tint val="75000"/>
                  </a:schemeClr>
                </a:solidFill>
              </a:defRPr>
            </a:lvl6pPr>
            <a:lvl7pPr marL="2962656" indent="0" algn="ctr">
              <a:buNone/>
              <a:defRPr>
                <a:solidFill>
                  <a:schemeClr val="tx1">
                    <a:tint val="75000"/>
                  </a:schemeClr>
                </a:solidFill>
              </a:defRPr>
            </a:lvl7pPr>
            <a:lvl8pPr marL="3456432" indent="0" algn="ctr">
              <a:buNone/>
              <a:defRPr>
                <a:solidFill>
                  <a:schemeClr val="tx1">
                    <a:tint val="75000"/>
                  </a:schemeClr>
                </a:solidFill>
              </a:defRPr>
            </a:lvl8pPr>
            <a:lvl9pPr marL="3950208"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
        <p:nvSpPr>
          <p:cNvPr id="7" name="Rectangle 6"/>
          <p:cNvSpPr/>
          <p:nvPr/>
        </p:nvSpPr>
        <p:spPr>
          <a:xfrm>
            <a:off x="0" y="3794760"/>
            <a:ext cx="12192000" cy="21946"/>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Tree>
    <p:extLst>
      <p:ext uri="{BB962C8B-B14F-4D97-AF65-F5344CB8AC3E}">
        <p14:creationId xmlns:p14="http://schemas.microsoft.com/office/powerpoint/2010/main" val="17544051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16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456"/>
            </a:lvl1pPr>
            <a:lvl2pPr marL="493776" indent="0">
              <a:buNone/>
              <a:defRPr sz="3024"/>
            </a:lvl2pPr>
            <a:lvl3pPr marL="987552" indent="0">
              <a:buNone/>
              <a:defRPr sz="2592"/>
            </a:lvl3pPr>
            <a:lvl4pPr marL="1481328" indent="0">
              <a:buNone/>
              <a:defRPr sz="2160"/>
            </a:lvl4pPr>
            <a:lvl5pPr marL="1975104" indent="0">
              <a:buNone/>
              <a:defRPr sz="2160"/>
            </a:lvl5pPr>
            <a:lvl6pPr marL="2468880" indent="0">
              <a:buNone/>
              <a:defRPr sz="2160"/>
            </a:lvl6pPr>
            <a:lvl7pPr marL="2962656" indent="0">
              <a:buNone/>
              <a:defRPr sz="2160"/>
            </a:lvl7pPr>
            <a:lvl8pPr marL="3456432" indent="0">
              <a:buNone/>
              <a:defRPr sz="2160"/>
            </a:lvl8pPr>
            <a:lvl9pPr marL="3950208" indent="0">
              <a:buNone/>
              <a:defRPr sz="216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512"/>
            </a:lvl1pPr>
            <a:lvl2pPr marL="493776" indent="0">
              <a:buNone/>
              <a:defRPr sz="1296"/>
            </a:lvl2pPr>
            <a:lvl3pPr marL="987552" indent="0">
              <a:buNone/>
              <a:defRPr sz="1080"/>
            </a:lvl3pPr>
            <a:lvl4pPr marL="1481328" indent="0">
              <a:buNone/>
              <a:defRPr sz="972"/>
            </a:lvl4pPr>
            <a:lvl5pPr marL="1975104" indent="0">
              <a:buNone/>
              <a:defRPr sz="972"/>
            </a:lvl5pPr>
            <a:lvl6pPr marL="2468880" indent="0">
              <a:buNone/>
              <a:defRPr sz="972"/>
            </a:lvl6pPr>
            <a:lvl7pPr marL="2962656" indent="0">
              <a:buNone/>
              <a:defRPr sz="972"/>
            </a:lvl7pPr>
            <a:lvl8pPr marL="3456432" indent="0">
              <a:buNone/>
              <a:defRPr sz="972"/>
            </a:lvl8pPr>
            <a:lvl9pPr marL="3950208" indent="0">
              <a:buNone/>
              <a:defRPr sz="972"/>
            </a:lvl9pPr>
          </a:lstStyle>
          <a:p>
            <a:pPr lvl="0"/>
            <a:r>
              <a:rPr lang="en-US" smtClean="0"/>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20786773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11896979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21750276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594360"/>
          </a:xfrm>
        </p:spPr>
        <p:txBody>
          <a:bodyPr>
            <a:noAutofit/>
          </a:bodyPr>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203200" y="594362"/>
            <a:ext cx="11988800" cy="5761991"/>
          </a:xfrm>
        </p:spPr>
        <p:txBody>
          <a:bodyPr>
            <a:normAutofit/>
          </a:bodyPr>
          <a:lstStyle>
            <a:lvl1pPr marL="308610" indent="-308610">
              <a:buSzPct val="100000"/>
              <a:buFont typeface="Trebuchet MS" pitchFamily="34" charset="0"/>
              <a:buChar char="●"/>
              <a:defRPr sz="2640"/>
            </a:lvl1pPr>
            <a:lvl2pPr marL="618936" indent="-308610">
              <a:defRPr sz="2640"/>
            </a:lvl2pPr>
            <a:lvl3pPr marL="927546" indent="-300038">
              <a:tabLst/>
              <a:defRPr sz="2640" b="0"/>
            </a:lvl3pPr>
            <a:lvl4pPr marL="1237870" indent="-308610">
              <a:tabLst/>
              <a:defRPr sz="2640" b="0"/>
            </a:lvl4pPr>
            <a:lvl5pPr marL="1543050" indent="-305182">
              <a:defRPr sz="264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sz="1440"/>
            </a:lvl1pPr>
          </a:lstStyle>
          <a:p>
            <a:endParaRPr lang="en-US"/>
          </a:p>
        </p:txBody>
      </p:sp>
      <p:sp>
        <p:nvSpPr>
          <p:cNvPr id="6" name="Slide Number Placeholder 5"/>
          <p:cNvSpPr>
            <a:spLocks noGrp="1"/>
          </p:cNvSpPr>
          <p:nvPr>
            <p:ph type="sldNum" sz="quarter" idx="12"/>
          </p:nvPr>
        </p:nvSpPr>
        <p:spPr/>
        <p:txBody>
          <a:bodyPr/>
          <a:lstStyle>
            <a:lvl1pPr>
              <a:defRPr sz="1440"/>
            </a:lvl1pPr>
          </a:lstStyle>
          <a:p>
            <a:fld id="{41A2229A-92B0-45BC-8386-E149713D8078}" type="slidenum">
              <a:rPr lang="en-US" smtClean="0"/>
              <a:t>‹#›</a:t>
            </a:fld>
            <a:endParaRPr lang="en-US"/>
          </a:p>
        </p:txBody>
      </p:sp>
    </p:spTree>
    <p:extLst>
      <p:ext uri="{BB962C8B-B14F-4D97-AF65-F5344CB8AC3E}">
        <p14:creationId xmlns:p14="http://schemas.microsoft.com/office/powerpoint/2010/main" val="3942181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p:cSld name="Title and Content (no anim)">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594360"/>
          </a:xfrm>
        </p:spPr>
        <p:txBody>
          <a:bodyPr>
            <a:noAutofit/>
          </a:bodyPr>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203200" y="594362"/>
            <a:ext cx="11988800" cy="5761991"/>
          </a:xfrm>
        </p:spPr>
        <p:txBody>
          <a:bodyPr>
            <a:normAutofit/>
          </a:bodyPr>
          <a:lstStyle>
            <a:lvl1pPr marL="308610" indent="-308610">
              <a:buSzPct val="100000"/>
              <a:buFont typeface="Trebuchet MS" pitchFamily="34" charset="0"/>
              <a:buChar char="●"/>
              <a:defRPr sz="2640"/>
            </a:lvl1pPr>
            <a:lvl2pPr marL="618936" indent="-308610">
              <a:defRPr sz="2640"/>
            </a:lvl2pPr>
            <a:lvl3pPr marL="927546" indent="-300038">
              <a:tabLst/>
              <a:defRPr sz="2640" b="0"/>
            </a:lvl3pPr>
            <a:lvl4pPr marL="1237870" indent="-308610">
              <a:tabLst/>
              <a:defRPr sz="2640" b="0"/>
            </a:lvl4pPr>
            <a:lvl5pPr marL="1543050" indent="-305182">
              <a:defRPr sz="264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sz="1440"/>
            </a:lvl1pPr>
          </a:lstStyle>
          <a:p>
            <a:endParaRPr lang="en-US"/>
          </a:p>
        </p:txBody>
      </p:sp>
      <p:sp>
        <p:nvSpPr>
          <p:cNvPr id="6" name="Slide Number Placeholder 5"/>
          <p:cNvSpPr>
            <a:spLocks noGrp="1"/>
          </p:cNvSpPr>
          <p:nvPr>
            <p:ph type="sldNum" sz="quarter" idx="12"/>
          </p:nvPr>
        </p:nvSpPr>
        <p:spPr/>
        <p:txBody>
          <a:bodyPr/>
          <a:lstStyle>
            <a:lvl1pPr>
              <a:defRPr sz="1440"/>
            </a:lvl1pPr>
          </a:lstStyle>
          <a:p>
            <a:fld id="{41A2229A-92B0-45BC-8386-E149713D8078}" type="slidenum">
              <a:rPr lang="en-US" smtClean="0"/>
              <a:t>‹#›</a:t>
            </a:fld>
            <a:endParaRPr lang="en-US"/>
          </a:p>
        </p:txBody>
      </p:sp>
    </p:spTree>
    <p:extLst>
      <p:ext uri="{BB962C8B-B14F-4D97-AF65-F5344CB8AC3E}">
        <p14:creationId xmlns:p14="http://schemas.microsoft.com/office/powerpoint/2010/main" val="41385540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rgbClr val="2027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2"/>
            <a:ext cx="10363200" cy="1470025"/>
          </a:xfrm>
        </p:spPr>
        <p:txBody>
          <a:bodyPr anchor="b">
            <a:noAutofit/>
          </a:bodyPr>
          <a:lstStyle>
            <a:lvl1pPr algn="l">
              <a:defRPr sz="5760"/>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
        <p:nvSpPr>
          <p:cNvPr id="7" name="Rectangle 6"/>
          <p:cNvSpPr/>
          <p:nvPr/>
        </p:nvSpPr>
        <p:spPr>
          <a:xfrm>
            <a:off x="0" y="3794760"/>
            <a:ext cx="12192000" cy="21946"/>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Tree>
    <p:extLst>
      <p:ext uri="{BB962C8B-B14F-4D97-AF65-F5344CB8AC3E}">
        <p14:creationId xmlns:p14="http://schemas.microsoft.com/office/powerpoint/2010/main" val="25135624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2223726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42412270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34107593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36237234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16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512"/>
            </a:lvl1pPr>
            <a:lvl2pPr marL="493776" indent="0">
              <a:buNone/>
              <a:defRPr sz="1296"/>
            </a:lvl2pPr>
            <a:lvl3pPr marL="987552" indent="0">
              <a:buNone/>
              <a:defRPr sz="1080"/>
            </a:lvl3pPr>
            <a:lvl4pPr marL="1481328" indent="0">
              <a:buNone/>
              <a:defRPr sz="972"/>
            </a:lvl4pPr>
            <a:lvl5pPr marL="1975104" indent="0">
              <a:buNone/>
              <a:defRPr sz="972"/>
            </a:lvl5pPr>
            <a:lvl6pPr marL="2468880" indent="0">
              <a:buNone/>
              <a:defRPr sz="972"/>
            </a:lvl6pPr>
            <a:lvl7pPr marL="2962656" indent="0">
              <a:buNone/>
              <a:defRPr sz="972"/>
            </a:lvl7pPr>
            <a:lvl8pPr marL="3456432" indent="0">
              <a:buNone/>
              <a:defRPr sz="972"/>
            </a:lvl8pPr>
            <a:lvl9pPr marL="3950208" indent="0">
              <a:buNone/>
              <a:defRPr sz="972"/>
            </a:lvl9pPr>
          </a:lstStyle>
          <a:p>
            <a:pPr lvl="0"/>
            <a:r>
              <a:rPr lang="en-US" smtClean="0"/>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36554230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720840"/>
            <a:ext cx="12192000" cy="137160"/>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
        <p:nvSpPr>
          <p:cNvPr id="7" name="Rectangle 6"/>
          <p:cNvSpPr/>
          <p:nvPr/>
        </p:nvSpPr>
        <p:spPr>
          <a:xfrm>
            <a:off x="0" y="0"/>
            <a:ext cx="12192000" cy="594360"/>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
        <p:nvSpPr>
          <p:cNvPr id="2" name="Title Placeholder 1"/>
          <p:cNvSpPr>
            <a:spLocks noGrp="1"/>
          </p:cNvSpPr>
          <p:nvPr>
            <p:ph type="title"/>
          </p:nvPr>
        </p:nvSpPr>
        <p:spPr>
          <a:xfrm>
            <a:off x="203200" y="0"/>
            <a:ext cx="11988800" cy="59436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594362"/>
            <a:ext cx="11988800" cy="57619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356353"/>
            <a:ext cx="1625600" cy="365125"/>
          </a:xfrm>
          <a:prstGeom prst="rect">
            <a:avLst/>
          </a:prstGeom>
        </p:spPr>
        <p:txBody>
          <a:bodyPr vert="horz" lIns="91440" tIns="45720" rIns="91440" bIns="45720" rtlCol="0" anchor="ctr"/>
          <a:lstStyle>
            <a:lvl1pPr algn="l">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277600" y="6356353"/>
            <a:ext cx="9144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41A2229A-92B0-45BC-8386-E149713D8078}" type="slidenum">
              <a:rPr lang="en-US" smtClean="0"/>
              <a:t>‹#›</a:t>
            </a:fld>
            <a:endParaRPr lang="en-US"/>
          </a:p>
        </p:txBody>
      </p:sp>
    </p:spTree>
    <p:extLst>
      <p:ext uri="{BB962C8B-B14F-4D97-AF65-F5344CB8AC3E}">
        <p14:creationId xmlns:p14="http://schemas.microsoft.com/office/powerpoint/2010/main" val="2987475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defTabSz="987552" rtl="0" eaLnBrk="1" latinLnBrk="0" hangingPunct="1">
        <a:spcBef>
          <a:spcPct val="0"/>
        </a:spcBef>
        <a:buNone/>
        <a:defRPr sz="3360" b="1" kern="1200">
          <a:solidFill>
            <a:schemeClr val="bg1"/>
          </a:solidFill>
          <a:latin typeface="+mj-lt"/>
          <a:ea typeface="GulimChe" pitchFamily="49" charset="-127"/>
          <a:cs typeface="MoolBoran" pitchFamily="34" charset="0"/>
        </a:defRPr>
      </a:lvl1pPr>
    </p:titleStyle>
    <p:bodyStyle>
      <a:lvl1pPr marL="245174" indent="-245174" algn="l" defTabSz="987552" rtl="0" eaLnBrk="1" latinLnBrk="0" hangingPunct="1">
        <a:spcBef>
          <a:spcPts val="0"/>
        </a:spcBef>
        <a:buSzPct val="150000"/>
        <a:buFont typeface="Arial" pitchFamily="34" charset="0"/>
        <a:buChar char="•"/>
        <a:defRPr sz="2640" kern="1200">
          <a:solidFill>
            <a:schemeClr val="tx1"/>
          </a:solidFill>
          <a:latin typeface="+mn-lt"/>
          <a:ea typeface="+mn-ea"/>
          <a:cs typeface="+mn-cs"/>
        </a:defRPr>
      </a:lvl1pPr>
      <a:lvl2pPr marL="498920" indent="-248604" algn="l" defTabSz="987552" rtl="0" eaLnBrk="1" latinLnBrk="0" hangingPunct="1">
        <a:spcBef>
          <a:spcPts val="0"/>
        </a:spcBef>
        <a:buFont typeface="Courier New" pitchFamily="49" charset="0"/>
        <a:buChar char="o"/>
        <a:defRPr sz="2640" kern="1200">
          <a:solidFill>
            <a:schemeClr val="tx1"/>
          </a:solidFill>
          <a:latin typeface="+mn-lt"/>
          <a:ea typeface="+mn-ea"/>
          <a:cs typeface="+mn-cs"/>
        </a:defRPr>
      </a:lvl2pPr>
      <a:lvl3pPr marL="744094" indent="-246888" algn="l" defTabSz="987552" rtl="0" eaLnBrk="1" latinLnBrk="0" hangingPunct="1">
        <a:spcBef>
          <a:spcPts val="0"/>
        </a:spcBef>
        <a:buFont typeface="Wingdings" pitchFamily="2" charset="2"/>
        <a:buChar char="§"/>
        <a:defRPr sz="2640" kern="1200">
          <a:solidFill>
            <a:schemeClr val="tx1"/>
          </a:solidFill>
          <a:latin typeface="+mn-lt"/>
          <a:ea typeface="+mn-ea"/>
          <a:cs typeface="+mn-cs"/>
        </a:defRPr>
      </a:lvl3pPr>
      <a:lvl4pPr marL="985838" indent="-246888" algn="l" defTabSz="987552" rtl="0" eaLnBrk="1" latinLnBrk="0" hangingPunct="1">
        <a:spcBef>
          <a:spcPts val="0"/>
        </a:spcBef>
        <a:buFont typeface="Arial" pitchFamily="34" charset="0"/>
        <a:buChar char="–"/>
        <a:defRPr sz="2640" kern="1200">
          <a:solidFill>
            <a:schemeClr val="tx1"/>
          </a:solidFill>
          <a:latin typeface="+mn-lt"/>
          <a:ea typeface="+mn-ea"/>
          <a:cs typeface="+mn-cs"/>
        </a:defRPr>
      </a:lvl4pPr>
      <a:lvl5pPr marL="1234440" indent="-246888" algn="l" defTabSz="987552" rtl="0" eaLnBrk="1" latinLnBrk="0" hangingPunct="1">
        <a:spcBef>
          <a:spcPts val="0"/>
        </a:spcBef>
        <a:buFont typeface="Arial" pitchFamily="34" charset="0"/>
        <a:buChar char="»"/>
        <a:defRPr sz="2640" kern="1200">
          <a:solidFill>
            <a:schemeClr val="tx1"/>
          </a:solidFill>
          <a:latin typeface="+mn-lt"/>
          <a:ea typeface="+mn-ea"/>
          <a:cs typeface="+mn-cs"/>
        </a:defRPr>
      </a:lvl5pPr>
      <a:lvl6pPr marL="2715768"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6pPr>
      <a:lvl7pPr marL="3209544"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7pPr>
      <a:lvl8pPr marL="3703320"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8pPr>
      <a:lvl9pPr marL="4197096"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9pPr>
    </p:bodyStyle>
    <p:otherStyle>
      <a:defPPr>
        <a:defRPr lang="en-US"/>
      </a:defPPr>
      <a:lvl1pPr marL="0" algn="l" defTabSz="987552" rtl="0" eaLnBrk="1" latinLnBrk="0" hangingPunct="1">
        <a:defRPr sz="1944" kern="1200">
          <a:solidFill>
            <a:schemeClr val="tx1"/>
          </a:solidFill>
          <a:latin typeface="+mn-lt"/>
          <a:ea typeface="+mn-ea"/>
          <a:cs typeface="+mn-cs"/>
        </a:defRPr>
      </a:lvl1pPr>
      <a:lvl2pPr marL="493776" algn="l" defTabSz="987552" rtl="0" eaLnBrk="1" latinLnBrk="0" hangingPunct="1">
        <a:defRPr sz="1944" kern="1200">
          <a:solidFill>
            <a:schemeClr val="tx1"/>
          </a:solidFill>
          <a:latin typeface="+mn-lt"/>
          <a:ea typeface="+mn-ea"/>
          <a:cs typeface="+mn-cs"/>
        </a:defRPr>
      </a:lvl2pPr>
      <a:lvl3pPr marL="987552" algn="l" defTabSz="987552" rtl="0" eaLnBrk="1" latinLnBrk="0" hangingPunct="1">
        <a:defRPr sz="1944" kern="1200">
          <a:solidFill>
            <a:schemeClr val="tx1"/>
          </a:solidFill>
          <a:latin typeface="+mn-lt"/>
          <a:ea typeface="+mn-ea"/>
          <a:cs typeface="+mn-cs"/>
        </a:defRPr>
      </a:lvl3pPr>
      <a:lvl4pPr marL="1481328" algn="l" defTabSz="987552" rtl="0" eaLnBrk="1" latinLnBrk="0" hangingPunct="1">
        <a:defRPr sz="1944" kern="1200">
          <a:solidFill>
            <a:schemeClr val="tx1"/>
          </a:solidFill>
          <a:latin typeface="+mn-lt"/>
          <a:ea typeface="+mn-ea"/>
          <a:cs typeface="+mn-cs"/>
        </a:defRPr>
      </a:lvl4pPr>
      <a:lvl5pPr marL="1975104" algn="l" defTabSz="987552" rtl="0" eaLnBrk="1" latinLnBrk="0" hangingPunct="1">
        <a:defRPr sz="1944" kern="1200">
          <a:solidFill>
            <a:schemeClr val="tx1"/>
          </a:solidFill>
          <a:latin typeface="+mn-lt"/>
          <a:ea typeface="+mn-ea"/>
          <a:cs typeface="+mn-cs"/>
        </a:defRPr>
      </a:lvl5pPr>
      <a:lvl6pPr marL="2468880" algn="l" defTabSz="987552" rtl="0" eaLnBrk="1" latinLnBrk="0" hangingPunct="1">
        <a:defRPr sz="1944" kern="1200">
          <a:solidFill>
            <a:schemeClr val="tx1"/>
          </a:solidFill>
          <a:latin typeface="+mn-lt"/>
          <a:ea typeface="+mn-ea"/>
          <a:cs typeface="+mn-cs"/>
        </a:defRPr>
      </a:lvl6pPr>
      <a:lvl7pPr marL="2962656" algn="l" defTabSz="987552" rtl="0" eaLnBrk="1" latinLnBrk="0" hangingPunct="1">
        <a:defRPr sz="1944" kern="1200">
          <a:solidFill>
            <a:schemeClr val="tx1"/>
          </a:solidFill>
          <a:latin typeface="+mn-lt"/>
          <a:ea typeface="+mn-ea"/>
          <a:cs typeface="+mn-cs"/>
        </a:defRPr>
      </a:lvl7pPr>
      <a:lvl8pPr marL="3456432" algn="l" defTabSz="987552" rtl="0" eaLnBrk="1" latinLnBrk="0" hangingPunct="1">
        <a:defRPr sz="1944" kern="1200">
          <a:solidFill>
            <a:schemeClr val="tx1"/>
          </a:solidFill>
          <a:latin typeface="+mn-lt"/>
          <a:ea typeface="+mn-ea"/>
          <a:cs typeface="+mn-cs"/>
        </a:defRPr>
      </a:lvl8pPr>
      <a:lvl9pPr marL="3950208" algn="l" defTabSz="987552" rtl="0"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Conditionals, Loops, and Functions</a:t>
            </a:r>
            <a:endParaRPr lang="en-US" dirty="0"/>
          </a:p>
        </p:txBody>
      </p:sp>
      <p:sp>
        <p:nvSpPr>
          <p:cNvPr id="3" name="Subtitle 2"/>
          <p:cNvSpPr>
            <a:spLocks noGrp="1"/>
          </p:cNvSpPr>
          <p:nvPr>
            <p:ph type="subTitle" idx="1"/>
          </p:nvPr>
        </p:nvSpPr>
        <p:spPr/>
        <p:txBody>
          <a:bodyPr/>
          <a:lstStyle/>
          <a:p>
            <a:r>
              <a:rPr lang="en-US" dirty="0" smtClean="0"/>
              <a:t>By: Timothy Jakubiec</a:t>
            </a:r>
            <a:endParaRPr lang="en-US" dirty="0"/>
          </a:p>
        </p:txBody>
      </p:sp>
    </p:spTree>
    <p:extLst>
      <p:ext uri="{BB962C8B-B14F-4D97-AF65-F5344CB8AC3E}">
        <p14:creationId xmlns:p14="http://schemas.microsoft.com/office/powerpoint/2010/main" val="18799534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Short-circuit evaluation with logical operators</a:t>
            </a:r>
            <a:endParaRPr lang="en-US" dirty="0"/>
          </a:p>
        </p:txBody>
      </p:sp>
      <p:pic>
        <p:nvPicPr>
          <p:cNvPr id="4" name="Content Placeholder 3"/>
          <p:cNvPicPr>
            <a:picLocks noGrp="1" noChangeAspect="1"/>
          </p:cNvPicPr>
          <p:nvPr>
            <p:ph idx="1"/>
          </p:nvPr>
        </p:nvPicPr>
        <p:blipFill rotWithShape="1">
          <a:blip r:embed="rId2"/>
          <a:srcRect t="14125" r="45670" b="37228"/>
          <a:stretch/>
        </p:blipFill>
        <p:spPr>
          <a:xfrm>
            <a:off x="-1" y="594360"/>
            <a:ext cx="11868663" cy="5974882"/>
          </a:xfrm>
          <a:prstGeom prst="rect">
            <a:avLst/>
          </a:prstGeom>
        </p:spPr>
      </p:pic>
    </p:spTree>
    <p:extLst>
      <p:ext uri="{BB962C8B-B14F-4D97-AF65-F5344CB8AC3E}">
        <p14:creationId xmlns:p14="http://schemas.microsoft.com/office/powerpoint/2010/main" val="27782880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warning with if’s and logical operators</a:t>
            </a:r>
            <a:endParaRPr lang="en-US" dirty="0"/>
          </a:p>
        </p:txBody>
      </p:sp>
      <p:sp>
        <p:nvSpPr>
          <p:cNvPr id="3" name="Content Placeholder 2"/>
          <p:cNvSpPr>
            <a:spLocks noGrp="1"/>
          </p:cNvSpPr>
          <p:nvPr>
            <p:ph idx="1"/>
          </p:nvPr>
        </p:nvSpPr>
        <p:spPr/>
        <p:txBody>
          <a:bodyPr/>
          <a:lstStyle/>
          <a:p>
            <a:r>
              <a:rPr lang="en-US" dirty="0" smtClean="0"/>
              <a:t>You’ll inevitably write this piece of code to save writing, don’t it won’t work the way you think it’s supposed to.</a:t>
            </a:r>
          </a:p>
          <a:p>
            <a:r>
              <a:rPr lang="en-US" dirty="0" smtClean="0"/>
              <a:t>First off, the operator is (&amp;&amp;) or (||), doing a single version of those don’t do the operation you are looking for.</a:t>
            </a:r>
          </a:p>
          <a:p>
            <a:r>
              <a:rPr lang="en-US" dirty="0" smtClean="0"/>
              <a:t>Second, logical operators work with boolean values, meaning each side of the logical operator should have a boolean expression, not just a number.</a:t>
            </a:r>
            <a:endParaRPr lang="en-US" dirty="0"/>
          </a:p>
        </p:txBody>
      </p:sp>
      <p:pic>
        <p:nvPicPr>
          <p:cNvPr id="5" name="Picture 4"/>
          <p:cNvPicPr>
            <a:picLocks noChangeAspect="1"/>
          </p:cNvPicPr>
          <p:nvPr/>
        </p:nvPicPr>
        <p:blipFill rotWithShape="1">
          <a:blip r:embed="rId2"/>
          <a:srcRect l="4046" t="15422" r="63092" b="60180"/>
          <a:stretch/>
        </p:blipFill>
        <p:spPr>
          <a:xfrm>
            <a:off x="529389" y="3272589"/>
            <a:ext cx="7615989" cy="3179045"/>
          </a:xfrm>
          <a:prstGeom prst="rect">
            <a:avLst/>
          </a:prstGeom>
        </p:spPr>
      </p:pic>
    </p:spTree>
    <p:extLst>
      <p:ext uri="{BB962C8B-B14F-4D97-AF65-F5344CB8AC3E}">
        <p14:creationId xmlns:p14="http://schemas.microsoft.com/office/powerpoint/2010/main" val="8757832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5" name="Content Placeholder 4"/>
          <p:cNvSpPr>
            <a:spLocks noGrp="1"/>
          </p:cNvSpPr>
          <p:nvPr>
            <p:ph idx="1"/>
          </p:nvPr>
        </p:nvSpPr>
        <p:spPr/>
        <p:txBody>
          <a:bodyPr/>
          <a:lstStyle/>
          <a:p>
            <a:r>
              <a:rPr lang="en-US" dirty="0" smtClean="0"/>
              <a:t>Forces the computer to make a choice, is a condition is valid do the first thing, but if it’s not do the second thing.</a:t>
            </a:r>
          </a:p>
          <a:p>
            <a:r>
              <a:rPr lang="en-US" dirty="0" smtClean="0"/>
              <a:t>There’s also an incredibly ugly style note to point out here, but I’ll put a pic of that on the next page.</a:t>
            </a:r>
            <a:endParaRPr lang="en-US" dirty="0"/>
          </a:p>
        </p:txBody>
      </p:sp>
      <p:pic>
        <p:nvPicPr>
          <p:cNvPr id="6" name="Content Placeholder 3"/>
          <p:cNvPicPr>
            <a:picLocks noChangeAspect="1"/>
          </p:cNvPicPr>
          <p:nvPr/>
        </p:nvPicPr>
        <p:blipFill rotWithShape="1">
          <a:blip r:embed="rId2"/>
          <a:srcRect t="14961" r="57291" b="47394"/>
          <a:stretch/>
        </p:blipFill>
        <p:spPr>
          <a:xfrm>
            <a:off x="374934" y="2390676"/>
            <a:ext cx="7746382" cy="3838848"/>
          </a:xfrm>
          <a:prstGeom prst="rect">
            <a:avLst/>
          </a:prstGeom>
        </p:spPr>
      </p:pic>
    </p:spTree>
    <p:extLst>
      <p:ext uri="{BB962C8B-B14F-4D97-AF65-F5344CB8AC3E}">
        <p14:creationId xmlns:p14="http://schemas.microsoft.com/office/powerpoint/2010/main" val="19255428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ugliest looking thing in coding.</a:t>
            </a:r>
            <a:endParaRPr lang="en-US" dirty="0"/>
          </a:p>
        </p:txBody>
      </p:sp>
      <p:sp>
        <p:nvSpPr>
          <p:cNvPr id="3" name="Content Placeholder 2"/>
          <p:cNvSpPr>
            <a:spLocks noGrp="1"/>
          </p:cNvSpPr>
          <p:nvPr>
            <p:ph idx="1"/>
          </p:nvPr>
        </p:nvSpPr>
        <p:spPr/>
        <p:txBody>
          <a:bodyPr/>
          <a:lstStyle/>
          <a:p>
            <a:r>
              <a:rPr lang="en-US" dirty="0" smtClean="0"/>
              <a:t>Again, this is up to your preference to follow or not if you only plan to work alone.</a:t>
            </a:r>
          </a:p>
          <a:p>
            <a:endParaRPr lang="en-US" dirty="0"/>
          </a:p>
        </p:txBody>
      </p:sp>
      <p:pic>
        <p:nvPicPr>
          <p:cNvPr id="4" name="Picture 3"/>
          <p:cNvPicPr>
            <a:picLocks noChangeAspect="1"/>
          </p:cNvPicPr>
          <p:nvPr/>
        </p:nvPicPr>
        <p:blipFill rotWithShape="1">
          <a:blip r:embed="rId2"/>
          <a:srcRect t="14544" r="54210" b="52984"/>
          <a:stretch/>
        </p:blipFill>
        <p:spPr>
          <a:xfrm>
            <a:off x="203200" y="1792706"/>
            <a:ext cx="9988421" cy="3982452"/>
          </a:xfrm>
          <a:prstGeom prst="rect">
            <a:avLst/>
          </a:prstGeom>
        </p:spPr>
      </p:pic>
    </p:spTree>
    <p:extLst>
      <p:ext uri="{BB962C8B-B14F-4D97-AF65-F5344CB8AC3E}">
        <p14:creationId xmlns:p14="http://schemas.microsoft.com/office/powerpoint/2010/main" val="41036750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if else’s in ifs</a:t>
            </a:r>
            <a:endParaRPr lang="en-US" dirty="0"/>
          </a:p>
        </p:txBody>
      </p:sp>
      <p:sp>
        <p:nvSpPr>
          <p:cNvPr id="3" name="Content Placeholder 2"/>
          <p:cNvSpPr>
            <a:spLocks noGrp="1"/>
          </p:cNvSpPr>
          <p:nvPr>
            <p:ph idx="1"/>
          </p:nvPr>
        </p:nvSpPr>
        <p:spPr/>
        <p:txBody>
          <a:bodyPr/>
          <a:lstStyle/>
          <a:p>
            <a:r>
              <a:rPr lang="en-US" dirty="0" smtClean="0"/>
              <a:t>Generally, nesting if else’s inside an if is an easier way to think about things instead of using logical operators.</a:t>
            </a:r>
          </a:p>
          <a:p>
            <a:endParaRPr lang="en-US" dirty="0"/>
          </a:p>
        </p:txBody>
      </p:sp>
      <p:pic>
        <p:nvPicPr>
          <p:cNvPr id="4" name="Picture 3"/>
          <p:cNvPicPr>
            <a:picLocks noChangeAspect="1"/>
          </p:cNvPicPr>
          <p:nvPr/>
        </p:nvPicPr>
        <p:blipFill rotWithShape="1">
          <a:blip r:embed="rId2"/>
          <a:srcRect t="14720" r="54210" b="27533"/>
          <a:stretch/>
        </p:blipFill>
        <p:spPr>
          <a:xfrm>
            <a:off x="614947" y="1588169"/>
            <a:ext cx="6928853" cy="4912914"/>
          </a:xfrm>
          <a:prstGeom prst="rect">
            <a:avLst/>
          </a:prstGeom>
        </p:spPr>
      </p:pic>
    </p:spTree>
    <p:extLst>
      <p:ext uri="{BB962C8B-B14F-4D97-AF65-F5344CB8AC3E}">
        <p14:creationId xmlns:p14="http://schemas.microsoft.com/office/powerpoint/2010/main" val="3580850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path</a:t>
            </a:r>
            <a:endParaRPr lang="en-US" dirty="0"/>
          </a:p>
        </p:txBody>
      </p:sp>
      <p:sp>
        <p:nvSpPr>
          <p:cNvPr id="3" name="Content Placeholder 2"/>
          <p:cNvSpPr>
            <a:spLocks noGrp="1"/>
          </p:cNvSpPr>
          <p:nvPr>
            <p:ph idx="1"/>
          </p:nvPr>
        </p:nvSpPr>
        <p:spPr/>
        <p:txBody>
          <a:bodyPr/>
          <a:lstStyle/>
          <a:p>
            <a:r>
              <a:rPr lang="en-US" dirty="0" smtClean="0"/>
              <a:t>You might be wondering, gee if-else makes code go down one of two different paths.</a:t>
            </a:r>
          </a:p>
          <a:p>
            <a:r>
              <a:rPr lang="en-US" dirty="0" smtClean="0"/>
              <a:t>Is there a way to add more paths?</a:t>
            </a:r>
          </a:p>
          <a:p>
            <a:r>
              <a:rPr lang="en-US" dirty="0" smtClean="0"/>
              <a:t>YES!</a:t>
            </a:r>
          </a:p>
          <a:p>
            <a:r>
              <a:rPr lang="en-US" dirty="0" smtClean="0"/>
              <a:t>Is multiple if’s before an else the way?</a:t>
            </a:r>
          </a:p>
          <a:p>
            <a:r>
              <a:rPr lang="en-US" dirty="0" smtClean="0"/>
              <a:t>NO!</a:t>
            </a:r>
          </a:p>
          <a:p>
            <a:r>
              <a:rPr lang="en-US" dirty="0" smtClean="0"/>
              <a:t>(PS: There is a closing curly brace in</a:t>
            </a:r>
          </a:p>
          <a:p>
            <a:pPr marL="0" indent="0">
              <a:buNone/>
            </a:pPr>
            <a:r>
              <a:rPr lang="en-US" dirty="0" smtClean="0"/>
              <a:t>the code, it just couldn’t fit in the</a:t>
            </a:r>
          </a:p>
          <a:p>
            <a:pPr marL="0" indent="0">
              <a:buNone/>
            </a:pPr>
            <a:r>
              <a:rPr lang="en-US" dirty="0" smtClean="0"/>
              <a:t>screenshot)</a:t>
            </a:r>
          </a:p>
          <a:p>
            <a:endParaRPr lang="en-US" dirty="0" smtClean="0"/>
          </a:p>
        </p:txBody>
      </p:sp>
      <p:pic>
        <p:nvPicPr>
          <p:cNvPr id="5" name="Picture 4"/>
          <p:cNvPicPr>
            <a:picLocks noChangeAspect="1"/>
          </p:cNvPicPr>
          <p:nvPr/>
        </p:nvPicPr>
        <p:blipFill rotWithShape="1">
          <a:blip r:embed="rId2"/>
          <a:srcRect l="6118" t="14544" r="46217" b="4364"/>
          <a:stretch/>
        </p:blipFill>
        <p:spPr>
          <a:xfrm>
            <a:off x="6380747" y="1118938"/>
            <a:ext cx="5811253" cy="5558590"/>
          </a:xfrm>
          <a:prstGeom prst="rect">
            <a:avLst/>
          </a:prstGeom>
        </p:spPr>
      </p:pic>
    </p:spTree>
    <p:extLst>
      <p:ext uri="{BB962C8B-B14F-4D97-AF65-F5344CB8AC3E}">
        <p14:creationId xmlns:p14="http://schemas.microsoft.com/office/powerpoint/2010/main" val="7236246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the code</a:t>
            </a:r>
            <a:endParaRPr lang="en-US" dirty="0"/>
          </a:p>
        </p:txBody>
      </p:sp>
      <p:sp>
        <p:nvSpPr>
          <p:cNvPr id="3" name="Content Placeholder 2"/>
          <p:cNvSpPr>
            <a:spLocks noGrp="1"/>
          </p:cNvSpPr>
          <p:nvPr>
            <p:ph idx="1"/>
          </p:nvPr>
        </p:nvSpPr>
        <p:spPr/>
        <p:txBody>
          <a:bodyPr/>
          <a:lstStyle/>
          <a:p>
            <a:r>
              <a:rPr lang="en-US" dirty="0" smtClean="0"/>
              <a:t>The else will ALWAYS execute, as long as the number isn’t a multiple of 3 and 5.</a:t>
            </a:r>
          </a:p>
          <a:p>
            <a:pPr lvl="1"/>
            <a:r>
              <a:rPr lang="en-US" dirty="0" smtClean="0"/>
              <a:t>This is because else’s (without special trick) have “adjacent associativity” that is they’re only an else clause on the if that is closest to itself.</a:t>
            </a:r>
          </a:p>
          <a:p>
            <a:r>
              <a:rPr lang="en-US" dirty="0" smtClean="0"/>
              <a:t>If a number is a multiple of 3 and 5, “fizz”, “buzz”, and “fizz-buzz” will print.</a:t>
            </a:r>
          </a:p>
          <a:p>
            <a:pPr lvl="1"/>
            <a:r>
              <a:rPr lang="en-US" dirty="0" smtClean="0"/>
              <a:t>This is because you as programmer said “if this is true, do a thing then execute code past the curly brace”.</a:t>
            </a:r>
          </a:p>
          <a:p>
            <a:r>
              <a:rPr lang="en-US" dirty="0" smtClean="0"/>
              <a:t>If only there was a way to fix the madness!</a:t>
            </a:r>
            <a:endParaRPr lang="en-US" dirty="0"/>
          </a:p>
        </p:txBody>
      </p:sp>
    </p:spTree>
    <p:extLst>
      <p:ext uri="{BB962C8B-B14F-4D97-AF65-F5344CB8AC3E}">
        <p14:creationId xmlns:p14="http://schemas.microsoft.com/office/powerpoint/2010/main" val="14922857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if </a:t>
            </a:r>
            <a:endParaRPr lang="en-US" dirty="0"/>
          </a:p>
        </p:txBody>
      </p:sp>
      <p:pic>
        <p:nvPicPr>
          <p:cNvPr id="4" name="Content Placeholder 3"/>
          <p:cNvPicPr>
            <a:picLocks noGrp="1" noChangeAspect="1"/>
          </p:cNvPicPr>
          <p:nvPr>
            <p:ph idx="1"/>
          </p:nvPr>
        </p:nvPicPr>
        <p:blipFill rotWithShape="1">
          <a:blip r:embed="rId2"/>
          <a:srcRect t="13708" r="66917" b="10503"/>
          <a:stretch/>
        </p:blipFill>
        <p:spPr>
          <a:xfrm>
            <a:off x="203199" y="685800"/>
            <a:ext cx="4501147" cy="5797372"/>
          </a:xfrm>
          <a:prstGeom prst="rect">
            <a:avLst/>
          </a:prstGeom>
        </p:spPr>
      </p:pic>
    </p:spTree>
    <p:extLst>
      <p:ext uri="{BB962C8B-B14F-4D97-AF65-F5344CB8AC3E}">
        <p14:creationId xmlns:p14="http://schemas.microsoft.com/office/powerpoint/2010/main" val="41039664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Beware the else if</a:t>
            </a:r>
            <a:endParaRPr lang="en-US" dirty="0"/>
          </a:p>
        </p:txBody>
      </p:sp>
      <p:sp>
        <p:nvSpPr>
          <p:cNvPr id="3" name="Content Placeholder 2"/>
          <p:cNvSpPr>
            <a:spLocks noGrp="1"/>
          </p:cNvSpPr>
          <p:nvPr>
            <p:ph idx="1"/>
          </p:nvPr>
        </p:nvSpPr>
        <p:spPr/>
        <p:txBody>
          <a:bodyPr/>
          <a:lstStyle/>
          <a:p>
            <a:r>
              <a:rPr lang="en-US" dirty="0" smtClean="0"/>
              <a:t>Be very careful when using the else if.</a:t>
            </a:r>
          </a:p>
          <a:p>
            <a:r>
              <a:rPr lang="en-US" dirty="0" smtClean="0"/>
              <a:t>To reference the code from the last slide, after the first if(grade &lt; 70), if any condition occurs asking about a number lower than 70, they will be ignored. </a:t>
            </a:r>
          </a:p>
          <a:p>
            <a:r>
              <a:rPr lang="en-US" dirty="0" smtClean="0"/>
              <a:t>Think of it this way: </a:t>
            </a:r>
            <a:r>
              <a:rPr lang="en-US" dirty="0" smtClean="0">
                <a:solidFill>
                  <a:srgbClr val="FF0000"/>
                </a:solidFill>
              </a:rPr>
              <a:t>else if’s only get reached if the previous conditions were NOT met.</a:t>
            </a:r>
          </a:p>
          <a:p>
            <a:r>
              <a:rPr lang="en-US" dirty="0" smtClean="0"/>
              <a:t>Therefore, rewriting the fizz-buzz code as is just switching any if’s after the first one to an else if won’t work. If a number is not a multiple of 3 or 5, it couldn’t possibly be a multiple of 3 and 5.</a:t>
            </a:r>
          </a:p>
          <a:p>
            <a:r>
              <a:rPr lang="en-US" dirty="0" smtClean="0"/>
              <a:t>(Proper rewrite on next page).</a:t>
            </a:r>
          </a:p>
          <a:p>
            <a:r>
              <a:rPr lang="en-US" dirty="0" smtClean="0"/>
              <a:t>Also, there’s ugly style conventions similar to the else for else if, but again, </a:t>
            </a:r>
            <a:r>
              <a:rPr lang="en-US" dirty="0" err="1" smtClean="0"/>
              <a:t>pish</a:t>
            </a:r>
            <a:r>
              <a:rPr lang="en-US" dirty="0" smtClean="0"/>
              <a:t>-posh it looks awfully ugly. </a:t>
            </a:r>
          </a:p>
          <a:p>
            <a:endParaRPr lang="en-US" dirty="0"/>
          </a:p>
        </p:txBody>
      </p:sp>
    </p:spTree>
    <p:extLst>
      <p:ext uri="{BB962C8B-B14F-4D97-AF65-F5344CB8AC3E}">
        <p14:creationId xmlns:p14="http://schemas.microsoft.com/office/powerpoint/2010/main" val="16896006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Fizz-Buzz Rewrite</a:t>
            </a:r>
            <a:endParaRPr lang="en-US" dirty="0"/>
          </a:p>
        </p:txBody>
      </p:sp>
      <p:pic>
        <p:nvPicPr>
          <p:cNvPr id="4" name="Content Placeholder 3"/>
          <p:cNvPicPr>
            <a:picLocks noGrp="1" noChangeAspect="1"/>
          </p:cNvPicPr>
          <p:nvPr>
            <p:ph idx="1"/>
          </p:nvPr>
        </p:nvPicPr>
        <p:blipFill rotWithShape="1">
          <a:blip r:embed="rId2"/>
          <a:srcRect l="5968" t="14543" r="65860" b="27832"/>
          <a:stretch/>
        </p:blipFill>
        <p:spPr>
          <a:xfrm>
            <a:off x="203200" y="685799"/>
            <a:ext cx="5162884" cy="5937317"/>
          </a:xfrm>
          <a:prstGeom prst="rect">
            <a:avLst/>
          </a:prstGeom>
        </p:spPr>
      </p:pic>
    </p:spTree>
    <p:extLst>
      <p:ext uri="{BB962C8B-B14F-4D97-AF65-F5344CB8AC3E}">
        <p14:creationId xmlns:p14="http://schemas.microsoft.com/office/powerpoint/2010/main" val="35100323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Create “branching paths” in your code.</a:t>
            </a:r>
          </a:p>
          <a:p>
            <a:r>
              <a:rPr lang="en-US" dirty="0" smtClean="0"/>
              <a:t>Do “something” if a specific condition is met</a:t>
            </a:r>
          </a:p>
          <a:p>
            <a:r>
              <a:rPr lang="en-US" dirty="0" smtClean="0"/>
              <a:t>Types:</a:t>
            </a:r>
          </a:p>
          <a:p>
            <a:pPr lvl="1"/>
            <a:r>
              <a:rPr lang="en-US" dirty="0" smtClean="0">
                <a:solidFill>
                  <a:srgbClr val="FF0000"/>
                </a:solidFill>
              </a:rPr>
              <a:t>1. if</a:t>
            </a:r>
          </a:p>
          <a:p>
            <a:pPr lvl="1"/>
            <a:r>
              <a:rPr lang="en-US" dirty="0" smtClean="0">
                <a:solidFill>
                  <a:srgbClr val="FF0000"/>
                </a:solidFill>
              </a:rPr>
              <a:t>2. Nested ifs</a:t>
            </a:r>
          </a:p>
          <a:p>
            <a:pPr lvl="1"/>
            <a:r>
              <a:rPr lang="en-US" dirty="0" smtClean="0">
                <a:solidFill>
                  <a:srgbClr val="FF0000"/>
                </a:solidFill>
              </a:rPr>
              <a:t>3. if else</a:t>
            </a:r>
          </a:p>
          <a:p>
            <a:pPr lvl="1"/>
            <a:r>
              <a:rPr lang="en-US" dirty="0" smtClean="0">
                <a:solidFill>
                  <a:srgbClr val="FF0000"/>
                </a:solidFill>
              </a:rPr>
              <a:t>4. if, else if, else</a:t>
            </a:r>
          </a:p>
          <a:p>
            <a:pPr lvl="1"/>
            <a:r>
              <a:rPr lang="en-US" dirty="0" smtClean="0">
                <a:solidFill>
                  <a:srgbClr val="FF0000"/>
                </a:solidFill>
              </a:rPr>
              <a:t>5. </a:t>
            </a:r>
            <a:r>
              <a:rPr lang="en-US" dirty="0">
                <a:solidFill>
                  <a:srgbClr val="FF0000"/>
                </a:solidFill>
              </a:rPr>
              <a:t>S</a:t>
            </a:r>
            <a:r>
              <a:rPr lang="en-US" dirty="0" smtClean="0">
                <a:solidFill>
                  <a:srgbClr val="FF0000"/>
                </a:solidFill>
              </a:rPr>
              <a:t>witch</a:t>
            </a:r>
          </a:p>
        </p:txBody>
      </p:sp>
    </p:spTree>
    <p:extLst>
      <p:ext uri="{BB962C8B-B14F-4D97-AF65-F5344CB8AC3E}">
        <p14:creationId xmlns:p14="http://schemas.microsoft.com/office/powerpoint/2010/main" val="4278146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lstStyle/>
          <a:p>
            <a:r>
              <a:rPr lang="en-US" dirty="0" smtClean="0"/>
              <a:t>If you find yourself  checking for equivalence against a bunch of different cases, a switch statement might be better that a boat load of else ifs.</a:t>
            </a:r>
          </a:p>
          <a:p>
            <a:endParaRPr lang="en-US" dirty="0"/>
          </a:p>
        </p:txBody>
      </p:sp>
      <p:pic>
        <p:nvPicPr>
          <p:cNvPr id="4" name="Picture 3"/>
          <p:cNvPicPr>
            <a:picLocks noChangeAspect="1"/>
          </p:cNvPicPr>
          <p:nvPr/>
        </p:nvPicPr>
        <p:blipFill rotWithShape="1">
          <a:blip r:embed="rId2"/>
          <a:srcRect l="5231" t="14193" r="66448" b="5242"/>
          <a:stretch/>
        </p:blipFill>
        <p:spPr>
          <a:xfrm>
            <a:off x="589547" y="1518199"/>
            <a:ext cx="4042611" cy="5099170"/>
          </a:xfrm>
          <a:prstGeom prst="rect">
            <a:avLst/>
          </a:prstGeom>
        </p:spPr>
      </p:pic>
    </p:spTree>
    <p:extLst>
      <p:ext uri="{BB962C8B-B14F-4D97-AF65-F5344CB8AC3E}">
        <p14:creationId xmlns:p14="http://schemas.microsoft.com/office/powerpoint/2010/main" val="1304949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switch</a:t>
            </a:r>
            <a:endParaRPr lang="en-US" dirty="0"/>
          </a:p>
        </p:txBody>
      </p:sp>
      <p:sp>
        <p:nvSpPr>
          <p:cNvPr id="3" name="Content Placeholder 2"/>
          <p:cNvSpPr>
            <a:spLocks noGrp="1"/>
          </p:cNvSpPr>
          <p:nvPr>
            <p:ph idx="1"/>
          </p:nvPr>
        </p:nvSpPr>
        <p:spPr/>
        <p:txBody>
          <a:bodyPr/>
          <a:lstStyle/>
          <a:p>
            <a:r>
              <a:rPr lang="en-US" dirty="0" smtClean="0"/>
              <a:t>The value in the parentheses of the switch is the value all the “case’s” are being compared against for equality.</a:t>
            </a:r>
          </a:p>
          <a:p>
            <a:r>
              <a:rPr lang="en-US" dirty="0" smtClean="0"/>
              <a:t>case </a:t>
            </a:r>
            <a:r>
              <a:rPr lang="en-US" dirty="0" err="1" smtClean="0"/>
              <a:t>testValue</a:t>
            </a:r>
            <a:r>
              <a:rPr lang="en-US" dirty="0" smtClean="0"/>
              <a:t>: , is an implicit way of saying if(value == </a:t>
            </a:r>
            <a:r>
              <a:rPr lang="en-US" dirty="0" err="1" smtClean="0"/>
              <a:t>testValue</a:t>
            </a:r>
            <a:r>
              <a:rPr lang="en-US" dirty="0" smtClean="0"/>
              <a:t>), then do a thing.</a:t>
            </a:r>
          </a:p>
          <a:p>
            <a:r>
              <a:rPr lang="en-US" dirty="0" smtClean="0"/>
              <a:t>You can put as much code as you under a case without curly braces.</a:t>
            </a:r>
          </a:p>
          <a:p>
            <a:r>
              <a:rPr lang="en-US" dirty="0" smtClean="0"/>
              <a:t>The </a:t>
            </a:r>
            <a:r>
              <a:rPr lang="en-US" dirty="0" smtClean="0">
                <a:solidFill>
                  <a:srgbClr val="FF0000"/>
                </a:solidFill>
              </a:rPr>
              <a:t>breaks</a:t>
            </a:r>
            <a:r>
              <a:rPr lang="en-US" dirty="0" smtClean="0"/>
              <a:t> at the end of each case tells the computer to skip to the end if you find what you’re looking for.</a:t>
            </a:r>
          </a:p>
          <a:p>
            <a:r>
              <a:rPr lang="en-US" dirty="0" smtClean="0"/>
              <a:t>The </a:t>
            </a:r>
            <a:r>
              <a:rPr lang="en-US" dirty="0" smtClean="0">
                <a:solidFill>
                  <a:srgbClr val="FF0000"/>
                </a:solidFill>
              </a:rPr>
              <a:t>default</a:t>
            </a:r>
            <a:r>
              <a:rPr lang="en-US" dirty="0" smtClean="0"/>
              <a:t> line </a:t>
            </a:r>
            <a:r>
              <a:rPr lang="en-US" dirty="0" smtClean="0">
                <a:solidFill>
                  <a:srgbClr val="FF0000"/>
                </a:solidFill>
              </a:rPr>
              <a:t>only executes if no equivalence is found.</a:t>
            </a:r>
          </a:p>
        </p:txBody>
      </p:sp>
    </p:spTree>
    <p:extLst>
      <p:ext uri="{BB962C8B-B14F-4D97-AF65-F5344CB8AC3E}">
        <p14:creationId xmlns:p14="http://schemas.microsoft.com/office/powerpoint/2010/main" val="9887564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Loops</a:t>
            </a:r>
            <a:endParaRPr lang="en-US" dirty="0"/>
          </a:p>
        </p:txBody>
      </p:sp>
    </p:spTree>
    <p:extLst>
      <p:ext uri="{BB962C8B-B14F-4D97-AF65-F5344CB8AC3E}">
        <p14:creationId xmlns:p14="http://schemas.microsoft.com/office/powerpoint/2010/main" val="27331112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(AKA: Iteration)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Iteration – The repeating of a process</a:t>
            </a:r>
          </a:p>
          <a:p>
            <a:r>
              <a:rPr lang="en-US" dirty="0" smtClean="0"/>
              <a:t>Types:</a:t>
            </a:r>
          </a:p>
          <a:p>
            <a:pPr lvl="1"/>
            <a:r>
              <a:rPr lang="en-US" dirty="0" smtClean="0">
                <a:solidFill>
                  <a:srgbClr val="FF0000"/>
                </a:solidFill>
              </a:rPr>
              <a:t>1. for loops</a:t>
            </a:r>
          </a:p>
          <a:p>
            <a:pPr lvl="1"/>
            <a:r>
              <a:rPr lang="en-US" dirty="0" smtClean="0">
                <a:solidFill>
                  <a:srgbClr val="FF0000"/>
                </a:solidFill>
              </a:rPr>
              <a:t>2. nested for loops</a:t>
            </a:r>
          </a:p>
          <a:p>
            <a:pPr lvl="1"/>
            <a:r>
              <a:rPr lang="en-US" dirty="0" smtClean="0">
                <a:solidFill>
                  <a:srgbClr val="FF0000"/>
                </a:solidFill>
              </a:rPr>
              <a:t>3. while loops</a:t>
            </a:r>
          </a:p>
          <a:p>
            <a:pPr lvl="1"/>
            <a:r>
              <a:rPr lang="en-US" dirty="0" smtClean="0">
                <a:solidFill>
                  <a:srgbClr val="FF0000"/>
                </a:solidFill>
              </a:rPr>
              <a:t>4. do-while loops</a:t>
            </a:r>
          </a:p>
          <a:p>
            <a:endParaRPr lang="en-US" dirty="0">
              <a:solidFill>
                <a:srgbClr val="FF0000"/>
              </a:solidFill>
            </a:endParaRPr>
          </a:p>
        </p:txBody>
      </p:sp>
    </p:spTree>
    <p:extLst>
      <p:ext uri="{BB962C8B-B14F-4D97-AF65-F5344CB8AC3E}">
        <p14:creationId xmlns:p14="http://schemas.microsoft.com/office/powerpoint/2010/main" val="22531797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r>
              <a:rPr lang="en-US" dirty="0" smtClean="0"/>
              <a:t>Repeat a certain piece of code </a:t>
            </a:r>
            <a:r>
              <a:rPr lang="en-US" dirty="0" smtClean="0">
                <a:solidFill>
                  <a:srgbClr val="FF0000"/>
                </a:solidFill>
              </a:rPr>
              <a:t>a certain number of times that the coder generally knows ahead of time.</a:t>
            </a:r>
          </a:p>
          <a:p>
            <a:r>
              <a:rPr lang="en-US" dirty="0" smtClean="0"/>
              <a:t>for(&lt;initialize&gt;; &lt;boolean expression&gt;; &lt;increment/decrement&gt;)</a:t>
            </a:r>
          </a:p>
          <a:p>
            <a:r>
              <a:rPr lang="en-US" dirty="0" smtClean="0"/>
              <a:t>{</a:t>
            </a:r>
          </a:p>
          <a:p>
            <a:r>
              <a:rPr lang="en-US" dirty="0" smtClean="0"/>
              <a:t>//Some code//</a:t>
            </a:r>
          </a:p>
          <a:p>
            <a:r>
              <a:rPr lang="en-US" dirty="0" smtClean="0"/>
              <a:t>}</a:t>
            </a:r>
          </a:p>
          <a:p>
            <a:r>
              <a:rPr lang="en-US" dirty="0" smtClean="0"/>
              <a:t>The line you declare a for loop on should not end with a semicolon.</a:t>
            </a:r>
          </a:p>
          <a:p>
            <a:r>
              <a:rPr lang="en-US" dirty="0" smtClean="0"/>
              <a:t>The code of a for loop should be enclosed between a { and }.</a:t>
            </a:r>
          </a:p>
          <a:p>
            <a:r>
              <a:rPr lang="en-US" dirty="0" smtClean="0"/>
              <a:t>The initialize portion generally looks like: int </a:t>
            </a:r>
            <a:r>
              <a:rPr lang="en-US" dirty="0" err="1" smtClean="0"/>
              <a:t>i</a:t>
            </a:r>
            <a:r>
              <a:rPr lang="en-US" dirty="0" smtClean="0"/>
              <a:t> = 0;.</a:t>
            </a:r>
          </a:p>
          <a:p>
            <a:r>
              <a:rPr lang="en-US" dirty="0" smtClean="0"/>
              <a:t>This is called a </a:t>
            </a:r>
            <a:r>
              <a:rPr lang="en-US" dirty="0" smtClean="0">
                <a:solidFill>
                  <a:srgbClr val="FF0000"/>
                </a:solidFill>
              </a:rPr>
              <a:t>counter variable</a:t>
            </a:r>
            <a:r>
              <a:rPr lang="en-US" dirty="0" smtClean="0"/>
              <a:t> and is generally used to keep track of how many times the loop executes.</a:t>
            </a:r>
          </a:p>
          <a:p>
            <a:r>
              <a:rPr lang="en-US" dirty="0" smtClean="0"/>
              <a:t>Counter variables, by “tradition” are generally named </a:t>
            </a:r>
            <a:r>
              <a:rPr lang="en-US" dirty="0" err="1" smtClean="0"/>
              <a:t>i</a:t>
            </a:r>
            <a:r>
              <a:rPr lang="en-US" dirty="0" smtClean="0"/>
              <a:t>, j, k…</a:t>
            </a:r>
          </a:p>
          <a:p>
            <a:r>
              <a:rPr lang="en-US" dirty="0" smtClean="0"/>
              <a:t>These names are to emphasize the fact that counter variables should not be used outside of the for loop. </a:t>
            </a:r>
            <a:endParaRPr lang="en-US" dirty="0"/>
          </a:p>
        </p:txBody>
      </p:sp>
    </p:spTree>
    <p:extLst>
      <p:ext uri="{BB962C8B-B14F-4D97-AF65-F5344CB8AC3E}">
        <p14:creationId xmlns:p14="http://schemas.microsoft.com/office/powerpoint/2010/main" val="5839442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(cont.)</a:t>
            </a:r>
            <a:endParaRPr lang="en-US" dirty="0"/>
          </a:p>
        </p:txBody>
      </p:sp>
      <p:sp>
        <p:nvSpPr>
          <p:cNvPr id="3" name="Content Placeholder 2"/>
          <p:cNvSpPr>
            <a:spLocks noGrp="1"/>
          </p:cNvSpPr>
          <p:nvPr>
            <p:ph idx="1"/>
          </p:nvPr>
        </p:nvSpPr>
        <p:spPr/>
        <p:txBody>
          <a:bodyPr/>
          <a:lstStyle/>
          <a:p>
            <a:r>
              <a:rPr lang="en-US" dirty="0"/>
              <a:t>for(&lt;initialize&gt;; &lt;boolean expression&gt;; &lt;increment/decrement&gt;)</a:t>
            </a:r>
          </a:p>
          <a:p>
            <a:r>
              <a:rPr lang="en-US" dirty="0"/>
              <a:t>{</a:t>
            </a:r>
          </a:p>
          <a:p>
            <a:r>
              <a:rPr lang="en-US" dirty="0"/>
              <a:t>//Some code//</a:t>
            </a:r>
          </a:p>
          <a:p>
            <a:r>
              <a:rPr lang="en-US" dirty="0"/>
              <a:t>}</a:t>
            </a:r>
          </a:p>
          <a:p>
            <a:r>
              <a:rPr lang="en-US" dirty="0" smtClean="0"/>
              <a:t>The boolean expression is the condition the loop must past every time in order to run. If the boolean expression evaluates to false, the for loop stops and code executes past the loop.</a:t>
            </a:r>
          </a:p>
          <a:p>
            <a:r>
              <a:rPr lang="en-US" dirty="0" smtClean="0"/>
              <a:t>The increment/decrement is what you want to happen to the counter variable after every pass through your code.</a:t>
            </a:r>
            <a:endParaRPr lang="en-US" dirty="0"/>
          </a:p>
        </p:txBody>
      </p:sp>
    </p:spTree>
    <p:extLst>
      <p:ext uri="{BB962C8B-B14F-4D97-AF65-F5344CB8AC3E}">
        <p14:creationId xmlns:p14="http://schemas.microsoft.com/office/powerpoint/2010/main" val="4106694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example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rotWithShape="1">
          <a:blip r:embed="rId2"/>
          <a:srcRect l="3849" t="14721" r="64967" b="23144"/>
          <a:stretch/>
        </p:blipFill>
        <p:spPr>
          <a:xfrm>
            <a:off x="203200" y="721894"/>
            <a:ext cx="5198979" cy="5824171"/>
          </a:xfrm>
          <a:prstGeom prst="rect">
            <a:avLst/>
          </a:prstGeom>
        </p:spPr>
      </p:pic>
    </p:spTree>
    <p:extLst>
      <p:ext uri="{BB962C8B-B14F-4D97-AF65-F5344CB8AC3E}">
        <p14:creationId xmlns:p14="http://schemas.microsoft.com/office/powerpoint/2010/main" val="11264826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If you want to skip a certain iteration of a for loop, continue is your new best friend.</a:t>
            </a:r>
          </a:p>
          <a:p>
            <a:endParaRPr lang="en-US" dirty="0"/>
          </a:p>
        </p:txBody>
      </p:sp>
      <p:pic>
        <p:nvPicPr>
          <p:cNvPr id="4" name="Picture 3"/>
          <p:cNvPicPr>
            <a:picLocks noChangeAspect="1"/>
          </p:cNvPicPr>
          <p:nvPr/>
        </p:nvPicPr>
        <p:blipFill rotWithShape="1">
          <a:blip r:embed="rId2"/>
          <a:srcRect l="2960" t="14368" r="67730" b="42453"/>
          <a:stretch/>
        </p:blipFill>
        <p:spPr>
          <a:xfrm>
            <a:off x="372977" y="1624262"/>
            <a:ext cx="5979697" cy="4952881"/>
          </a:xfrm>
          <a:prstGeom prst="rect">
            <a:avLst/>
          </a:prstGeom>
        </p:spPr>
      </p:pic>
    </p:spTree>
    <p:extLst>
      <p:ext uri="{BB962C8B-B14F-4D97-AF65-F5344CB8AC3E}">
        <p14:creationId xmlns:p14="http://schemas.microsoft.com/office/powerpoint/2010/main" val="10616264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Gives you a way to immediately exit from a loop if a certain condition happens. </a:t>
            </a:r>
            <a:endParaRPr lang="en-US" dirty="0"/>
          </a:p>
        </p:txBody>
      </p:sp>
      <p:pic>
        <p:nvPicPr>
          <p:cNvPr id="4" name="Picture 3"/>
          <p:cNvPicPr>
            <a:picLocks noChangeAspect="1"/>
          </p:cNvPicPr>
          <p:nvPr/>
        </p:nvPicPr>
        <p:blipFill rotWithShape="1">
          <a:blip r:embed="rId2"/>
          <a:srcRect l="3355" t="14368" r="67237" b="42453"/>
          <a:stretch/>
        </p:blipFill>
        <p:spPr>
          <a:xfrm>
            <a:off x="203200" y="1612233"/>
            <a:ext cx="5746944" cy="4744120"/>
          </a:xfrm>
          <a:prstGeom prst="rect">
            <a:avLst/>
          </a:prstGeom>
        </p:spPr>
      </p:pic>
    </p:spTree>
    <p:extLst>
      <p:ext uri="{BB962C8B-B14F-4D97-AF65-F5344CB8AC3E}">
        <p14:creationId xmlns:p14="http://schemas.microsoft.com/office/powerpoint/2010/main" val="20235382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 loops</a:t>
            </a:r>
            <a:endParaRPr lang="en-US" dirty="0"/>
          </a:p>
        </p:txBody>
      </p:sp>
      <p:sp>
        <p:nvSpPr>
          <p:cNvPr id="3" name="Content Placeholder 2"/>
          <p:cNvSpPr>
            <a:spLocks noGrp="1"/>
          </p:cNvSpPr>
          <p:nvPr>
            <p:ph idx="1"/>
          </p:nvPr>
        </p:nvSpPr>
        <p:spPr/>
        <p:txBody>
          <a:bodyPr/>
          <a:lstStyle/>
          <a:p>
            <a:r>
              <a:rPr lang="en-US" dirty="0" smtClean="0"/>
              <a:t>For(int I = 0; I &lt;= 10; I ++)</a:t>
            </a:r>
          </a:p>
          <a:p>
            <a:r>
              <a:rPr lang="en-US" dirty="0" smtClean="0"/>
              <a:t>{</a:t>
            </a:r>
          </a:p>
          <a:p>
            <a:pPr lvl="1"/>
            <a:r>
              <a:rPr lang="en-US" dirty="0" smtClean="0"/>
              <a:t>For(int j = 0; j &lt;= 10; j ++)</a:t>
            </a:r>
          </a:p>
          <a:p>
            <a:pPr lvl="2"/>
            <a:r>
              <a:rPr lang="en-US" dirty="0" smtClean="0"/>
              <a:t>{</a:t>
            </a:r>
          </a:p>
          <a:p>
            <a:pPr lvl="2"/>
            <a:r>
              <a:rPr lang="en-US" dirty="0" smtClean="0"/>
              <a:t>System.out.println(“*”);</a:t>
            </a:r>
          </a:p>
          <a:p>
            <a:pPr lvl="2"/>
            <a:r>
              <a:rPr lang="en-US" dirty="0" smtClean="0"/>
              <a:t>}</a:t>
            </a:r>
          </a:p>
          <a:p>
            <a:r>
              <a:rPr lang="en-US" dirty="0" smtClean="0"/>
              <a:t>}</a:t>
            </a:r>
          </a:p>
          <a:p>
            <a:r>
              <a:rPr lang="en-US" dirty="0" smtClean="0"/>
              <a:t>The outer for loop runs 10 times, and the inner for loop runs 10 times for every 1 run of the outer for loop, so this will print “*” 100 times.</a:t>
            </a:r>
          </a:p>
          <a:p>
            <a:r>
              <a:rPr lang="en-US" dirty="0" smtClean="0"/>
              <a:t>The intuition is, </a:t>
            </a:r>
            <a:r>
              <a:rPr lang="en-US" dirty="0" smtClean="0">
                <a:solidFill>
                  <a:srgbClr val="FF0000"/>
                </a:solidFill>
              </a:rPr>
              <a:t>the inner loop runs all of its iterations every time the outer for loop runs 1 iteration.</a:t>
            </a:r>
          </a:p>
          <a:p>
            <a:endParaRPr lang="en-US" dirty="0"/>
          </a:p>
        </p:txBody>
      </p:sp>
    </p:spTree>
    <p:extLst>
      <p:ext uri="{BB962C8B-B14F-4D97-AF65-F5344CB8AC3E}">
        <p14:creationId xmlns:p14="http://schemas.microsoft.com/office/powerpoint/2010/main" val="11413838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endParaRPr lang="en-US" dirty="0"/>
          </a:p>
        </p:txBody>
      </p:sp>
      <p:sp>
        <p:nvSpPr>
          <p:cNvPr id="3" name="Content Placeholder 2"/>
          <p:cNvSpPr>
            <a:spLocks noGrp="1"/>
          </p:cNvSpPr>
          <p:nvPr>
            <p:ph idx="1"/>
          </p:nvPr>
        </p:nvSpPr>
        <p:spPr/>
        <p:txBody>
          <a:bodyPr/>
          <a:lstStyle/>
          <a:p>
            <a:r>
              <a:rPr lang="en-US" dirty="0" smtClean="0"/>
              <a:t>public static void main(String[] </a:t>
            </a:r>
            <a:r>
              <a:rPr lang="en-US" dirty="0" err="1" smtClean="0"/>
              <a:t>args</a:t>
            </a:r>
            <a:r>
              <a:rPr lang="en-US" dirty="0" smtClean="0"/>
              <a:t>)</a:t>
            </a:r>
          </a:p>
          <a:p>
            <a:pPr lvl="1"/>
            <a:r>
              <a:rPr lang="en-US" dirty="0" smtClean="0"/>
              <a:t>{</a:t>
            </a:r>
          </a:p>
          <a:p>
            <a:pPr lvl="1"/>
            <a:r>
              <a:rPr lang="en-US" dirty="0" smtClean="0"/>
              <a:t>System.out.println(“What’s up?”);</a:t>
            </a:r>
          </a:p>
          <a:p>
            <a:pPr lvl="1"/>
            <a:r>
              <a:rPr lang="en-US" dirty="0" smtClean="0"/>
              <a:t>int t = 5;</a:t>
            </a:r>
          </a:p>
          <a:p>
            <a:pPr lvl="1"/>
            <a:r>
              <a:rPr lang="en-US" dirty="0" smtClean="0"/>
              <a:t>if(t == 5)</a:t>
            </a:r>
          </a:p>
          <a:p>
            <a:pPr lvl="2"/>
            <a:r>
              <a:rPr lang="en-US" dirty="0" smtClean="0"/>
              <a:t>{</a:t>
            </a:r>
          </a:p>
          <a:p>
            <a:pPr lvl="2"/>
            <a:r>
              <a:rPr lang="en-US" dirty="0" smtClean="0"/>
              <a:t>System.out.println(“Yep, it’s 5.”);</a:t>
            </a:r>
          </a:p>
          <a:p>
            <a:pPr lvl="2"/>
            <a:r>
              <a:rPr lang="en-US" dirty="0" smtClean="0"/>
              <a:t>}</a:t>
            </a:r>
          </a:p>
          <a:p>
            <a:pPr lvl="1"/>
            <a:r>
              <a:rPr lang="en-US" dirty="0" smtClean="0"/>
              <a:t>System.out.println(“The if is done.”);</a:t>
            </a:r>
          </a:p>
          <a:p>
            <a:pPr lvl="1"/>
            <a:r>
              <a:rPr lang="en-US" dirty="0" smtClean="0"/>
              <a:t>}</a:t>
            </a:r>
          </a:p>
          <a:p>
            <a:pPr lvl="1"/>
            <a:endParaRPr lang="en-US" dirty="0"/>
          </a:p>
        </p:txBody>
      </p:sp>
    </p:spTree>
    <p:extLst>
      <p:ext uri="{BB962C8B-B14F-4D97-AF65-F5344CB8AC3E}">
        <p14:creationId xmlns:p14="http://schemas.microsoft.com/office/powerpoint/2010/main" val="20353923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Stair example</a:t>
            </a:r>
            <a:endParaRPr lang="en-US" dirty="0"/>
          </a:p>
        </p:txBody>
      </p:sp>
      <p:pic>
        <p:nvPicPr>
          <p:cNvPr id="4" name="Content Placeholder 3"/>
          <p:cNvPicPr>
            <a:picLocks noGrp="1" noChangeAspect="1"/>
          </p:cNvPicPr>
          <p:nvPr>
            <p:ph idx="1"/>
          </p:nvPr>
        </p:nvPicPr>
        <p:blipFill rotWithShape="1">
          <a:blip r:embed="rId2"/>
          <a:srcRect t="14752" r="58934" b="35140"/>
          <a:stretch/>
        </p:blipFill>
        <p:spPr>
          <a:xfrm>
            <a:off x="0" y="594360"/>
            <a:ext cx="8939463" cy="6132766"/>
          </a:xfrm>
          <a:prstGeom prst="rect">
            <a:avLst/>
          </a:prstGeom>
        </p:spPr>
      </p:pic>
    </p:spTree>
    <p:extLst>
      <p:ext uri="{BB962C8B-B14F-4D97-AF65-F5344CB8AC3E}">
        <p14:creationId xmlns:p14="http://schemas.microsoft.com/office/powerpoint/2010/main" val="22872851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smtClean="0"/>
              <a:t>&lt;initialize&gt;;</a:t>
            </a:r>
          </a:p>
          <a:p>
            <a:r>
              <a:rPr lang="en-US" dirty="0" smtClean="0"/>
              <a:t>while(&lt;boolean expression&gt;)</a:t>
            </a:r>
          </a:p>
          <a:p>
            <a:r>
              <a:rPr lang="en-US" dirty="0" smtClean="0"/>
              <a:t>{</a:t>
            </a:r>
          </a:p>
          <a:p>
            <a:r>
              <a:rPr lang="en-US" dirty="0" smtClean="0"/>
              <a:t>//Some code//</a:t>
            </a:r>
          </a:p>
          <a:p>
            <a:r>
              <a:rPr lang="en-US" dirty="0" smtClean="0"/>
              <a:t>&lt;increment/decrement&gt;;</a:t>
            </a:r>
          </a:p>
          <a:p>
            <a:r>
              <a:rPr lang="en-US" dirty="0" smtClean="0"/>
              <a:t>}</a:t>
            </a:r>
          </a:p>
          <a:p>
            <a:r>
              <a:rPr lang="en-US" dirty="0" smtClean="0"/>
              <a:t>All of these parts work the same way they worked with a for loop, except the initialization of a counter variable happens outside of the while loop.</a:t>
            </a:r>
          </a:p>
          <a:p>
            <a:r>
              <a:rPr lang="en-US" dirty="0" smtClean="0"/>
              <a:t>Continue and break work the same way they worked in a for loop.</a:t>
            </a:r>
          </a:p>
          <a:p>
            <a:r>
              <a:rPr lang="en-US" dirty="0" smtClean="0">
                <a:solidFill>
                  <a:srgbClr val="FF0000"/>
                </a:solidFill>
              </a:rPr>
              <a:t>While loops are best used when the number of iterations you need to happen is unknown.</a:t>
            </a:r>
            <a:endParaRPr lang="en-US" dirty="0">
              <a:solidFill>
                <a:srgbClr val="FF0000"/>
              </a:solidFill>
            </a:endParaRPr>
          </a:p>
        </p:txBody>
      </p:sp>
    </p:spTree>
    <p:extLst>
      <p:ext uri="{BB962C8B-B14F-4D97-AF65-F5344CB8AC3E}">
        <p14:creationId xmlns:p14="http://schemas.microsoft.com/office/powerpoint/2010/main" val="19505037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 (While loop example)</a:t>
            </a:r>
            <a:endParaRPr lang="en-US" dirty="0"/>
          </a:p>
        </p:txBody>
      </p:sp>
      <p:sp>
        <p:nvSpPr>
          <p:cNvPr id="3" name="Content Placeholder 2"/>
          <p:cNvSpPr>
            <a:spLocks noGrp="1"/>
          </p:cNvSpPr>
          <p:nvPr>
            <p:ph idx="1"/>
          </p:nvPr>
        </p:nvSpPr>
        <p:spPr>
          <a:xfrm>
            <a:off x="203200" y="594360"/>
            <a:ext cx="11988800" cy="5761991"/>
          </a:xfrm>
        </p:spPr>
        <p:txBody>
          <a:bodyPr/>
          <a:lstStyle/>
          <a:p>
            <a:r>
              <a:rPr lang="en-US" dirty="0" smtClean="0">
                <a:solidFill>
                  <a:srgbClr val="FF0000"/>
                </a:solidFill>
              </a:rPr>
              <a:t>Input validation is the concept of prompting the user for input then if they provide bad input, they’re put in an infinite loop of which they can’t exit until they provide proper input.</a:t>
            </a:r>
          </a:p>
          <a:p>
            <a:r>
              <a:rPr lang="en-US" dirty="0" smtClean="0">
                <a:solidFill>
                  <a:srgbClr val="FF0000"/>
                </a:solidFill>
              </a:rPr>
              <a:t> </a:t>
            </a:r>
            <a:r>
              <a:rPr lang="en-US" dirty="0" smtClean="0"/>
              <a:t>Again, don’t worry about all the String and scanner stuff, that’ll come later.</a:t>
            </a:r>
            <a:endParaRPr lang="en-US" dirty="0"/>
          </a:p>
        </p:txBody>
      </p:sp>
      <p:pic>
        <p:nvPicPr>
          <p:cNvPr id="5" name="Picture 4"/>
          <p:cNvPicPr>
            <a:picLocks noChangeAspect="1"/>
          </p:cNvPicPr>
          <p:nvPr/>
        </p:nvPicPr>
        <p:blipFill rotWithShape="1">
          <a:blip r:embed="rId2"/>
          <a:srcRect l="-223" t="8702" r="34263" b="14547"/>
          <a:stretch/>
        </p:blipFill>
        <p:spPr>
          <a:xfrm>
            <a:off x="1014608" y="2260831"/>
            <a:ext cx="7027102" cy="4597169"/>
          </a:xfrm>
          <a:prstGeom prst="rect">
            <a:avLst/>
          </a:prstGeom>
        </p:spPr>
      </p:pic>
    </p:spTree>
    <p:extLst>
      <p:ext uri="{BB962C8B-B14F-4D97-AF65-F5344CB8AC3E}">
        <p14:creationId xmlns:p14="http://schemas.microsoft.com/office/powerpoint/2010/main" val="37049656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US" dirty="0"/>
          </a:p>
        </p:txBody>
      </p:sp>
      <p:sp>
        <p:nvSpPr>
          <p:cNvPr id="3" name="Content Placeholder 2"/>
          <p:cNvSpPr>
            <a:spLocks noGrp="1"/>
          </p:cNvSpPr>
          <p:nvPr>
            <p:ph idx="1"/>
          </p:nvPr>
        </p:nvSpPr>
        <p:spPr/>
        <p:txBody>
          <a:bodyPr/>
          <a:lstStyle/>
          <a:p>
            <a:r>
              <a:rPr lang="en-US" dirty="0" smtClean="0"/>
              <a:t>A while loop’s weird cousin, that does the loop’s first pass through automatically, and then checks if the condition is valid</a:t>
            </a:r>
            <a:endParaRPr lang="en-US" dirty="0"/>
          </a:p>
        </p:txBody>
      </p:sp>
      <p:pic>
        <p:nvPicPr>
          <p:cNvPr id="4" name="Picture 3"/>
          <p:cNvPicPr>
            <a:picLocks noChangeAspect="1"/>
          </p:cNvPicPr>
          <p:nvPr/>
        </p:nvPicPr>
        <p:blipFill rotWithShape="1">
          <a:blip r:embed="rId2"/>
          <a:srcRect t="17177" r="42368" b="52282"/>
          <a:stretch/>
        </p:blipFill>
        <p:spPr>
          <a:xfrm>
            <a:off x="0" y="1467852"/>
            <a:ext cx="12195318" cy="3633537"/>
          </a:xfrm>
          <a:prstGeom prst="rect">
            <a:avLst/>
          </a:prstGeom>
        </p:spPr>
      </p:pic>
    </p:spTree>
    <p:extLst>
      <p:ext uri="{BB962C8B-B14F-4D97-AF65-F5344CB8AC3E}">
        <p14:creationId xmlns:p14="http://schemas.microsoft.com/office/powerpoint/2010/main" val="15520854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19063954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Called static methods in Java (why this is exactly to be explained more later).</a:t>
            </a:r>
          </a:p>
          <a:p>
            <a:r>
              <a:rPr lang="en-US" dirty="0" smtClean="0"/>
              <a:t>Pauses execution in the main function (the caller) and runs the function that was called (</a:t>
            </a:r>
            <a:r>
              <a:rPr lang="en-US" dirty="0" err="1" smtClean="0"/>
              <a:t>calle</a:t>
            </a:r>
            <a:r>
              <a:rPr lang="en-US" dirty="0" smtClean="0"/>
              <a:t>) to completion.</a:t>
            </a:r>
          </a:p>
          <a:p>
            <a:r>
              <a:rPr lang="en-US" dirty="0" smtClean="0"/>
              <a:t>Are a way to keep you from repeating yourself and making the same few bits of code be wrapped up in a function</a:t>
            </a:r>
          </a:p>
          <a:p>
            <a:r>
              <a:rPr lang="en-US" dirty="0" smtClean="0"/>
              <a:t>Functions have a:</a:t>
            </a:r>
          </a:p>
          <a:p>
            <a:pPr lvl="1"/>
            <a:r>
              <a:rPr lang="en-US" dirty="0" smtClean="0">
                <a:solidFill>
                  <a:srgbClr val="FF0000"/>
                </a:solidFill>
              </a:rPr>
              <a:t>Return type</a:t>
            </a:r>
          </a:p>
          <a:p>
            <a:pPr lvl="1"/>
            <a:r>
              <a:rPr lang="en-US" dirty="0" smtClean="0">
                <a:solidFill>
                  <a:srgbClr val="FF0000"/>
                </a:solidFill>
              </a:rPr>
              <a:t>Method name</a:t>
            </a:r>
          </a:p>
          <a:p>
            <a:pPr lvl="1"/>
            <a:r>
              <a:rPr lang="en-US" dirty="0" smtClean="0">
                <a:solidFill>
                  <a:srgbClr val="FF0000"/>
                </a:solidFill>
              </a:rPr>
              <a:t>Argument type</a:t>
            </a:r>
          </a:p>
          <a:p>
            <a:pPr lvl="1"/>
            <a:r>
              <a:rPr lang="en-US" dirty="0" smtClean="0">
                <a:solidFill>
                  <a:srgbClr val="FF0000"/>
                </a:solidFill>
              </a:rPr>
              <a:t>Argument name</a:t>
            </a:r>
          </a:p>
          <a:p>
            <a:pPr lvl="1"/>
            <a:r>
              <a:rPr lang="en-US" dirty="0" smtClean="0">
                <a:solidFill>
                  <a:srgbClr val="FF0000"/>
                </a:solidFill>
              </a:rPr>
              <a:t>And a return statement</a:t>
            </a:r>
          </a:p>
          <a:p>
            <a:endParaRPr lang="en-US" dirty="0"/>
          </a:p>
        </p:txBody>
      </p:sp>
      <p:pic>
        <p:nvPicPr>
          <p:cNvPr id="8" name="Picture 7"/>
          <p:cNvPicPr>
            <a:picLocks noChangeAspect="1"/>
          </p:cNvPicPr>
          <p:nvPr/>
        </p:nvPicPr>
        <p:blipFill rotWithShape="1">
          <a:blip r:embed="rId2"/>
          <a:srcRect t="17177" r="46710" b="34905"/>
          <a:stretch/>
        </p:blipFill>
        <p:spPr>
          <a:xfrm>
            <a:off x="4740442" y="2767263"/>
            <a:ext cx="6497053" cy="3284621"/>
          </a:xfrm>
          <a:prstGeom prst="rect">
            <a:avLst/>
          </a:prstGeom>
        </p:spPr>
      </p:pic>
    </p:spTree>
    <p:extLst>
      <p:ext uri="{BB962C8B-B14F-4D97-AF65-F5344CB8AC3E}">
        <p14:creationId xmlns:p14="http://schemas.microsoft.com/office/powerpoint/2010/main" val="16690145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types</a:t>
            </a:r>
            <a:endParaRPr lang="en-US" dirty="0"/>
          </a:p>
        </p:txBody>
      </p:sp>
      <p:sp>
        <p:nvSpPr>
          <p:cNvPr id="3" name="Content Placeholder 2"/>
          <p:cNvSpPr>
            <a:spLocks noGrp="1"/>
          </p:cNvSpPr>
          <p:nvPr>
            <p:ph idx="1"/>
          </p:nvPr>
        </p:nvSpPr>
        <p:spPr/>
        <p:txBody>
          <a:bodyPr/>
          <a:lstStyle/>
          <a:p>
            <a:r>
              <a:rPr lang="en-US" dirty="0" smtClean="0"/>
              <a:t>Possible return types include any of the primitive types discussed previously.</a:t>
            </a:r>
          </a:p>
          <a:p>
            <a:r>
              <a:rPr lang="en-US" dirty="0" smtClean="0"/>
              <a:t>Objects can also be returned too.</a:t>
            </a:r>
          </a:p>
          <a:p>
            <a:r>
              <a:rPr lang="en-US" dirty="0" smtClean="0"/>
              <a:t>If you want to </a:t>
            </a:r>
            <a:r>
              <a:rPr lang="en-US" dirty="0" smtClean="0">
                <a:solidFill>
                  <a:srgbClr val="FF0000"/>
                </a:solidFill>
              </a:rPr>
              <a:t>cause a side effect </a:t>
            </a:r>
            <a:r>
              <a:rPr lang="en-US" dirty="0" smtClean="0"/>
              <a:t>that is not return a value but instead “do something”, the proper return type would be </a:t>
            </a:r>
            <a:r>
              <a:rPr lang="en-US" dirty="0" smtClean="0">
                <a:solidFill>
                  <a:srgbClr val="FF0000"/>
                </a:solidFill>
              </a:rPr>
              <a:t>void</a:t>
            </a:r>
            <a:r>
              <a:rPr lang="en-US" dirty="0" smtClean="0"/>
              <a:t>.</a:t>
            </a:r>
          </a:p>
          <a:p>
            <a:r>
              <a:rPr lang="en-US" dirty="0" smtClean="0"/>
              <a:t>Functions can have more than one return statement, but can only return one value.</a:t>
            </a:r>
          </a:p>
          <a:p>
            <a:r>
              <a:rPr lang="en-US" dirty="0" smtClean="0"/>
              <a:t>Even in void functions, you can use the return keyword as a “</a:t>
            </a:r>
            <a:r>
              <a:rPr lang="en-US" dirty="0" err="1" smtClean="0"/>
              <a:t>defacto</a:t>
            </a:r>
            <a:r>
              <a:rPr lang="en-US" dirty="0" smtClean="0"/>
              <a:t>” break statement.</a:t>
            </a:r>
          </a:p>
        </p:txBody>
      </p:sp>
    </p:spTree>
    <p:extLst>
      <p:ext uri="{BB962C8B-B14F-4D97-AF65-F5344CB8AC3E}">
        <p14:creationId xmlns:p14="http://schemas.microsoft.com/office/powerpoint/2010/main" val="165416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function”</a:t>
            </a:r>
            <a:endParaRPr lang="en-US" dirty="0"/>
          </a:p>
        </p:txBody>
      </p:sp>
      <p:sp>
        <p:nvSpPr>
          <p:cNvPr id="3" name="Content Placeholder 2"/>
          <p:cNvSpPr>
            <a:spLocks noGrp="1"/>
          </p:cNvSpPr>
          <p:nvPr>
            <p:ph idx="1"/>
          </p:nvPr>
        </p:nvSpPr>
        <p:spPr/>
        <p:txBody>
          <a:bodyPr/>
          <a:lstStyle/>
          <a:p>
            <a:r>
              <a:rPr lang="en-US" dirty="0" smtClean="0"/>
              <a:t>A function call generally looks like this: </a:t>
            </a:r>
            <a:r>
              <a:rPr lang="en-US" dirty="0" err="1" smtClean="0"/>
              <a:t>funcName</a:t>
            </a:r>
            <a:r>
              <a:rPr lang="en-US" dirty="0" smtClean="0"/>
              <a:t>(argType1 arg1, argType2 arg2, …);</a:t>
            </a:r>
          </a:p>
          <a:p>
            <a:r>
              <a:rPr lang="en-US" dirty="0" smtClean="0"/>
              <a:t>This means, go to whatever this function is called in the code, and consider that function’s arguments to be equal to the </a:t>
            </a:r>
            <a:r>
              <a:rPr lang="en-US" dirty="0" smtClean="0">
                <a:solidFill>
                  <a:srgbClr val="FF0000"/>
                </a:solidFill>
              </a:rPr>
              <a:t>value </a:t>
            </a:r>
            <a:r>
              <a:rPr lang="en-US" dirty="0" smtClean="0"/>
              <a:t>of the arguments you put in the parentheses.</a:t>
            </a:r>
          </a:p>
          <a:p>
            <a:r>
              <a:rPr lang="en-US" dirty="0" smtClean="0"/>
              <a:t>Arguments in functions are </a:t>
            </a:r>
            <a:r>
              <a:rPr lang="en-US" dirty="0" smtClean="0">
                <a:solidFill>
                  <a:srgbClr val="FF0000"/>
                </a:solidFill>
              </a:rPr>
              <a:t>passed by value, </a:t>
            </a:r>
            <a:r>
              <a:rPr lang="en-US" dirty="0" smtClean="0"/>
              <a:t>meaning anything you do the arguments within the function, will not change the value of the variables you passed in. </a:t>
            </a:r>
          </a:p>
          <a:p>
            <a:r>
              <a:rPr lang="en-US" dirty="0" smtClean="0"/>
              <a:t>//See swap example on next page//</a:t>
            </a:r>
            <a:endParaRPr lang="en-US" dirty="0"/>
          </a:p>
        </p:txBody>
      </p:sp>
    </p:spTree>
    <p:extLst>
      <p:ext uri="{BB962C8B-B14F-4D97-AF65-F5344CB8AC3E}">
        <p14:creationId xmlns:p14="http://schemas.microsoft.com/office/powerpoint/2010/main" val="16921150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 example</a:t>
            </a:r>
            <a:endParaRPr lang="en-US" dirty="0"/>
          </a:p>
        </p:txBody>
      </p:sp>
      <p:sp>
        <p:nvSpPr>
          <p:cNvPr id="5" name="Content Placeholder 4"/>
          <p:cNvSpPr>
            <a:spLocks noGrp="1"/>
          </p:cNvSpPr>
          <p:nvPr>
            <p:ph idx="1"/>
          </p:nvPr>
        </p:nvSpPr>
        <p:spPr/>
        <p:txBody>
          <a:bodyPr/>
          <a:lstStyle/>
          <a:p>
            <a:r>
              <a:rPr lang="en-US" dirty="0" smtClean="0"/>
              <a:t>You’d have to swap </a:t>
            </a:r>
            <a:r>
              <a:rPr lang="en-US" dirty="0" err="1" smtClean="0"/>
              <a:t>firstNum</a:t>
            </a:r>
            <a:r>
              <a:rPr lang="en-US" dirty="0" smtClean="0"/>
              <a:t> and </a:t>
            </a:r>
            <a:r>
              <a:rPr lang="en-US" dirty="0" err="1" smtClean="0"/>
              <a:t>secondNum</a:t>
            </a:r>
            <a:r>
              <a:rPr lang="en-US" dirty="0" smtClean="0"/>
              <a:t> outside of a function for it to work properly</a:t>
            </a:r>
            <a:endParaRPr lang="en-US" dirty="0"/>
          </a:p>
        </p:txBody>
      </p:sp>
      <p:pic>
        <p:nvPicPr>
          <p:cNvPr id="6" name="Content Placeholder 3"/>
          <p:cNvPicPr>
            <a:picLocks noChangeAspect="1"/>
          </p:cNvPicPr>
          <p:nvPr/>
        </p:nvPicPr>
        <p:blipFill rotWithShape="1">
          <a:blip r:embed="rId2"/>
          <a:srcRect t="16840" r="48722" b="7789"/>
          <a:stretch/>
        </p:blipFill>
        <p:spPr>
          <a:xfrm>
            <a:off x="2803357" y="1174218"/>
            <a:ext cx="6586623" cy="5443149"/>
          </a:xfrm>
          <a:prstGeom prst="rect">
            <a:avLst/>
          </a:prstGeom>
        </p:spPr>
      </p:pic>
    </p:spTree>
    <p:extLst>
      <p:ext uri="{BB962C8B-B14F-4D97-AF65-F5344CB8AC3E}">
        <p14:creationId xmlns:p14="http://schemas.microsoft.com/office/powerpoint/2010/main" val="149776327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lstStyle/>
          <a:p>
            <a:r>
              <a:rPr lang="en-US" dirty="0" smtClean="0"/>
              <a:t>Method overloading is </a:t>
            </a:r>
            <a:r>
              <a:rPr lang="en-US" dirty="0" smtClean="0">
                <a:solidFill>
                  <a:srgbClr val="FF0000"/>
                </a:solidFill>
              </a:rPr>
              <a:t>using the same name for a function more than once as long as the argument types differ</a:t>
            </a:r>
            <a:r>
              <a:rPr lang="en-US" dirty="0" smtClean="0"/>
              <a:t>.</a:t>
            </a:r>
          </a:p>
          <a:p>
            <a:endParaRPr lang="en-US" dirty="0"/>
          </a:p>
        </p:txBody>
      </p:sp>
      <p:pic>
        <p:nvPicPr>
          <p:cNvPr id="4" name="Picture 3"/>
          <p:cNvPicPr>
            <a:picLocks noChangeAspect="1"/>
          </p:cNvPicPr>
          <p:nvPr/>
        </p:nvPicPr>
        <p:blipFill rotWithShape="1">
          <a:blip r:embed="rId2"/>
          <a:srcRect t="17177" r="57763" b="25427"/>
          <a:stretch/>
        </p:blipFill>
        <p:spPr>
          <a:xfrm>
            <a:off x="108284" y="1508193"/>
            <a:ext cx="6765976" cy="5169333"/>
          </a:xfrm>
          <a:prstGeom prst="rect">
            <a:avLst/>
          </a:prstGeom>
        </p:spPr>
      </p:pic>
    </p:spTree>
    <p:extLst>
      <p:ext uri="{BB962C8B-B14F-4D97-AF65-F5344CB8AC3E}">
        <p14:creationId xmlns:p14="http://schemas.microsoft.com/office/powerpoint/2010/main" val="35727657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the code</a:t>
            </a:r>
            <a:endParaRPr lang="en-US" dirty="0"/>
          </a:p>
        </p:txBody>
      </p:sp>
      <p:sp>
        <p:nvSpPr>
          <p:cNvPr id="3" name="Content Placeholder 2"/>
          <p:cNvSpPr>
            <a:spLocks noGrp="1"/>
          </p:cNvSpPr>
          <p:nvPr>
            <p:ph idx="1"/>
          </p:nvPr>
        </p:nvSpPr>
        <p:spPr/>
        <p:txBody>
          <a:bodyPr>
            <a:normAutofit lnSpcReduction="10000"/>
          </a:bodyPr>
          <a:lstStyle/>
          <a:p>
            <a:r>
              <a:rPr lang="en-US" dirty="0" smtClean="0"/>
              <a:t>Always put your </a:t>
            </a:r>
            <a:r>
              <a:rPr lang="en-US" dirty="0" smtClean="0">
                <a:solidFill>
                  <a:srgbClr val="FF0000"/>
                </a:solidFill>
              </a:rPr>
              <a:t>boolean expression </a:t>
            </a:r>
            <a:r>
              <a:rPr lang="en-US" dirty="0" smtClean="0"/>
              <a:t>for an if statement inside left and right parentheses, “(“ &amp; “)”.</a:t>
            </a:r>
          </a:p>
          <a:p>
            <a:pPr lvl="1"/>
            <a:r>
              <a:rPr lang="en-US" dirty="0" smtClean="0">
                <a:solidFill>
                  <a:srgbClr val="FF0000"/>
                </a:solidFill>
              </a:rPr>
              <a:t>Boolean expressions just describes two operators being compared through some sort of comparison, (comparison operators or otherwise) and returning a boolean value.</a:t>
            </a:r>
          </a:p>
          <a:p>
            <a:r>
              <a:rPr lang="en-US" dirty="0" smtClean="0"/>
              <a:t>Technically </a:t>
            </a:r>
            <a:r>
              <a:rPr lang="en-US" dirty="0" smtClean="0">
                <a:solidFill>
                  <a:srgbClr val="FF0000"/>
                </a:solidFill>
              </a:rPr>
              <a:t> </a:t>
            </a:r>
            <a:r>
              <a:rPr lang="en-US" dirty="0" smtClean="0"/>
              <a:t>“proper Java style” says you should put a space after the right “)” and then put the curly brace on that line without giving it a new line, I just really don’t like the way that looks.</a:t>
            </a:r>
          </a:p>
          <a:p>
            <a:r>
              <a:rPr lang="en-US" dirty="0" smtClean="0"/>
              <a:t>Also a style note, if you only have a single line of code (one semicolon) inside  your if </a:t>
            </a:r>
            <a:r>
              <a:rPr lang="en-US" dirty="0" smtClean="0">
                <a:solidFill>
                  <a:srgbClr val="FF0000"/>
                </a:solidFill>
              </a:rPr>
              <a:t>block</a:t>
            </a:r>
            <a:r>
              <a:rPr lang="en-US" dirty="0" smtClean="0"/>
              <a:t>, you don’t have to enclose it in curly braces, but please don’t do that.</a:t>
            </a:r>
            <a:r>
              <a:rPr lang="en-US" dirty="0"/>
              <a:t> </a:t>
            </a:r>
            <a:r>
              <a:rPr lang="en-US" dirty="0" smtClean="0"/>
              <a:t>If you go back later and add code to the if statement without curly braces, the computer will only consider the first line to be a part of the if statement.</a:t>
            </a:r>
          </a:p>
          <a:p>
            <a:pPr lvl="1"/>
            <a:r>
              <a:rPr lang="en-US" dirty="0" smtClean="0">
                <a:solidFill>
                  <a:srgbClr val="FF0000"/>
                </a:solidFill>
              </a:rPr>
              <a:t>Code block – Code within loops or control structures, is the next smallest unit of code above a single line.</a:t>
            </a:r>
          </a:p>
        </p:txBody>
      </p:sp>
    </p:spTree>
    <p:extLst>
      <p:ext uri="{BB962C8B-B14F-4D97-AF65-F5344CB8AC3E}">
        <p14:creationId xmlns:p14="http://schemas.microsoft.com/office/powerpoint/2010/main" val="118418870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More about functions:</a:t>
            </a:r>
          </a:p>
          <a:p>
            <a:pPr lvl="1"/>
            <a:r>
              <a:rPr lang="en-US" dirty="0" smtClean="0"/>
              <a:t>Variable scope</a:t>
            </a:r>
          </a:p>
          <a:p>
            <a:pPr lvl="1"/>
            <a:r>
              <a:rPr lang="en-US" dirty="0" smtClean="0"/>
              <a:t>Recursion</a:t>
            </a:r>
          </a:p>
          <a:p>
            <a:r>
              <a:rPr lang="en-US" dirty="0" smtClean="0"/>
              <a:t>The pesky keyword </a:t>
            </a:r>
            <a:r>
              <a:rPr lang="en-US" smtClean="0"/>
              <a:t>“this”</a:t>
            </a:r>
            <a:endParaRPr lang="en-US" dirty="0" smtClean="0"/>
          </a:p>
          <a:p>
            <a:r>
              <a:rPr lang="en-US" dirty="0" smtClean="0"/>
              <a:t>User Input</a:t>
            </a:r>
            <a:endParaRPr lang="en-US" dirty="0"/>
          </a:p>
        </p:txBody>
      </p:sp>
    </p:spTree>
    <p:extLst>
      <p:ext uri="{BB962C8B-B14F-4D97-AF65-F5344CB8AC3E}">
        <p14:creationId xmlns:p14="http://schemas.microsoft.com/office/powerpoint/2010/main" val="25284717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curly brace style</a:t>
            </a:r>
            <a:endParaRPr lang="en-US" dirty="0"/>
          </a:p>
        </p:txBody>
      </p:sp>
      <p:sp>
        <p:nvSpPr>
          <p:cNvPr id="5" name="Content Placeholder 4"/>
          <p:cNvSpPr>
            <a:spLocks noGrp="1"/>
          </p:cNvSpPr>
          <p:nvPr>
            <p:ph idx="1"/>
          </p:nvPr>
        </p:nvSpPr>
        <p:spPr/>
        <p:txBody>
          <a:bodyPr/>
          <a:lstStyle/>
          <a:p>
            <a:r>
              <a:rPr lang="en-US" dirty="0" smtClean="0"/>
              <a:t>Unless you’re working on a team project for  boss with a certain “style mandate” this shouldn’t matter.</a:t>
            </a:r>
          </a:p>
          <a:p>
            <a:endParaRPr lang="en-US" dirty="0"/>
          </a:p>
        </p:txBody>
      </p:sp>
      <p:pic>
        <p:nvPicPr>
          <p:cNvPr id="6" name="Picture 5"/>
          <p:cNvPicPr>
            <a:picLocks noChangeAspect="1"/>
          </p:cNvPicPr>
          <p:nvPr/>
        </p:nvPicPr>
        <p:blipFill rotWithShape="1">
          <a:blip r:embed="rId2"/>
          <a:srcRect t="14719" r="64474" b="64745"/>
          <a:stretch/>
        </p:blipFill>
        <p:spPr>
          <a:xfrm>
            <a:off x="505326" y="1624262"/>
            <a:ext cx="7663194" cy="2490537"/>
          </a:xfrm>
          <a:prstGeom prst="rect">
            <a:avLst/>
          </a:prstGeom>
        </p:spPr>
      </p:pic>
    </p:spTree>
    <p:extLst>
      <p:ext uri="{BB962C8B-B14F-4D97-AF65-F5344CB8AC3E}">
        <p14:creationId xmlns:p14="http://schemas.microsoft.com/office/powerpoint/2010/main" val="16862361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 line, no curly braces</a:t>
            </a:r>
            <a:endParaRPr lang="en-US" dirty="0"/>
          </a:p>
        </p:txBody>
      </p:sp>
      <p:sp>
        <p:nvSpPr>
          <p:cNvPr id="3" name="Content Placeholder 2"/>
          <p:cNvSpPr>
            <a:spLocks noGrp="1"/>
          </p:cNvSpPr>
          <p:nvPr>
            <p:ph idx="1"/>
          </p:nvPr>
        </p:nvSpPr>
        <p:spPr/>
        <p:txBody>
          <a:bodyPr/>
          <a:lstStyle/>
          <a:p>
            <a:r>
              <a:rPr lang="en-US" dirty="0" smtClean="0"/>
              <a:t>I love 5!, will always print, regardless of t’s value. Which might not be your intention as a programmer.</a:t>
            </a:r>
          </a:p>
          <a:p>
            <a:endParaRPr lang="en-US" dirty="0"/>
          </a:p>
        </p:txBody>
      </p:sp>
      <p:pic>
        <p:nvPicPr>
          <p:cNvPr id="4" name="Picture 3"/>
          <p:cNvPicPr>
            <a:picLocks noChangeAspect="1"/>
          </p:cNvPicPr>
          <p:nvPr/>
        </p:nvPicPr>
        <p:blipFill rotWithShape="1">
          <a:blip r:embed="rId2"/>
          <a:srcRect t="15070" r="64375" b="62112"/>
          <a:stretch/>
        </p:blipFill>
        <p:spPr>
          <a:xfrm>
            <a:off x="1215189" y="1792705"/>
            <a:ext cx="7049673" cy="2538663"/>
          </a:xfrm>
          <a:prstGeom prst="rect">
            <a:avLst/>
          </a:prstGeom>
        </p:spPr>
      </p:pic>
    </p:spTree>
    <p:extLst>
      <p:ext uri="{BB962C8B-B14F-4D97-AF65-F5344CB8AC3E}">
        <p14:creationId xmlns:p14="http://schemas.microsoft.com/office/powerpoint/2010/main" val="1591791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code (con.)</a:t>
            </a:r>
            <a:endParaRPr lang="en-US" dirty="0"/>
          </a:p>
        </p:txBody>
      </p:sp>
      <p:sp>
        <p:nvSpPr>
          <p:cNvPr id="3" name="Content Placeholder 2"/>
          <p:cNvSpPr>
            <a:spLocks noGrp="1"/>
          </p:cNvSpPr>
          <p:nvPr>
            <p:ph idx="1"/>
          </p:nvPr>
        </p:nvSpPr>
        <p:spPr/>
        <p:txBody>
          <a:bodyPr/>
          <a:lstStyle/>
          <a:p>
            <a:r>
              <a:rPr lang="en-US" dirty="0" smtClean="0"/>
              <a:t>“Always” (Except what I said earlier) enclose your if statements with an opening curly brace “{“ and a closing curly brace “}”.</a:t>
            </a:r>
          </a:p>
          <a:p>
            <a:r>
              <a:rPr lang="en-US" dirty="0" smtClean="0"/>
              <a:t>The line where you start an if statement, if(&lt;boolean expression&gt;), should </a:t>
            </a:r>
            <a:r>
              <a:rPr lang="en-US" dirty="0" smtClean="0">
                <a:solidFill>
                  <a:srgbClr val="FF0000"/>
                </a:solidFill>
              </a:rPr>
              <a:t>not</a:t>
            </a:r>
            <a:r>
              <a:rPr lang="en-US" dirty="0"/>
              <a:t> </a:t>
            </a:r>
            <a:r>
              <a:rPr lang="en-US" dirty="0" smtClean="0"/>
              <a:t>be ended with a semicolon “;”. </a:t>
            </a:r>
          </a:p>
          <a:p>
            <a:r>
              <a:rPr lang="en-US" dirty="0" smtClean="0"/>
              <a:t>Spoiler alert : The above will be true for all conditionals, loops, and functions.</a:t>
            </a:r>
          </a:p>
          <a:p>
            <a:r>
              <a:rPr lang="en-US" dirty="0" smtClean="0"/>
              <a:t>If t hadn’t equaled 5, the code would have just continued to execute past the closing  curly brace.</a:t>
            </a:r>
          </a:p>
          <a:p>
            <a:endParaRPr lang="en-US" dirty="0"/>
          </a:p>
        </p:txBody>
      </p:sp>
    </p:spTree>
    <p:extLst>
      <p:ext uri="{BB962C8B-B14F-4D97-AF65-F5344CB8AC3E}">
        <p14:creationId xmlns:p14="http://schemas.microsoft.com/office/powerpoint/2010/main" val="18551151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3" name="Content Placeholder 2"/>
          <p:cNvSpPr>
            <a:spLocks noGrp="1"/>
          </p:cNvSpPr>
          <p:nvPr>
            <p:ph idx="1"/>
          </p:nvPr>
        </p:nvSpPr>
        <p:spPr/>
        <p:txBody>
          <a:bodyPr/>
          <a:lstStyle/>
          <a:p>
            <a:r>
              <a:rPr lang="en-US" dirty="0" smtClean="0"/>
              <a:t>Don’t mind .equals() for now, Strings are objects and therefore a weirdness to deal with later. (.equals() is basically a “==“ for objects).</a:t>
            </a:r>
          </a:p>
          <a:p>
            <a:r>
              <a:rPr lang="en-US" dirty="0" smtClean="0"/>
              <a:t>Nested ifs can be avoided, most of the time</a:t>
            </a:r>
          </a:p>
          <a:p>
            <a:r>
              <a:rPr lang="en-US" dirty="0" smtClean="0"/>
              <a:t>You may be thinking, hmmm… if this ANDDDDD if that, then do a thing. Could we do this easier?</a:t>
            </a:r>
          </a:p>
          <a:p>
            <a:endParaRPr lang="en-US" dirty="0" smtClean="0"/>
          </a:p>
        </p:txBody>
      </p:sp>
      <p:pic>
        <p:nvPicPr>
          <p:cNvPr id="7" name="Picture 6"/>
          <p:cNvPicPr>
            <a:picLocks noChangeAspect="1"/>
          </p:cNvPicPr>
          <p:nvPr/>
        </p:nvPicPr>
        <p:blipFill rotWithShape="1">
          <a:blip r:embed="rId2"/>
          <a:srcRect l="3355" t="14193" r="53027" b="50351"/>
          <a:stretch/>
        </p:blipFill>
        <p:spPr>
          <a:xfrm>
            <a:off x="529390" y="2811755"/>
            <a:ext cx="6747540" cy="3083718"/>
          </a:xfrm>
          <a:prstGeom prst="rect">
            <a:avLst/>
          </a:prstGeom>
        </p:spPr>
      </p:pic>
    </p:spTree>
    <p:extLst>
      <p:ext uri="{BB962C8B-B14F-4D97-AF65-F5344CB8AC3E}">
        <p14:creationId xmlns:p14="http://schemas.microsoft.com/office/powerpoint/2010/main" val="31811647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 the better way</a:t>
            </a:r>
            <a:endParaRPr lang="en-US" dirty="0"/>
          </a:p>
        </p:txBody>
      </p:sp>
      <p:sp>
        <p:nvSpPr>
          <p:cNvPr id="3" name="Content Placeholder 2"/>
          <p:cNvSpPr>
            <a:spLocks noGrp="1"/>
          </p:cNvSpPr>
          <p:nvPr>
            <p:ph idx="1"/>
          </p:nvPr>
        </p:nvSpPr>
        <p:spPr/>
        <p:txBody>
          <a:bodyPr/>
          <a:lstStyle/>
          <a:p>
            <a:r>
              <a:rPr lang="en-US" dirty="0" smtClean="0"/>
              <a:t>Logical operators to the rescue!</a:t>
            </a:r>
          </a:p>
          <a:p>
            <a:r>
              <a:rPr lang="en-US" dirty="0" smtClean="0"/>
              <a:t>This works exactly the same way as the previous code, but is way easier to maintain and read.</a:t>
            </a:r>
          </a:p>
          <a:p>
            <a:endParaRPr lang="en-US" dirty="0" smtClean="0"/>
          </a:p>
          <a:p>
            <a:endParaRPr lang="en-US" dirty="0"/>
          </a:p>
        </p:txBody>
      </p:sp>
      <p:pic>
        <p:nvPicPr>
          <p:cNvPr id="5" name="Picture 4"/>
          <p:cNvPicPr>
            <a:picLocks noChangeAspect="1"/>
          </p:cNvPicPr>
          <p:nvPr/>
        </p:nvPicPr>
        <p:blipFill rotWithShape="1">
          <a:blip r:embed="rId2"/>
          <a:srcRect l="3356" t="15421" r="51348" b="56846"/>
          <a:stretch/>
        </p:blipFill>
        <p:spPr>
          <a:xfrm>
            <a:off x="457200" y="2021306"/>
            <a:ext cx="10870227" cy="3741820"/>
          </a:xfrm>
          <a:prstGeom prst="rect">
            <a:avLst/>
          </a:prstGeom>
        </p:spPr>
      </p:pic>
    </p:spTree>
    <p:extLst>
      <p:ext uri="{BB962C8B-B14F-4D97-AF65-F5344CB8AC3E}">
        <p14:creationId xmlns:p14="http://schemas.microsoft.com/office/powerpoint/2010/main" val="4125320530"/>
      </p:ext>
    </p:extLst>
  </p:cSld>
  <p:clrMapOvr>
    <a:masterClrMapping/>
  </p:clrMapOvr>
  <p:transition/>
</p:sld>
</file>

<file path=ppt/theme/theme1.xml><?xml version="1.0" encoding="utf-8"?>
<a:theme xmlns:a="http://schemas.openxmlformats.org/drawingml/2006/main" name="Theme1">
  <a:themeElements>
    <a:clrScheme name="Custom 2">
      <a:dk1>
        <a:srgbClr val="000000"/>
      </a:dk1>
      <a:lt1>
        <a:srgbClr val="FFFFFF"/>
      </a:lt1>
      <a:dk2>
        <a:srgbClr val="3B481E"/>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WP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C2D9C3A7-4190-413A-BD18-2A27341BD975}" vid="{6C6813EA-44C6-4010-BCB4-22F6490EEA04}"/>
    </a:ext>
  </a:extLst>
</a:theme>
</file>

<file path=docProps/app.xml><?xml version="1.0" encoding="utf-8"?>
<Properties xmlns="http://schemas.openxmlformats.org/officeDocument/2006/extended-properties" xmlns:vt="http://schemas.openxmlformats.org/officeDocument/2006/docPropsVTypes">
  <Template>Theme1</Template>
  <TotalTime>375</TotalTime>
  <Words>2014</Words>
  <Application>Microsoft Office PowerPoint</Application>
  <PresentationFormat>Widescreen</PresentationFormat>
  <Paragraphs>178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Courier New</vt:lpstr>
      <vt:lpstr>GulimChe</vt:lpstr>
      <vt:lpstr>MoolBoran</vt:lpstr>
      <vt:lpstr>Segoe UI</vt:lpstr>
      <vt:lpstr>Segoe WP Semibold</vt:lpstr>
      <vt:lpstr>Trebuchet MS</vt:lpstr>
      <vt:lpstr>Wingdings</vt:lpstr>
      <vt:lpstr>Theme1</vt:lpstr>
      <vt:lpstr>Conditionals, Loops, and Functions</vt:lpstr>
      <vt:lpstr>Conditionals</vt:lpstr>
      <vt:lpstr>If</vt:lpstr>
      <vt:lpstr>Notes about the code</vt:lpstr>
      <vt:lpstr>Inline curly brace style</vt:lpstr>
      <vt:lpstr>Single – line, no curly braces</vt:lpstr>
      <vt:lpstr>More about the code (con.)</vt:lpstr>
      <vt:lpstr>Nested ifs</vt:lpstr>
      <vt:lpstr>“Nested ifs” the better way</vt:lpstr>
      <vt:lpstr>Short-circuit evaluation with logical operators</vt:lpstr>
      <vt:lpstr>A warning with if’s and logical operators</vt:lpstr>
      <vt:lpstr>If else</vt:lpstr>
      <vt:lpstr>The ugliest looking thing in coding.</vt:lpstr>
      <vt:lpstr>Nesting if else’s in ifs</vt:lpstr>
      <vt:lpstr>Another path</vt:lpstr>
      <vt:lpstr>Problems with the code</vt:lpstr>
      <vt:lpstr>Else if </vt:lpstr>
      <vt:lpstr>Beware the else if</vt:lpstr>
      <vt:lpstr>Fizz-Buzz Rewrite</vt:lpstr>
      <vt:lpstr>Switch statement</vt:lpstr>
      <vt:lpstr>Explaining switch</vt:lpstr>
      <vt:lpstr>Loops</vt:lpstr>
      <vt:lpstr>Loops (AKA: Iteration)</vt:lpstr>
      <vt:lpstr>For loops</vt:lpstr>
      <vt:lpstr>For loops (cont.)</vt:lpstr>
      <vt:lpstr>For loops example</vt:lpstr>
      <vt:lpstr>Continue</vt:lpstr>
      <vt:lpstr>Break</vt:lpstr>
      <vt:lpstr>Nested for loops</vt:lpstr>
      <vt:lpstr>Stair example</vt:lpstr>
      <vt:lpstr>While loops</vt:lpstr>
      <vt:lpstr>Input validation (While loop example)</vt:lpstr>
      <vt:lpstr>Do while loop</vt:lpstr>
      <vt:lpstr>Functions</vt:lpstr>
      <vt:lpstr>Functions</vt:lpstr>
      <vt:lpstr>Return types</vt:lpstr>
      <vt:lpstr>“Calling a function”</vt:lpstr>
      <vt:lpstr>Swap example</vt:lpstr>
      <vt:lpstr>Method overloading</vt:lpstr>
      <vt:lpstr>Next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 Loops, Arrays, and Functions</dc:title>
  <dc:creator>Timothy Jakubiec</dc:creator>
  <cp:lastModifiedBy>Timothy Jakubiec</cp:lastModifiedBy>
  <cp:revision>34</cp:revision>
  <dcterms:created xsi:type="dcterms:W3CDTF">2020-05-16T03:11:54Z</dcterms:created>
  <dcterms:modified xsi:type="dcterms:W3CDTF">2020-05-17T05:47:20Z</dcterms:modified>
</cp:coreProperties>
</file>