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1" r:id="rId4"/>
    <p:sldId id="262" r:id="rId5"/>
    <p:sldId id="264" r:id="rId6"/>
    <p:sldId id="263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41"/>
    <p:restoredTop sz="94608"/>
  </p:normalViewPr>
  <p:slideViewPr>
    <p:cSldViewPr snapToGrid="0" snapToObjects="1">
      <p:cViewPr>
        <p:scale>
          <a:sx n="120" d="100"/>
          <a:sy n="120" d="100"/>
        </p:scale>
        <p:origin x="16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A89-4235-1544-B1EB-0AEC947BAEC1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62D-E091-1D43-9F90-2FD9E341A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A89-4235-1544-B1EB-0AEC947BAEC1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62D-E091-1D43-9F90-2FD9E341A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3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A89-4235-1544-B1EB-0AEC947BAEC1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62D-E091-1D43-9F90-2FD9E341A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A89-4235-1544-B1EB-0AEC947BAEC1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62D-E091-1D43-9F90-2FD9E341A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A89-4235-1544-B1EB-0AEC947BAEC1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62D-E091-1D43-9F90-2FD9E341A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8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A89-4235-1544-B1EB-0AEC947BAEC1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62D-E091-1D43-9F90-2FD9E341A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A89-4235-1544-B1EB-0AEC947BAEC1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62D-E091-1D43-9F90-2FD9E341A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7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A89-4235-1544-B1EB-0AEC947BAEC1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62D-E091-1D43-9F90-2FD9E341A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A89-4235-1544-B1EB-0AEC947BAEC1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62D-E091-1D43-9F90-2FD9E341A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A89-4235-1544-B1EB-0AEC947BAEC1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62D-E091-1D43-9F90-2FD9E341A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A89-4235-1544-B1EB-0AEC947BAEC1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62D-E091-1D43-9F90-2FD9E341A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7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7A89-4235-1544-B1EB-0AEC947BAEC1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362D-E091-1D43-9F90-2FD9E341A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8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lerk.house.gov/xml/lists/MemberData.x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vinfo.gov/bulkdata/BILLSTATUS/116/h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8F219C-8CDA-594C-AA1B-C9D52C72BCA1}"/>
              </a:ext>
            </a:extLst>
          </p:cNvPr>
          <p:cNvSpPr txBox="1"/>
          <p:nvPr/>
        </p:nvSpPr>
        <p:spPr>
          <a:xfrm>
            <a:off x="2436549" y="344583"/>
            <a:ext cx="20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Database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355D41-1288-7841-9CCD-3F2F80436649}"/>
              </a:ext>
            </a:extLst>
          </p:cNvPr>
          <p:cNvSpPr/>
          <p:nvPr/>
        </p:nvSpPr>
        <p:spPr>
          <a:xfrm>
            <a:off x="1069663" y="1473781"/>
            <a:ext cx="1984902" cy="230832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Representatives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id INTEGER PRIMARY KEY,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lastname</a:t>
            </a:r>
            <a:r>
              <a:rPr lang="en-US" sz="1200" dirty="0">
                <a:solidFill>
                  <a:schemeClr val="tx1"/>
                </a:solidFill>
              </a:rPr>
              <a:t> TEXT,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firstname</a:t>
            </a:r>
            <a:r>
              <a:rPr lang="en-US" sz="1200" dirty="0">
                <a:solidFill>
                  <a:schemeClr val="tx1"/>
                </a:solidFill>
              </a:rPr>
              <a:t> TEXT,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bioguideID</a:t>
            </a:r>
            <a:r>
              <a:rPr lang="en-US" sz="1200" dirty="0">
                <a:solidFill>
                  <a:schemeClr val="tx1"/>
                </a:solidFill>
              </a:rPr>
              <a:t> TEXT UNIQUE,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state_id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district INTEGER,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party_id</a:t>
            </a:r>
            <a:r>
              <a:rPr lang="en-US" sz="1200" dirty="0">
                <a:solidFill>
                  <a:schemeClr val="tx1"/>
                </a:solidFill>
              </a:rPr>
              <a:t> INTEGER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algn="r"/>
            <a:r>
              <a:rPr lang="en-US" sz="1200" i="1" dirty="0">
                <a:solidFill>
                  <a:schemeClr val="tx1"/>
                </a:solidFill>
              </a:rPr>
              <a:t>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E6AE7-6782-244A-A567-9975800F2249}"/>
              </a:ext>
            </a:extLst>
          </p:cNvPr>
          <p:cNvSpPr txBox="1"/>
          <p:nvPr/>
        </p:nvSpPr>
        <p:spPr>
          <a:xfrm>
            <a:off x="1069663" y="909182"/>
            <a:ext cx="266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116-HR-net.sqlite – page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BB394-65D0-8C44-A781-EBC8E73565D0}"/>
              </a:ext>
            </a:extLst>
          </p:cNvPr>
          <p:cNvSpPr txBox="1"/>
          <p:nvPr/>
        </p:nvSpPr>
        <p:spPr>
          <a:xfrm>
            <a:off x="3446345" y="1616528"/>
            <a:ext cx="2019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</a:rPr>
              <a:t>***</a:t>
            </a:r>
          </a:p>
          <a:p>
            <a:pPr lvl="0"/>
            <a:endParaRPr lang="en-US" sz="1200" i="1" dirty="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i="1" dirty="0" err="1">
                <a:solidFill>
                  <a:prstClr val="black"/>
                </a:solidFill>
              </a:rPr>
              <a:t>Foriegn</a:t>
            </a:r>
            <a:r>
              <a:rPr lang="en-US" sz="1200" i="1" dirty="0">
                <a:solidFill>
                  <a:prstClr val="black"/>
                </a:solidFill>
              </a:rPr>
              <a:t> keys:</a:t>
            </a:r>
          </a:p>
          <a:p>
            <a:pPr marL="403225" lvl="1" indent="-173038">
              <a:buFont typeface="Arial" panose="020B0604020202020204" pitchFamily="34" charset="0"/>
              <a:buChar char="•"/>
            </a:pPr>
            <a:r>
              <a:rPr lang="en-US" sz="1200" i="1" dirty="0" err="1">
                <a:solidFill>
                  <a:prstClr val="black"/>
                </a:solidFill>
              </a:rPr>
              <a:t>state_id</a:t>
            </a:r>
            <a:endParaRPr lang="en-US" sz="1200" i="1" dirty="0">
              <a:solidFill>
                <a:prstClr val="black"/>
              </a:solidFill>
            </a:endParaRPr>
          </a:p>
          <a:p>
            <a:pPr marL="403225" lvl="1" indent="-173038">
              <a:buFont typeface="Arial" panose="020B0604020202020204" pitchFamily="34" charset="0"/>
              <a:buChar char="•"/>
            </a:pPr>
            <a:r>
              <a:rPr lang="en-US" sz="1200" i="1" dirty="0" err="1">
                <a:solidFill>
                  <a:prstClr val="black"/>
                </a:solidFill>
              </a:rPr>
              <a:t>party_id</a:t>
            </a:r>
            <a:endParaRPr lang="en-US" sz="1200" i="1" dirty="0">
              <a:solidFill>
                <a:prstClr val="black"/>
              </a:solidFill>
            </a:endParaRPr>
          </a:p>
          <a:p>
            <a:pPr indent="-227013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prstClr val="black"/>
                </a:solidFill>
              </a:rPr>
              <a:t>Logical key:</a:t>
            </a:r>
          </a:p>
          <a:p>
            <a:pPr marL="403225" lvl="1" indent="-173038">
              <a:buFont typeface="Arial" panose="020B0604020202020204" pitchFamily="34" charset="0"/>
              <a:buChar char="•"/>
            </a:pPr>
            <a:r>
              <a:rPr lang="en-US" sz="1200" i="1" dirty="0" err="1">
                <a:solidFill>
                  <a:prstClr val="black"/>
                </a:solidFill>
              </a:rPr>
              <a:t>bioguideID</a:t>
            </a:r>
            <a:endParaRPr lang="en-US" sz="1200" i="1" dirty="0">
              <a:solidFill>
                <a:prstClr val="black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55DF82-5364-FC4F-9F73-DCA99D0BFB16}"/>
              </a:ext>
            </a:extLst>
          </p:cNvPr>
          <p:cNvSpPr/>
          <p:nvPr/>
        </p:nvSpPr>
        <p:spPr>
          <a:xfrm>
            <a:off x="1069663" y="4572000"/>
            <a:ext cx="1984902" cy="110799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Party</a:t>
            </a:r>
          </a:p>
          <a:p>
            <a:r>
              <a:rPr lang="en-US" sz="1200" dirty="0">
                <a:solidFill>
                  <a:schemeClr val="tx1"/>
                </a:solidFill>
              </a:rPr>
              <a:t>id INTEGER PRIMARY KEY,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partyname</a:t>
            </a:r>
            <a:r>
              <a:rPr lang="en-US" sz="1200" dirty="0">
                <a:solidFill>
                  <a:schemeClr val="tx1"/>
                </a:solidFill>
              </a:rPr>
              <a:t> TEXT UNIQUE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partyabbrev</a:t>
            </a:r>
            <a:r>
              <a:rPr lang="en-US" sz="1200" dirty="0">
                <a:solidFill>
                  <a:schemeClr val="tx1"/>
                </a:solidFill>
              </a:rPr>
              <a:t> TEXT UNIQUE</a:t>
            </a:r>
          </a:p>
          <a:p>
            <a:pPr algn="r"/>
            <a:r>
              <a:rPr lang="en-US" sz="1200" i="1" dirty="0">
                <a:solidFill>
                  <a:schemeClr val="tx1"/>
                </a:solidFill>
              </a:rPr>
              <a:t>▷▷▷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9A0D57-181C-9840-BF68-D0E21736F591}"/>
              </a:ext>
            </a:extLst>
          </p:cNvPr>
          <p:cNvSpPr/>
          <p:nvPr/>
        </p:nvSpPr>
        <p:spPr>
          <a:xfrm>
            <a:off x="1069663" y="6152262"/>
            <a:ext cx="1984902" cy="138499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id INTEGER PRIMARY KEY,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statename</a:t>
            </a:r>
            <a:r>
              <a:rPr lang="en-US" sz="1200" dirty="0">
                <a:solidFill>
                  <a:schemeClr val="tx1"/>
                </a:solidFill>
              </a:rPr>
              <a:t> TEXT UNIQUE,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stateabbrev</a:t>
            </a:r>
            <a:r>
              <a:rPr lang="en-US" sz="1200" dirty="0">
                <a:solidFill>
                  <a:schemeClr val="tx1"/>
                </a:solidFill>
              </a:rPr>
              <a:t> TEXT UNIQUE</a:t>
            </a:r>
          </a:p>
          <a:p>
            <a:pPr algn="r"/>
            <a:r>
              <a:rPr lang="en-US" sz="1200" i="1" dirty="0">
                <a:solidFill>
                  <a:schemeClr val="tx1"/>
                </a:solidFill>
              </a:rPr>
              <a:t>✧ ✧ ✧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E2A617-5D28-F348-B26B-AFFFF7BCD3A3}"/>
              </a:ext>
            </a:extLst>
          </p:cNvPr>
          <p:cNvSpPr txBox="1"/>
          <p:nvPr/>
        </p:nvSpPr>
        <p:spPr>
          <a:xfrm>
            <a:off x="3452482" y="6152262"/>
            <a:ext cx="309878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i="1" dirty="0"/>
              <a:t>✧ ✧ ✧</a:t>
            </a:r>
          </a:p>
          <a:p>
            <a:pPr lvl="0"/>
            <a:r>
              <a:rPr lang="en-US" sz="1200" i="1" dirty="0">
                <a:solidFill>
                  <a:prstClr val="black"/>
                </a:solidFill>
              </a:rPr>
              <a:t>Create </a:t>
            </a:r>
            <a:r>
              <a:rPr lang="en-US" sz="1200" i="1" dirty="0" err="1">
                <a:solidFill>
                  <a:prstClr val="black"/>
                </a:solidFill>
              </a:rPr>
              <a:t>StateReader.py</a:t>
            </a:r>
            <a:r>
              <a:rPr lang="en-US" sz="1200" i="1" dirty="0">
                <a:solidFill>
                  <a:prstClr val="black"/>
                </a:solidFill>
              </a:rPr>
              <a:t> to read CSV file of states and create “State” table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prstClr val="black"/>
                </a:solidFill>
              </a:rPr>
              <a:t>1	Alabama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prstClr val="black"/>
                </a:solidFill>
              </a:rPr>
              <a:t>2	Alaska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prstClr val="black"/>
                </a:solidFill>
              </a:rPr>
              <a:t>3	Arizona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prstClr val="black"/>
                </a:solidFill>
              </a:rPr>
              <a:t>4	Arkansas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prstClr val="black"/>
                </a:solidFill>
              </a:rPr>
              <a:t>5	California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prstClr val="black"/>
                </a:solidFill>
              </a:rPr>
              <a:t>6	Colorado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prstClr val="black"/>
                </a:solidFill>
              </a:rPr>
              <a:t>etc. …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prstClr val="black"/>
                </a:solidFill>
              </a:rPr>
              <a:t>Documents/PY4E/capstone/</a:t>
            </a:r>
            <a:r>
              <a:rPr lang="en-US" sz="1200" i="1" dirty="0" err="1">
                <a:solidFill>
                  <a:prstClr val="black"/>
                </a:solidFill>
              </a:rPr>
              <a:t>DataAnalysisProject</a:t>
            </a:r>
            <a:r>
              <a:rPr lang="en-US" sz="1200" i="1" dirty="0">
                <a:solidFill>
                  <a:prstClr val="black"/>
                </a:solidFill>
              </a:rPr>
              <a:t>/116th Members/</a:t>
            </a:r>
            <a:r>
              <a:rPr lang="en-US" sz="1200" i="1" dirty="0" err="1">
                <a:solidFill>
                  <a:prstClr val="black"/>
                </a:solidFill>
              </a:rPr>
              <a:t>aphabetical</a:t>
            </a:r>
            <a:r>
              <a:rPr lang="en-US" sz="1200" i="1" dirty="0">
                <a:solidFill>
                  <a:prstClr val="black"/>
                </a:solidFill>
              </a:rPr>
              <a:t> list of </a:t>
            </a:r>
            <a:r>
              <a:rPr lang="en-US" sz="1200" i="1" dirty="0" err="1">
                <a:solidFill>
                  <a:prstClr val="black"/>
                </a:solidFill>
              </a:rPr>
              <a:t>states.xlsx</a:t>
            </a:r>
            <a:endParaRPr lang="en-US" sz="1200" i="1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A6A4A9-155E-A746-9E61-AF6F86A9EA6E}"/>
              </a:ext>
            </a:extLst>
          </p:cNvPr>
          <p:cNvSpPr txBox="1"/>
          <p:nvPr/>
        </p:nvSpPr>
        <p:spPr>
          <a:xfrm>
            <a:off x="3429000" y="4248835"/>
            <a:ext cx="2857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▷▷▷</a:t>
            </a:r>
          </a:p>
          <a:p>
            <a:pPr lvl="0"/>
            <a:r>
              <a:rPr lang="en-US" sz="1200" i="1" dirty="0">
                <a:solidFill>
                  <a:prstClr val="black"/>
                </a:solidFill>
              </a:rPr>
              <a:t>Manually create table in </a:t>
            </a:r>
            <a:r>
              <a:rPr lang="en-US" sz="1200" i="1" dirty="0" err="1">
                <a:solidFill>
                  <a:prstClr val="black"/>
                </a:solidFill>
              </a:rPr>
              <a:t>sqlite</a:t>
            </a:r>
            <a:endParaRPr lang="en-US" sz="1200" i="1" dirty="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prstClr val="black"/>
                </a:solidFill>
              </a:rPr>
              <a:t>1 = Democrat, 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prstClr val="black"/>
                </a:solidFill>
              </a:rPr>
              <a:t>2 = Republican, 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prstClr val="black"/>
                </a:solidFill>
              </a:rPr>
              <a:t>3 = Independent, I</a:t>
            </a:r>
          </a:p>
          <a:p>
            <a:r>
              <a:rPr lang="en-US" sz="1200" i="1" dirty="0"/>
              <a:t>Note: House Clerk distinguishes “Libertarians and possibly other parties. I will group all other 3</a:t>
            </a:r>
            <a:r>
              <a:rPr lang="en-US" sz="1200" i="1" baseline="30000" dirty="0"/>
              <a:t>rd</a:t>
            </a:r>
            <a:r>
              <a:rPr lang="en-US" sz="1200" i="1" dirty="0"/>
              <a:t> parties into I = Independent.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2C27DF7C-B4E2-8941-9CB6-EF82FD9697F3}"/>
              </a:ext>
            </a:extLst>
          </p:cNvPr>
          <p:cNvSpPr/>
          <p:nvPr/>
        </p:nvSpPr>
        <p:spPr>
          <a:xfrm>
            <a:off x="1057280" y="6752426"/>
            <a:ext cx="127697" cy="1100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D7E041-4AFF-EC41-834E-C0A10D0CAE5A}"/>
              </a:ext>
            </a:extLst>
          </p:cNvPr>
          <p:cNvSpPr/>
          <p:nvPr/>
        </p:nvSpPr>
        <p:spPr>
          <a:xfrm>
            <a:off x="1070038" y="2874201"/>
            <a:ext cx="127322" cy="12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21339304-7BDA-F547-90D9-1D32E96A82E4}"/>
              </a:ext>
            </a:extLst>
          </p:cNvPr>
          <p:cNvSpPr/>
          <p:nvPr/>
        </p:nvSpPr>
        <p:spPr>
          <a:xfrm>
            <a:off x="1057279" y="4899667"/>
            <a:ext cx="127697" cy="11008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34175C2-B7AD-2C47-95F8-364394C1AFF6}"/>
              </a:ext>
            </a:extLst>
          </p:cNvPr>
          <p:cNvSpPr/>
          <p:nvPr/>
        </p:nvSpPr>
        <p:spPr>
          <a:xfrm>
            <a:off x="1070038" y="3207802"/>
            <a:ext cx="127322" cy="1273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6A23B98-A974-8B4F-8DCB-03E7B41978A2}"/>
              </a:ext>
            </a:extLst>
          </p:cNvPr>
          <p:cNvCxnSpPr>
            <a:stCxn id="27" idx="2"/>
            <a:endCxn id="26" idx="1"/>
          </p:cNvCxnSpPr>
          <p:nvPr/>
        </p:nvCxnSpPr>
        <p:spPr>
          <a:xfrm rot="10800000" flipH="1" flipV="1">
            <a:off x="1070037" y="3271463"/>
            <a:ext cx="19165" cy="1683246"/>
          </a:xfrm>
          <a:prstGeom prst="bentConnector3">
            <a:avLst>
              <a:gd name="adj1" fmla="val -125937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B0515868-351D-3C4B-8CE1-F969D95C86B0}"/>
              </a:ext>
            </a:extLst>
          </p:cNvPr>
          <p:cNvCxnSpPr>
            <a:stCxn id="25" idx="2"/>
            <a:endCxn id="24" idx="1"/>
          </p:cNvCxnSpPr>
          <p:nvPr/>
        </p:nvCxnSpPr>
        <p:spPr>
          <a:xfrm rot="10800000" flipH="1" flipV="1">
            <a:off x="1070038" y="2937862"/>
            <a:ext cx="19166" cy="3869606"/>
          </a:xfrm>
          <a:prstGeom prst="bentConnector3">
            <a:avLst>
              <a:gd name="adj1" fmla="val -2587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6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8F219C-8CDA-594C-AA1B-C9D52C72BCA1}"/>
              </a:ext>
            </a:extLst>
          </p:cNvPr>
          <p:cNvSpPr txBox="1"/>
          <p:nvPr/>
        </p:nvSpPr>
        <p:spPr>
          <a:xfrm>
            <a:off x="2436549" y="344583"/>
            <a:ext cx="20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Database 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415F19-A607-C74A-B480-BAB6160DADE9}"/>
              </a:ext>
            </a:extLst>
          </p:cNvPr>
          <p:cNvSpPr/>
          <p:nvPr/>
        </p:nvSpPr>
        <p:spPr>
          <a:xfrm>
            <a:off x="1069663" y="1512625"/>
            <a:ext cx="1984902" cy="323165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 anchorCtr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HRBills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id INTEGER PRIMARY KEY,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legislationtype_id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origin_id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legNo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congressNo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legTitle</a:t>
            </a:r>
            <a:r>
              <a:rPr lang="en-US" sz="1200" dirty="0">
                <a:solidFill>
                  <a:schemeClr val="tx1"/>
                </a:solidFill>
              </a:rPr>
              <a:t> TEXT,</a:t>
            </a:r>
          </a:p>
          <a:p>
            <a:r>
              <a:rPr lang="en-US" sz="1200" dirty="0">
                <a:solidFill>
                  <a:schemeClr val="tx1"/>
                </a:solidFill>
              </a:rPr>
              <a:t>Sponsors TEXT,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CoSponsors</a:t>
            </a:r>
            <a:r>
              <a:rPr lang="en-US" sz="1200" dirty="0">
                <a:solidFill>
                  <a:schemeClr val="tx1"/>
                </a:solidFill>
              </a:rPr>
              <a:t> TEXT,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attemptParse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parseSpon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parseCoSpon</a:t>
            </a:r>
            <a:r>
              <a:rPr lang="en-US" sz="1200" dirty="0">
                <a:solidFill>
                  <a:schemeClr val="tx1"/>
                </a:solidFill>
              </a:rPr>
              <a:t> INTEGER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		***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7BCCB-ACB3-3945-BEC6-A5FD06F397F3}"/>
              </a:ext>
            </a:extLst>
          </p:cNvPr>
          <p:cNvSpPr txBox="1"/>
          <p:nvPr/>
        </p:nvSpPr>
        <p:spPr>
          <a:xfrm>
            <a:off x="1069663" y="948026"/>
            <a:ext cx="266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116-HR-net.sqlite – page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383B6A-A803-AB47-9FCD-69782CF4B222}"/>
              </a:ext>
            </a:extLst>
          </p:cNvPr>
          <p:cNvSpPr/>
          <p:nvPr/>
        </p:nvSpPr>
        <p:spPr>
          <a:xfrm>
            <a:off x="3651035" y="2932247"/>
            <a:ext cx="1984902" cy="141577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Origin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id INTEGER PRIMARY KEY,</a:t>
            </a:r>
          </a:p>
          <a:p>
            <a:r>
              <a:rPr lang="en-US" sz="1200" dirty="0">
                <a:solidFill>
                  <a:schemeClr val="tx1"/>
                </a:solidFill>
              </a:rPr>
              <a:t>chamber TEXT UNIQUE</a:t>
            </a:r>
          </a:p>
          <a:p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</a:rPr>
              <a:t>chamber = “</a:t>
            </a:r>
            <a:r>
              <a:rPr lang="en-US" sz="1200" dirty="0">
                <a:solidFill>
                  <a:schemeClr val="tx1"/>
                </a:solidFill>
              </a:rPr>
              <a:t>Senate”, “House”, or “Joint”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2B9F3F-C524-D140-9A88-D5F73E2D2BC0}"/>
              </a:ext>
            </a:extLst>
          </p:cNvPr>
          <p:cNvSpPr/>
          <p:nvPr/>
        </p:nvSpPr>
        <p:spPr>
          <a:xfrm>
            <a:off x="3651035" y="1460526"/>
            <a:ext cx="1984902" cy="141577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 anchorCtr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LegislationType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id INTEGER PRIMARY KEY,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legtype</a:t>
            </a:r>
            <a:r>
              <a:rPr lang="en-US" sz="1200" dirty="0">
                <a:solidFill>
                  <a:schemeClr val="tx1"/>
                </a:solidFill>
              </a:rPr>
              <a:t> TEXT UNIQUE</a:t>
            </a:r>
          </a:p>
          <a:p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200" i="1" dirty="0" err="1">
                <a:solidFill>
                  <a:schemeClr val="tx1"/>
                </a:solidFill>
              </a:rPr>
              <a:t>legtype</a:t>
            </a:r>
            <a:r>
              <a:rPr lang="en-US" sz="1200" i="1" dirty="0">
                <a:solidFill>
                  <a:schemeClr val="tx1"/>
                </a:solidFill>
              </a:rPr>
              <a:t> = “bill” or “resolution”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4DB49-AAEE-EB43-8F64-E32C41797785}"/>
              </a:ext>
            </a:extLst>
          </p:cNvPr>
          <p:cNvSpPr/>
          <p:nvPr/>
        </p:nvSpPr>
        <p:spPr>
          <a:xfrm>
            <a:off x="3651035" y="4417984"/>
            <a:ext cx="1984902" cy="156966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Sponsors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hrbill_id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representative_id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role_id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>
                <a:solidFill>
                  <a:schemeClr val="tx1"/>
                </a:solidFill>
              </a:rPr>
              <a:t>PRIMARY KEY (</a:t>
            </a:r>
            <a:r>
              <a:rPr lang="en-US" sz="1200" dirty="0" err="1">
                <a:solidFill>
                  <a:schemeClr val="tx1"/>
                </a:solidFill>
              </a:rPr>
              <a:t>hrbill_id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representative_id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EF01933-A06C-074D-9149-2FDFD7D0BE36}"/>
              </a:ext>
            </a:extLst>
          </p:cNvPr>
          <p:cNvCxnSpPr>
            <a:cxnSpLocks/>
          </p:cNvCxnSpPr>
          <p:nvPr/>
        </p:nvCxnSpPr>
        <p:spPr>
          <a:xfrm flipH="1">
            <a:off x="2936655" y="2016295"/>
            <a:ext cx="851574" cy="363971"/>
          </a:xfrm>
          <a:prstGeom prst="straightConnector1">
            <a:avLst/>
          </a:prstGeom>
          <a:ln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7F0D92-045A-CC45-9DA2-156EF1BD4E27}"/>
              </a:ext>
            </a:extLst>
          </p:cNvPr>
          <p:cNvCxnSpPr>
            <a:cxnSpLocks/>
          </p:cNvCxnSpPr>
          <p:nvPr/>
        </p:nvCxnSpPr>
        <p:spPr>
          <a:xfrm flipH="1" flipV="1">
            <a:off x="2430484" y="2584602"/>
            <a:ext cx="1357746" cy="725757"/>
          </a:xfrm>
          <a:prstGeom prst="straightConnector1">
            <a:avLst/>
          </a:prstGeom>
          <a:ln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E32B47-52C9-8342-8B96-041AA4DDE9A2}"/>
              </a:ext>
            </a:extLst>
          </p:cNvPr>
          <p:cNvSpPr txBox="1"/>
          <p:nvPr/>
        </p:nvSpPr>
        <p:spPr>
          <a:xfrm>
            <a:off x="1427909" y="6632348"/>
            <a:ext cx="1508746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*** </a:t>
            </a:r>
            <a:endParaRPr lang="en-US" sz="10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 err="1"/>
              <a:t>legislationtype</a:t>
            </a:r>
            <a:r>
              <a:rPr lang="en-US" sz="1000" i="1" dirty="0"/>
              <a:t> values:</a:t>
            </a:r>
          </a:p>
          <a:p>
            <a:pPr marL="346075" lvl="1" indent="-150813">
              <a:buFont typeface="Arial" panose="020B0604020202020204" pitchFamily="34" charset="0"/>
              <a:buChar char="•"/>
            </a:pPr>
            <a:r>
              <a:rPr lang="en-US" sz="1000" i="1" dirty="0"/>
              <a:t>bill</a:t>
            </a:r>
          </a:p>
          <a:p>
            <a:pPr marL="346075" lvl="1" indent="-150813">
              <a:buFont typeface="Arial" panose="020B0604020202020204" pitchFamily="34" charset="0"/>
              <a:buChar char="•"/>
            </a:pPr>
            <a:r>
              <a:rPr lang="en-US" sz="1000" i="1" dirty="0"/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9A57-13B7-804B-8041-F203CC27916D}"/>
              </a:ext>
            </a:extLst>
          </p:cNvPr>
          <p:cNvSpPr/>
          <p:nvPr/>
        </p:nvSpPr>
        <p:spPr>
          <a:xfrm>
            <a:off x="3651035" y="6057609"/>
            <a:ext cx="1984902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 anchorCtr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CoSponsors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from_id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to_id</a:t>
            </a:r>
            <a:r>
              <a:rPr lang="en-US" sz="1200" dirty="0">
                <a:solidFill>
                  <a:schemeClr val="tx1"/>
                </a:solidFill>
              </a:rPr>
              <a:t> INTEGER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04226-DF0B-B547-A172-B07C75E1D35D}"/>
              </a:ext>
            </a:extLst>
          </p:cNvPr>
          <p:cNvSpPr txBox="1"/>
          <p:nvPr/>
        </p:nvSpPr>
        <p:spPr>
          <a:xfrm>
            <a:off x="1471573" y="8165906"/>
            <a:ext cx="391485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For primary keys update SQL command to:</a:t>
            </a:r>
          </a:p>
          <a:p>
            <a:r>
              <a:rPr lang="en-US" sz="1100" dirty="0"/>
              <a:t>id INTEGER NOT NULL PRIMARY KEY AUTOINCREMENT UNIQUE</a:t>
            </a:r>
          </a:p>
        </p:txBody>
      </p:sp>
    </p:spTree>
    <p:extLst>
      <p:ext uri="{BB962C8B-B14F-4D97-AF65-F5344CB8AC3E}">
        <p14:creationId xmlns:p14="http://schemas.microsoft.com/office/powerpoint/2010/main" val="223966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8F219C-8CDA-594C-AA1B-C9D52C72BCA1}"/>
              </a:ext>
            </a:extLst>
          </p:cNvPr>
          <p:cNvSpPr txBox="1"/>
          <p:nvPr/>
        </p:nvSpPr>
        <p:spPr>
          <a:xfrm>
            <a:off x="2436549" y="344583"/>
            <a:ext cx="20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Database 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415F19-A607-C74A-B480-BAB6160DADE9}"/>
              </a:ext>
            </a:extLst>
          </p:cNvPr>
          <p:cNvSpPr/>
          <p:nvPr/>
        </p:nvSpPr>
        <p:spPr>
          <a:xfrm>
            <a:off x="2415506" y="2193563"/>
            <a:ext cx="1984902" cy="193899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Sponsors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hrbill_id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representative_id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role_id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>
                <a:solidFill>
                  <a:schemeClr val="tx1"/>
                </a:solidFill>
              </a:rPr>
              <a:t>PRIMARY KEY (</a:t>
            </a:r>
            <a:r>
              <a:rPr lang="en-US" sz="1200" dirty="0" err="1">
                <a:solidFill>
                  <a:schemeClr val="tx1"/>
                </a:solidFill>
              </a:rPr>
              <a:t>hrbill_id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representative_id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	***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7BCCB-ACB3-3945-BEC6-A5FD06F397F3}"/>
              </a:ext>
            </a:extLst>
          </p:cNvPr>
          <p:cNvSpPr txBox="1"/>
          <p:nvPr/>
        </p:nvSpPr>
        <p:spPr>
          <a:xfrm>
            <a:off x="1069663" y="948026"/>
            <a:ext cx="266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116-HR-net.sqlite – page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2B9F3F-C524-D140-9A88-D5F73E2D2BC0}"/>
              </a:ext>
            </a:extLst>
          </p:cNvPr>
          <p:cNvSpPr/>
          <p:nvPr/>
        </p:nvSpPr>
        <p:spPr>
          <a:xfrm>
            <a:off x="4558634" y="2193563"/>
            <a:ext cx="1981204" cy="193899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rtlCol="0" anchor="t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Representatives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id INTEGER PRIMARY KEY,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lastname</a:t>
            </a:r>
            <a:r>
              <a:rPr lang="en-US" sz="1200" dirty="0">
                <a:solidFill>
                  <a:schemeClr val="tx1"/>
                </a:solidFill>
              </a:rPr>
              <a:t> TEXT,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firstname</a:t>
            </a:r>
            <a:r>
              <a:rPr lang="en-US" sz="1200" dirty="0">
                <a:solidFill>
                  <a:schemeClr val="tx1"/>
                </a:solidFill>
              </a:rPr>
              <a:t> TEXT,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bioguideID</a:t>
            </a:r>
            <a:r>
              <a:rPr lang="en-US" sz="1200" dirty="0">
                <a:solidFill>
                  <a:schemeClr val="tx1"/>
                </a:solidFill>
              </a:rPr>
              <a:t> TEXT UNIQUE,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state_id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district INTEGER,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party_id</a:t>
            </a:r>
            <a:r>
              <a:rPr lang="en-US" sz="1200" dirty="0">
                <a:solidFill>
                  <a:schemeClr val="tx1"/>
                </a:solidFill>
              </a:rPr>
              <a:t> INTEGER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EF01933-A06C-074D-9149-2FDFD7D0BE36}"/>
              </a:ext>
            </a:extLst>
          </p:cNvPr>
          <p:cNvCxnSpPr>
            <a:cxnSpLocks/>
          </p:cNvCxnSpPr>
          <p:nvPr/>
        </p:nvCxnSpPr>
        <p:spPr>
          <a:xfrm flipH="1">
            <a:off x="4281701" y="2870033"/>
            <a:ext cx="453989" cy="166271"/>
          </a:xfrm>
          <a:prstGeom prst="straightConnector1">
            <a:avLst/>
          </a:prstGeom>
          <a:ln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7F0D92-045A-CC45-9DA2-156EF1BD4E27}"/>
              </a:ext>
            </a:extLst>
          </p:cNvPr>
          <p:cNvCxnSpPr>
            <a:cxnSpLocks/>
          </p:cNvCxnSpPr>
          <p:nvPr/>
        </p:nvCxnSpPr>
        <p:spPr>
          <a:xfrm>
            <a:off x="2118167" y="2870033"/>
            <a:ext cx="343123" cy="0"/>
          </a:xfrm>
          <a:prstGeom prst="straightConnector1">
            <a:avLst/>
          </a:prstGeom>
          <a:ln>
            <a:headEnd type="stealt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E32B47-52C9-8342-8B96-041AA4DDE9A2}"/>
              </a:ext>
            </a:extLst>
          </p:cNvPr>
          <p:cNvSpPr txBox="1"/>
          <p:nvPr/>
        </p:nvSpPr>
        <p:spPr>
          <a:xfrm>
            <a:off x="3884142" y="5643588"/>
            <a:ext cx="2655696" cy="28623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*** </a:t>
            </a:r>
            <a:endParaRPr lang="en-US" sz="1000" i="1" dirty="0"/>
          </a:p>
          <a:p>
            <a:r>
              <a:rPr lang="en-US" sz="1000" i="1" dirty="0"/>
              <a:t>“Roles” role =</a:t>
            </a:r>
          </a:p>
          <a:p>
            <a:pPr marL="287338" lvl="1" indent="-173038">
              <a:buFont typeface="Arial" panose="020B0604020202020204" pitchFamily="34" charset="0"/>
              <a:buChar char="•"/>
            </a:pPr>
            <a:r>
              <a:rPr lang="en-US" sz="1000" i="1" dirty="0"/>
              <a:t>sponsor (id = 1)</a:t>
            </a:r>
          </a:p>
          <a:p>
            <a:pPr marL="287338" lvl="1" indent="-173038">
              <a:buFont typeface="Arial" panose="020B0604020202020204" pitchFamily="34" charset="0"/>
              <a:buChar char="•"/>
            </a:pPr>
            <a:r>
              <a:rPr lang="en-US" sz="1000" i="1" dirty="0"/>
              <a:t>co-sponsor  (id = 2)</a:t>
            </a:r>
          </a:p>
          <a:p>
            <a:pPr marL="287338" lvl="1" indent="-173038">
              <a:buFont typeface="Arial" panose="020B0604020202020204" pitchFamily="34" charset="0"/>
              <a:buChar char="•"/>
            </a:pPr>
            <a:endParaRPr lang="en-US" sz="1000" i="1" dirty="0"/>
          </a:p>
          <a:p>
            <a:pPr indent="-342900"/>
            <a:r>
              <a:rPr lang="en-US" sz="1000" i="1" dirty="0"/>
              <a:t>“Sponsors” foreign keys:</a:t>
            </a:r>
          </a:p>
          <a:p>
            <a:pPr marL="287338" lvl="1" indent="-173038">
              <a:buFont typeface="Arial" panose="020B0604020202020204" pitchFamily="34" charset="0"/>
              <a:buChar char="•"/>
            </a:pPr>
            <a:r>
              <a:rPr lang="en-US" sz="1000" i="1" dirty="0" err="1"/>
              <a:t>hrbill_id</a:t>
            </a:r>
            <a:endParaRPr lang="en-US" sz="1000" i="1" dirty="0"/>
          </a:p>
          <a:p>
            <a:pPr marL="287338" lvl="1" indent="-173038">
              <a:buFont typeface="Arial" panose="020B0604020202020204" pitchFamily="34" charset="0"/>
              <a:buChar char="•"/>
            </a:pPr>
            <a:r>
              <a:rPr lang="en-US" sz="1000" i="1" dirty="0" err="1"/>
              <a:t>representative_id</a:t>
            </a:r>
            <a:endParaRPr lang="en-US" sz="1000" i="1" dirty="0"/>
          </a:p>
          <a:p>
            <a:pPr indent="-342900"/>
            <a:endParaRPr lang="en-US" sz="1000" i="1" dirty="0"/>
          </a:p>
          <a:p>
            <a:pPr indent="-342900"/>
            <a:r>
              <a:rPr lang="en-US" sz="1000" b="1" i="1" u="sng" dirty="0"/>
              <a:t>“Roles” table creation - SQL Command:</a:t>
            </a:r>
          </a:p>
          <a:p>
            <a:pPr indent="-342900"/>
            <a:endParaRPr lang="en-US" sz="1000" i="1" dirty="0"/>
          </a:p>
          <a:p>
            <a:pPr indent="-342900"/>
            <a:r>
              <a:rPr lang="en-US" sz="1000" b="1" dirty="0"/>
              <a:t>CREATE TABLE SPONSORS (</a:t>
            </a:r>
          </a:p>
          <a:p>
            <a:pPr marL="173038">
              <a:tabLst>
                <a:tab pos="160338" algn="l"/>
              </a:tabLst>
            </a:pPr>
            <a:r>
              <a:rPr lang="en-US" sz="1000" dirty="0" err="1"/>
              <a:t>hrbill_id</a:t>
            </a:r>
            <a:r>
              <a:rPr lang="en-US" sz="1000" dirty="0"/>
              <a:t> INTEGER,</a:t>
            </a:r>
          </a:p>
          <a:p>
            <a:pPr marL="173038" lvl="1"/>
            <a:r>
              <a:rPr lang="en-US" sz="1000" dirty="0" err="1"/>
              <a:t>representative_id</a:t>
            </a:r>
            <a:r>
              <a:rPr lang="en-US" sz="1000" dirty="0"/>
              <a:t> INTEGER,</a:t>
            </a:r>
          </a:p>
          <a:p>
            <a:pPr marL="173038" lvl="1"/>
            <a:r>
              <a:rPr lang="en-US" sz="1000" dirty="0"/>
              <a:t>role INTEGER,</a:t>
            </a:r>
          </a:p>
          <a:p>
            <a:pPr marL="173038" lvl="1"/>
            <a:r>
              <a:rPr lang="en-US" sz="1000" dirty="0"/>
              <a:t>PRIMARY KEY (</a:t>
            </a:r>
            <a:r>
              <a:rPr lang="en-US" sz="1000" dirty="0" err="1"/>
              <a:t>hrbill_id</a:t>
            </a:r>
            <a:r>
              <a:rPr lang="en-US" sz="1000" dirty="0"/>
              <a:t>, </a:t>
            </a:r>
            <a:r>
              <a:rPr lang="en-US" sz="1000" dirty="0" err="1"/>
              <a:t>representative_id</a:t>
            </a:r>
            <a:r>
              <a:rPr lang="en-US" sz="1000" dirty="0"/>
              <a:t>)</a:t>
            </a:r>
          </a:p>
          <a:p>
            <a:pPr marL="173038" lvl="1"/>
            <a:r>
              <a:rPr lang="en-US" sz="1000" b="1" dirty="0"/>
              <a:t>)</a:t>
            </a:r>
          </a:p>
          <a:p>
            <a:endParaRPr lang="en-US" sz="1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641852-203C-B64C-AE54-BFD518ABB796}"/>
              </a:ext>
            </a:extLst>
          </p:cNvPr>
          <p:cNvSpPr/>
          <p:nvPr/>
        </p:nvSpPr>
        <p:spPr>
          <a:xfrm>
            <a:off x="318162" y="2193563"/>
            <a:ext cx="1984902" cy="323165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rtlCol="0" anchor="t" anchorCtr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HRBills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id INTEGER PRIMARY KEY,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legislationtype_id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origin_id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legNo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congressNo</a:t>
            </a:r>
            <a:r>
              <a:rPr lang="en-US" sz="1200" dirty="0">
                <a:solidFill>
                  <a:schemeClr val="tx1"/>
                </a:solidFill>
              </a:rPr>
              <a:t> INTEGER,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legTitle</a:t>
            </a:r>
            <a:r>
              <a:rPr lang="en-US" sz="1200" dirty="0">
                <a:solidFill>
                  <a:schemeClr val="tx1"/>
                </a:solidFill>
              </a:rPr>
              <a:t> TEXT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Sponsors TEXT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CoSponsors</a:t>
            </a:r>
            <a:r>
              <a:rPr lang="en-US" sz="1200" dirty="0">
                <a:solidFill>
                  <a:schemeClr val="tx1"/>
                </a:solidFill>
              </a:rPr>
              <a:t> TEXT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attemptParse</a:t>
            </a:r>
            <a:r>
              <a:rPr lang="en-US" sz="1200" dirty="0">
                <a:solidFill>
                  <a:schemeClr val="tx1"/>
                </a:solidFill>
              </a:rPr>
              <a:t> INTEGER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parseSpon</a:t>
            </a:r>
            <a:r>
              <a:rPr lang="en-US" sz="1200" dirty="0">
                <a:solidFill>
                  <a:schemeClr val="tx1"/>
                </a:solidFill>
              </a:rPr>
              <a:t> INTEGER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parseCoSpon</a:t>
            </a:r>
            <a:r>
              <a:rPr lang="en-US" sz="1200" dirty="0">
                <a:solidFill>
                  <a:schemeClr val="tx1"/>
                </a:solidFill>
              </a:rPr>
              <a:t> INTEGER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algn="r"/>
            <a:r>
              <a:rPr lang="en-US" sz="1200" i="1" dirty="0">
                <a:solidFill>
                  <a:schemeClr val="tx1"/>
                </a:solidFill>
              </a:rPr>
              <a:t>▷▷▷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A1D071-A1DF-6C4B-848A-BD5AC031D9C6}"/>
              </a:ext>
            </a:extLst>
          </p:cNvPr>
          <p:cNvSpPr/>
          <p:nvPr/>
        </p:nvSpPr>
        <p:spPr>
          <a:xfrm>
            <a:off x="3564336" y="4287907"/>
            <a:ext cx="1981204" cy="12003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rtlCol="0" anchor="t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Roles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id INTEGER PRIMARY KEY,</a:t>
            </a:r>
          </a:p>
          <a:p>
            <a:r>
              <a:rPr lang="en-US" sz="1200" dirty="0">
                <a:solidFill>
                  <a:schemeClr val="tx1"/>
                </a:solidFill>
              </a:rPr>
              <a:t>role TEXT </a:t>
            </a:r>
          </a:p>
          <a:p>
            <a:r>
              <a:rPr lang="en-US" sz="1200" dirty="0">
                <a:solidFill>
                  <a:schemeClr val="tx1"/>
                </a:solidFill>
              </a:rPr>
              <a:t>	***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DEB57877-74BF-2443-AD0D-7DE7D823DE46}"/>
              </a:ext>
            </a:extLst>
          </p:cNvPr>
          <p:cNvSpPr/>
          <p:nvPr/>
        </p:nvSpPr>
        <p:spPr>
          <a:xfrm rot="3606149" flipV="1">
            <a:off x="3584507" y="4945688"/>
            <a:ext cx="127697" cy="1076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41106C-8C6C-A14B-804C-65BCDF301C13}"/>
              </a:ext>
            </a:extLst>
          </p:cNvPr>
          <p:cNvSpPr/>
          <p:nvPr/>
        </p:nvSpPr>
        <p:spPr>
          <a:xfrm>
            <a:off x="2401821" y="3205069"/>
            <a:ext cx="127322" cy="12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A1A45B9-5828-2541-B14A-2CA93B7C32CE}"/>
              </a:ext>
            </a:extLst>
          </p:cNvPr>
          <p:cNvCxnSpPr>
            <a:cxnSpLocks/>
            <a:stCxn id="22" idx="2"/>
            <a:endCxn id="21" idx="5"/>
          </p:cNvCxnSpPr>
          <p:nvPr/>
        </p:nvCxnSpPr>
        <p:spPr>
          <a:xfrm rot="10800000" flipH="1" flipV="1">
            <a:off x="2401820" y="3268730"/>
            <a:ext cx="1262447" cy="1758440"/>
          </a:xfrm>
          <a:prstGeom prst="bentConnector4">
            <a:avLst>
              <a:gd name="adj1" fmla="val -18108"/>
              <a:gd name="adj2" fmla="val 114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ECC8AC-A964-FB40-A128-B3BFD83E59BB}"/>
              </a:ext>
            </a:extLst>
          </p:cNvPr>
          <p:cNvSpPr txBox="1"/>
          <p:nvPr/>
        </p:nvSpPr>
        <p:spPr>
          <a:xfrm>
            <a:off x="1656698" y="5639247"/>
            <a:ext cx="2078567" cy="28623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  <a:lvl2pPr marL="287338" lvl="1" indent="-173038">
              <a:buFont typeface="Arial" panose="020B0604020202020204" pitchFamily="34" charset="0"/>
              <a:buChar char="•"/>
              <a:defRPr sz="1000" i="1"/>
            </a:lvl2pPr>
          </a:lstStyle>
          <a:p>
            <a:r>
              <a:rPr lang="en-US" dirty="0"/>
              <a:t>▷▷▷</a:t>
            </a:r>
          </a:p>
          <a:p>
            <a:r>
              <a:rPr lang="en-US" dirty="0"/>
              <a:t>Restricted values for </a:t>
            </a:r>
            <a:r>
              <a:rPr lang="en-US" dirty="0" err="1"/>
              <a:t>parseSpon</a:t>
            </a:r>
            <a:r>
              <a:rPr lang="en-US" dirty="0"/>
              <a:t> and </a:t>
            </a:r>
            <a:r>
              <a:rPr lang="en-US" dirty="0" err="1"/>
              <a:t>parseCoSpon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NULL = record was created but field has not yet been parsed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0 = Sponsors/</a:t>
            </a:r>
            <a:r>
              <a:rPr lang="en-US" dirty="0" err="1"/>
              <a:t>CoSponsors</a:t>
            </a:r>
            <a:r>
              <a:rPr lang="en-US" dirty="0"/>
              <a:t> attribute in table record HAS NOT been SUCCESSFULLY parsed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= Sponsors/</a:t>
            </a:r>
            <a:r>
              <a:rPr lang="en-US" dirty="0" err="1"/>
              <a:t>CoSponsors</a:t>
            </a:r>
            <a:r>
              <a:rPr lang="en-US" dirty="0"/>
              <a:t> attribute in table record HAS been SUCCESSFULLY parsed</a:t>
            </a:r>
          </a:p>
          <a:p>
            <a:r>
              <a:rPr lang="en-US" dirty="0"/>
              <a:t>Restricted values for </a:t>
            </a:r>
            <a:r>
              <a:rPr lang="en-US" dirty="0" err="1"/>
              <a:t>attemptParse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NULL = record was created but a parse of Sponsors and </a:t>
            </a:r>
            <a:r>
              <a:rPr lang="en-US" dirty="0" err="1"/>
              <a:t>CoSponsors</a:t>
            </a:r>
            <a:r>
              <a:rPr lang="en-US" dirty="0"/>
              <a:t> has not been attempted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= parse of Sponsors and </a:t>
            </a:r>
            <a:r>
              <a:rPr lang="en-US" dirty="0" err="1"/>
              <a:t>CoSponsors</a:t>
            </a:r>
            <a:r>
              <a:rPr lang="en-US" dirty="0"/>
              <a:t> was attempted</a:t>
            </a:r>
          </a:p>
        </p:txBody>
      </p:sp>
    </p:spTree>
    <p:extLst>
      <p:ext uri="{BB962C8B-B14F-4D97-AF65-F5344CB8AC3E}">
        <p14:creationId xmlns:p14="http://schemas.microsoft.com/office/powerpoint/2010/main" val="306354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272634-C36E-7640-97F9-07BCC8313E4C}"/>
              </a:ext>
            </a:extLst>
          </p:cNvPr>
          <p:cNvSpPr txBox="1"/>
          <p:nvPr/>
        </p:nvSpPr>
        <p:spPr>
          <a:xfrm>
            <a:off x="824904" y="522447"/>
            <a:ext cx="2162772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Imports: SQLite3, URLIB, </a:t>
            </a:r>
            <a:r>
              <a:rPr lang="en-US" dirty="0" err="1"/>
              <a:t>ElementTree</a:t>
            </a:r>
            <a:r>
              <a:rPr lang="en-US" dirty="0"/>
              <a:t>, SSL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593379-65A9-054D-A873-3A33EEDBB113}"/>
              </a:ext>
            </a:extLst>
          </p:cNvPr>
          <p:cNvSpPr txBox="1"/>
          <p:nvPr/>
        </p:nvSpPr>
        <p:spPr>
          <a:xfrm>
            <a:off x="824903" y="1329351"/>
            <a:ext cx="3858529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SQL: Create records for "Party" table.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4C3FF0-483D-1648-A2AA-730A9A91F780}"/>
              </a:ext>
            </a:extLst>
          </p:cNvPr>
          <p:cNvSpPr/>
          <p:nvPr/>
        </p:nvSpPr>
        <p:spPr>
          <a:xfrm>
            <a:off x="4388196" y="281153"/>
            <a:ext cx="234679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116-HR-mbrdb-v4.py</a:t>
            </a:r>
            <a:endParaRPr lang="en-US" sz="2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1BA711-FD9E-554F-A052-B346EDF680E5}"/>
              </a:ext>
            </a:extLst>
          </p:cNvPr>
          <p:cNvSpPr txBox="1"/>
          <p:nvPr/>
        </p:nvSpPr>
        <p:spPr>
          <a:xfrm>
            <a:off x="824904" y="855555"/>
            <a:ext cx="38585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Create "Representatives", ”</a:t>
            </a:r>
            <a:r>
              <a:rPr lang="en-US" dirty="0" err="1"/>
              <a:t>LegislationType</a:t>
            </a:r>
            <a:r>
              <a:rPr lang="en-US" dirty="0"/>
              <a:t>", and "State" tables. </a:t>
            </a:r>
          </a:p>
          <a:p>
            <a:r>
              <a:rPr lang="en-US" dirty="0"/>
              <a:t>SQL: Delete and re-build tables every time the program is ran.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602FC3-1805-524C-8EC2-342B26890852}"/>
              </a:ext>
            </a:extLst>
          </p:cNvPr>
          <p:cNvSpPr txBox="1"/>
          <p:nvPr/>
        </p:nvSpPr>
        <p:spPr>
          <a:xfrm>
            <a:off x="834075" y="2630372"/>
            <a:ext cx="48951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Open and read XML file: </a:t>
            </a:r>
            <a:r>
              <a:rPr lang="en-US" dirty="0">
                <a:hlinkClick r:id="rId2"/>
              </a:rPr>
              <a:t>https://clerk.house.gov/xml/lists/MemberData.xml</a:t>
            </a:r>
            <a:endParaRPr lang="en-US" dirty="0"/>
          </a:p>
          <a:p>
            <a:r>
              <a:rPr lang="en-US" dirty="0"/>
              <a:t>Find the list of elements in XML </a:t>
            </a:r>
            <a:r>
              <a:rPr lang="en-US" dirty="0" err="1"/>
              <a:t>ElementTree</a:t>
            </a:r>
            <a:r>
              <a:rPr lang="en-US" dirty="0"/>
              <a:t> that are tagged as "members/member"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72CB3ED-D87E-694E-B3E5-15A0A3DB8A8A}"/>
              </a:ext>
            </a:extLst>
          </p:cNvPr>
          <p:cNvSpPr/>
          <p:nvPr/>
        </p:nvSpPr>
        <p:spPr>
          <a:xfrm>
            <a:off x="517112" y="3320507"/>
            <a:ext cx="5613185" cy="2941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C489EC-8F33-4445-B939-8AD8762DBC62}"/>
              </a:ext>
            </a:extLst>
          </p:cNvPr>
          <p:cNvSpPr txBox="1"/>
          <p:nvPr/>
        </p:nvSpPr>
        <p:spPr>
          <a:xfrm>
            <a:off x="825086" y="3197145"/>
            <a:ext cx="1811714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For loop – for every member in 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3723AD-28BC-4043-A5A2-7712D2D77F3B}"/>
              </a:ext>
            </a:extLst>
          </p:cNvPr>
          <p:cNvSpPr txBox="1"/>
          <p:nvPr/>
        </p:nvSpPr>
        <p:spPr>
          <a:xfrm>
            <a:off x="1006521" y="5912920"/>
            <a:ext cx="3879588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Commit table records on every 50 record insertions using modulo (%) operator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A8DA1E-CEAC-654A-8180-8CB615849738}"/>
              </a:ext>
            </a:extLst>
          </p:cNvPr>
          <p:cNvSpPr txBox="1"/>
          <p:nvPr/>
        </p:nvSpPr>
        <p:spPr>
          <a:xfrm>
            <a:off x="1006521" y="3759175"/>
            <a:ext cx="3749744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SQL: Extract state and district and write to database “Representatives” table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55028B-4B57-7044-9F17-8CFF636A95D4}"/>
              </a:ext>
            </a:extLst>
          </p:cNvPr>
          <p:cNvSpPr txBox="1"/>
          <p:nvPr/>
        </p:nvSpPr>
        <p:spPr>
          <a:xfrm>
            <a:off x="1006521" y="4061165"/>
            <a:ext cx="374974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IF </a:t>
            </a:r>
            <a:r>
              <a:rPr lang="en-US" dirty="0" err="1"/>
              <a:t>bioguideID</a:t>
            </a:r>
            <a:r>
              <a:rPr lang="en-US" dirty="0"/>
              <a:t> is None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lastname</a:t>
            </a:r>
            <a:r>
              <a:rPr lang="en-US" dirty="0"/>
              <a:t> = VACANCY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Continue</a:t>
            </a:r>
          </a:p>
          <a:p>
            <a:r>
              <a:rPr lang="en-US" dirty="0"/>
              <a:t>Else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SQL: Extract and write to database</a:t>
            </a:r>
          </a:p>
          <a:p>
            <a:pPr marL="342900" lvl="1" indent="-141288">
              <a:buFont typeface="Arial" panose="020B0604020202020204" pitchFamily="34" charset="0"/>
              <a:buChar char="•"/>
            </a:pPr>
            <a:r>
              <a:rPr lang="en-US" sz="900" dirty="0" err="1"/>
              <a:t>bioguideID</a:t>
            </a:r>
            <a:r>
              <a:rPr lang="en-US" sz="900" dirty="0"/>
              <a:t>, </a:t>
            </a:r>
            <a:r>
              <a:rPr lang="en-US" sz="900" dirty="0" err="1"/>
              <a:t>lastname</a:t>
            </a:r>
            <a:r>
              <a:rPr lang="en-US" sz="900" dirty="0"/>
              <a:t>, </a:t>
            </a:r>
            <a:r>
              <a:rPr lang="en-US" sz="900" dirty="0" err="1"/>
              <a:t>firstname</a:t>
            </a:r>
            <a:r>
              <a:rPr lang="en-US" sz="900" dirty="0"/>
              <a:t>, </a:t>
            </a:r>
          </a:p>
          <a:p>
            <a:pPr marL="342900" lvl="1" indent="-141288">
              <a:buFont typeface="Arial" panose="020B0604020202020204" pitchFamily="34" charset="0"/>
              <a:buChar char="•"/>
            </a:pPr>
            <a:r>
              <a:rPr lang="en-US" sz="900" dirty="0"/>
              <a:t>If </a:t>
            </a:r>
            <a:r>
              <a:rPr lang="en-US" sz="900" dirty="0" err="1"/>
              <a:t>lastname</a:t>
            </a:r>
            <a:r>
              <a:rPr lang="en-US" sz="900" dirty="0"/>
              <a:t> is VACANCY, Party = “O” for open-vacancy</a:t>
            </a:r>
          </a:p>
          <a:p>
            <a:pPr marL="342900" lvl="1" indent="-141288">
              <a:buFont typeface="Arial" panose="020B0604020202020204" pitchFamily="34" charset="0"/>
              <a:buChar char="•"/>
            </a:pPr>
            <a:r>
              <a:rPr lang="en-US" sz="900" dirty="0" err="1"/>
              <a:t>ElIf</a:t>
            </a:r>
            <a:r>
              <a:rPr lang="en-US" sz="900" dirty="0"/>
              <a:t> Party is not “D” or “R”: (SQL) Party = “I”</a:t>
            </a:r>
          </a:p>
          <a:p>
            <a:pPr marL="342900" lvl="1" indent="-141288">
              <a:buFont typeface="Arial" panose="020B0604020202020204" pitchFamily="34" charset="0"/>
              <a:buChar char="•"/>
            </a:pPr>
            <a:r>
              <a:rPr lang="en-US" sz="900" dirty="0"/>
              <a:t>Else: </a:t>
            </a:r>
          </a:p>
          <a:p>
            <a:pPr marL="514350" lvl="2" indent="-201613">
              <a:buFont typeface="Arial" panose="020B0604020202020204" pitchFamily="34" charset="0"/>
              <a:buChar char="•"/>
            </a:pPr>
            <a:r>
              <a:rPr lang="en-US" sz="900" dirty="0"/>
              <a:t>(SQL) extract and write to database party using XML value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28AABD-0FD1-D242-AC04-0CFA5C994EB0}"/>
              </a:ext>
            </a:extLst>
          </p:cNvPr>
          <p:cNvSpPr txBox="1"/>
          <p:nvPr/>
        </p:nvSpPr>
        <p:spPr>
          <a:xfrm>
            <a:off x="1006521" y="5610509"/>
            <a:ext cx="2563522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Program checkpoint Print Representative variables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96CAE9-E751-BA41-BAC8-E7C94EA2FF2E}"/>
              </a:ext>
            </a:extLst>
          </p:cNvPr>
          <p:cNvSpPr txBox="1"/>
          <p:nvPr/>
        </p:nvSpPr>
        <p:spPr>
          <a:xfrm>
            <a:off x="1006521" y="3479457"/>
            <a:ext cx="1449436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Increment commit counter</a:t>
            </a:r>
          </a:p>
        </p:txBody>
      </p:sp>
      <p:pic>
        <p:nvPicPr>
          <p:cNvPr id="5" name="Graphic 4" descr="Checkbox Checked">
            <a:extLst>
              <a:ext uri="{FF2B5EF4-FFF2-40B4-BE49-F238E27FC236}">
                <a16:creationId xmlns:a16="http://schemas.microsoft.com/office/drawing/2014/main" id="{9B0CC885-47CE-4C4F-8220-6AB26E25D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1019" y="2602409"/>
            <a:ext cx="454878" cy="45487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A4A3D50-D8F5-934A-9C96-E79E93BB487D}"/>
              </a:ext>
            </a:extLst>
          </p:cNvPr>
          <p:cNvSpPr txBox="1"/>
          <p:nvPr/>
        </p:nvSpPr>
        <p:spPr>
          <a:xfrm>
            <a:off x="824903" y="1651905"/>
            <a:ext cx="3858529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Read “alpha-</a:t>
            </a:r>
            <a:r>
              <a:rPr lang="en-US" dirty="0" err="1"/>
              <a:t>states.txt</a:t>
            </a:r>
            <a:r>
              <a:rPr lang="en-US" dirty="0"/>
              <a:t>” file and (SQL) create records for ”State" table.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9CF1EB-E136-B244-B321-8F8914EB2144}"/>
              </a:ext>
            </a:extLst>
          </p:cNvPr>
          <p:cNvSpPr txBox="1"/>
          <p:nvPr/>
        </p:nvSpPr>
        <p:spPr>
          <a:xfrm>
            <a:off x="825086" y="6333473"/>
            <a:ext cx="1200970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Commit table records</a:t>
            </a:r>
          </a:p>
        </p:txBody>
      </p:sp>
      <p:pic>
        <p:nvPicPr>
          <p:cNvPr id="68" name="Graphic 67" descr="Checkbox Checked">
            <a:extLst>
              <a:ext uri="{FF2B5EF4-FFF2-40B4-BE49-F238E27FC236}">
                <a16:creationId xmlns:a16="http://schemas.microsoft.com/office/drawing/2014/main" id="{65747511-8415-7649-965B-5F8ACE79B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2858" y="1539882"/>
            <a:ext cx="454878" cy="45487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F5CEA84-F5EE-D442-9C95-B7C6545F7C99}"/>
              </a:ext>
            </a:extLst>
          </p:cNvPr>
          <p:cNvSpPr txBox="1"/>
          <p:nvPr/>
        </p:nvSpPr>
        <p:spPr>
          <a:xfrm>
            <a:off x="834075" y="1982683"/>
            <a:ext cx="3858529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Create dictionary of state and party indexes:</a:t>
            </a:r>
          </a:p>
          <a:p>
            <a:r>
              <a:rPr lang="en-US" dirty="0" err="1"/>
              <a:t>STateindx</a:t>
            </a:r>
            <a:r>
              <a:rPr lang="en-US" dirty="0"/>
              <a:t>[</a:t>
            </a:r>
            <a:r>
              <a:rPr lang="en-US" dirty="0" err="1"/>
              <a:t>stateabbrev</a:t>
            </a:r>
            <a:r>
              <a:rPr lang="en-US" dirty="0"/>
              <a:t>] = {id, </a:t>
            </a:r>
            <a:r>
              <a:rPr lang="en-US" dirty="0" err="1"/>
              <a:t>statename</a:t>
            </a:r>
            <a:r>
              <a:rPr lang="en-US" dirty="0"/>
              <a:t>}</a:t>
            </a:r>
          </a:p>
          <a:p>
            <a:r>
              <a:rPr lang="en-US" dirty="0" err="1"/>
              <a:t>partyindx</a:t>
            </a:r>
            <a:r>
              <a:rPr lang="en-US" dirty="0"/>
              <a:t>[</a:t>
            </a:r>
            <a:r>
              <a:rPr lang="en-US" dirty="0" err="1"/>
              <a:t>partyabbrev</a:t>
            </a:r>
            <a:r>
              <a:rPr lang="en-US" dirty="0"/>
              <a:t>] = {id, </a:t>
            </a:r>
            <a:r>
              <a:rPr lang="en-US" dirty="0" err="1"/>
              <a:t>partyname</a:t>
            </a:r>
            <a:r>
              <a:rPr lang="en-US" dirty="0"/>
              <a:t>}</a:t>
            </a:r>
          </a:p>
        </p:txBody>
      </p:sp>
      <p:pic>
        <p:nvPicPr>
          <p:cNvPr id="70" name="Graphic 69" descr="Checkbox Checked">
            <a:extLst>
              <a:ext uri="{FF2B5EF4-FFF2-40B4-BE49-F238E27FC236}">
                <a16:creationId xmlns:a16="http://schemas.microsoft.com/office/drawing/2014/main" id="{B94B971F-8028-FA44-9711-AE51FAB2C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2858" y="2039806"/>
            <a:ext cx="454878" cy="454878"/>
          </a:xfrm>
          <a:prstGeom prst="rect">
            <a:avLst/>
          </a:prstGeom>
        </p:spPr>
      </p:pic>
      <p:pic>
        <p:nvPicPr>
          <p:cNvPr id="23" name="Graphic 22" descr="Checkbox Checked">
            <a:extLst>
              <a:ext uri="{FF2B5EF4-FFF2-40B4-BE49-F238E27FC236}">
                <a16:creationId xmlns:a16="http://schemas.microsoft.com/office/drawing/2014/main" id="{D1138BE3-DB3E-D647-891A-1416A4D12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3922" y="4576223"/>
            <a:ext cx="454878" cy="454878"/>
          </a:xfrm>
          <a:prstGeom prst="rect">
            <a:avLst/>
          </a:prstGeom>
        </p:spPr>
      </p:pic>
      <p:pic>
        <p:nvPicPr>
          <p:cNvPr id="24" name="Graphic 23" descr="Checkbox Checked">
            <a:extLst>
              <a:ext uri="{FF2B5EF4-FFF2-40B4-BE49-F238E27FC236}">
                <a16:creationId xmlns:a16="http://schemas.microsoft.com/office/drawing/2014/main" id="{26970D2D-5DAB-B34F-B2EB-A763ACE9F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3922" y="3670089"/>
            <a:ext cx="454878" cy="454878"/>
          </a:xfrm>
          <a:prstGeom prst="rect">
            <a:avLst/>
          </a:prstGeom>
        </p:spPr>
      </p:pic>
      <p:pic>
        <p:nvPicPr>
          <p:cNvPr id="25" name="Graphic 24" descr="Checkbox Checked">
            <a:extLst>
              <a:ext uri="{FF2B5EF4-FFF2-40B4-BE49-F238E27FC236}">
                <a16:creationId xmlns:a16="http://schemas.microsoft.com/office/drawing/2014/main" id="{2AE78C54-0AC5-CE40-900B-ED13238D8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3325" y="5807929"/>
            <a:ext cx="454878" cy="4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0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272634-C36E-7640-97F9-07BCC8313E4C}"/>
              </a:ext>
            </a:extLst>
          </p:cNvPr>
          <p:cNvSpPr txBox="1"/>
          <p:nvPr/>
        </p:nvSpPr>
        <p:spPr>
          <a:xfrm>
            <a:off x="824904" y="522447"/>
            <a:ext cx="2162772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Imports: SQLite3, URLIB, </a:t>
            </a:r>
            <a:r>
              <a:rPr lang="en-US" dirty="0" err="1"/>
              <a:t>ElementTree</a:t>
            </a:r>
            <a:r>
              <a:rPr lang="en-US" dirty="0"/>
              <a:t>, SSL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593379-65A9-054D-A873-3A33EEDBB113}"/>
              </a:ext>
            </a:extLst>
          </p:cNvPr>
          <p:cNvSpPr txBox="1"/>
          <p:nvPr/>
        </p:nvSpPr>
        <p:spPr>
          <a:xfrm>
            <a:off x="824903" y="1329351"/>
            <a:ext cx="3858529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SQL: Create records for "Origin” and “</a:t>
            </a:r>
            <a:r>
              <a:rPr lang="en-US" dirty="0" err="1"/>
              <a:t>LegislationType</a:t>
            </a:r>
            <a:r>
              <a:rPr lang="en-US" dirty="0"/>
              <a:t>” table.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4C3FF0-483D-1648-A2AA-730A9A91F780}"/>
              </a:ext>
            </a:extLst>
          </p:cNvPr>
          <p:cNvSpPr/>
          <p:nvPr/>
        </p:nvSpPr>
        <p:spPr>
          <a:xfrm>
            <a:off x="4274384" y="281153"/>
            <a:ext cx="257442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116-HR-billcrawl-vN.py</a:t>
            </a:r>
            <a:endParaRPr lang="en-US" sz="2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1BA711-FD9E-554F-A052-B346EDF680E5}"/>
              </a:ext>
            </a:extLst>
          </p:cNvPr>
          <p:cNvSpPr txBox="1"/>
          <p:nvPr/>
        </p:nvSpPr>
        <p:spPr>
          <a:xfrm>
            <a:off x="824904" y="855555"/>
            <a:ext cx="38585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Create ”</a:t>
            </a:r>
            <a:r>
              <a:rPr lang="en-US" dirty="0" err="1"/>
              <a:t>HRBills</a:t>
            </a:r>
            <a:r>
              <a:rPr lang="en-US" dirty="0"/>
              <a:t>", “Origin”, “Sponsors”, and ”Roles" tables. </a:t>
            </a:r>
          </a:p>
          <a:p>
            <a:r>
              <a:rPr lang="en-US" dirty="0"/>
              <a:t>SQL: Create tables if they do not already exist every time the program is ran.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602FC3-1805-524C-8EC2-342B26890852}"/>
              </a:ext>
            </a:extLst>
          </p:cNvPr>
          <p:cNvSpPr txBox="1"/>
          <p:nvPr/>
        </p:nvSpPr>
        <p:spPr>
          <a:xfrm>
            <a:off x="1327898" y="4509543"/>
            <a:ext cx="4538874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Open and read XML file: </a:t>
            </a:r>
            <a:r>
              <a:rPr lang="en-US" dirty="0" err="1"/>
              <a:t>BaseURL</a:t>
            </a:r>
            <a:r>
              <a:rPr lang="en-US" dirty="0"/>
              <a:t> + BILLSTATUS-116hrNNNN.xml</a:t>
            </a:r>
          </a:p>
          <a:p>
            <a:r>
              <a:rPr lang="en-US" dirty="0"/>
              <a:t>If file not Found or other error, increment </a:t>
            </a:r>
            <a:r>
              <a:rPr lang="en-US" dirty="0" err="1"/>
              <a:t>errCount</a:t>
            </a:r>
            <a:r>
              <a:rPr lang="en-US" dirty="0"/>
              <a:t>, else Reset </a:t>
            </a:r>
            <a:r>
              <a:rPr lang="en-US" dirty="0" err="1"/>
              <a:t>errCount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ErrCount</a:t>
            </a:r>
            <a:r>
              <a:rPr lang="en-US" dirty="0"/>
              <a:t> &gt; 10, then end program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72CB3ED-D87E-694E-B3E5-15A0A3DB8A8A}"/>
              </a:ext>
            </a:extLst>
          </p:cNvPr>
          <p:cNvSpPr/>
          <p:nvPr/>
        </p:nvSpPr>
        <p:spPr>
          <a:xfrm>
            <a:off x="516928" y="3455821"/>
            <a:ext cx="5972178" cy="4468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C489EC-8F33-4445-B939-8AD8762DBC62}"/>
              </a:ext>
            </a:extLst>
          </p:cNvPr>
          <p:cNvSpPr txBox="1"/>
          <p:nvPr/>
        </p:nvSpPr>
        <p:spPr>
          <a:xfrm>
            <a:off x="824902" y="3332459"/>
            <a:ext cx="1374094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Infinite “while True” loop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A8DA1E-CEAC-654A-8180-8CB615849738}"/>
              </a:ext>
            </a:extLst>
          </p:cNvPr>
          <p:cNvSpPr txBox="1"/>
          <p:nvPr/>
        </p:nvSpPr>
        <p:spPr>
          <a:xfrm>
            <a:off x="1328886" y="5941696"/>
            <a:ext cx="23439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SQL: write  variables to “</a:t>
            </a:r>
            <a:r>
              <a:rPr lang="en-US" dirty="0" err="1"/>
              <a:t>HRBills</a:t>
            </a:r>
            <a:r>
              <a:rPr lang="en-US" dirty="0"/>
              <a:t>”  table record</a:t>
            </a:r>
          </a:p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28AABD-0FD1-D242-AC04-0CFA5C994EB0}"/>
              </a:ext>
            </a:extLst>
          </p:cNvPr>
          <p:cNvSpPr txBox="1"/>
          <p:nvPr/>
        </p:nvSpPr>
        <p:spPr>
          <a:xfrm>
            <a:off x="1327897" y="5639285"/>
            <a:ext cx="2063385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Get origin and legislation type index id’s</a:t>
            </a:r>
          </a:p>
        </p:txBody>
      </p:sp>
      <p:pic>
        <p:nvPicPr>
          <p:cNvPr id="5" name="Graphic 4" descr="Checkbox Checked">
            <a:extLst>
              <a:ext uri="{FF2B5EF4-FFF2-40B4-BE49-F238E27FC236}">
                <a16:creationId xmlns:a16="http://schemas.microsoft.com/office/drawing/2014/main" id="{9B0CC885-47CE-4C4F-8220-6AB26E25D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3798" y="714718"/>
            <a:ext cx="454878" cy="45487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A4A3D50-D8F5-934A-9C96-E79E93BB487D}"/>
              </a:ext>
            </a:extLst>
          </p:cNvPr>
          <p:cNvSpPr txBox="1"/>
          <p:nvPr/>
        </p:nvSpPr>
        <p:spPr>
          <a:xfrm>
            <a:off x="824903" y="1651905"/>
            <a:ext cx="49042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Build </a:t>
            </a:r>
            <a:r>
              <a:rPr lang="en-US" dirty="0" err="1"/>
              <a:t>BaseURL</a:t>
            </a:r>
            <a:r>
              <a:rPr lang="en-US" dirty="0"/>
              <a:t> for data repository site and bill file: </a:t>
            </a:r>
            <a:r>
              <a:rPr lang="en-US" dirty="0">
                <a:hlinkClick r:id="rId4"/>
              </a:rPr>
              <a:t>https://www.govinfo.gov/bulkdata/BILLSTATUS/116/hr</a:t>
            </a:r>
            <a:r>
              <a:rPr lang="en-US" dirty="0"/>
              <a:t> + /BILLSTATUS-116hrNNNN.xml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9CF1EB-E136-B244-B321-8F8914EB2144}"/>
              </a:ext>
            </a:extLst>
          </p:cNvPr>
          <p:cNvSpPr txBox="1"/>
          <p:nvPr/>
        </p:nvSpPr>
        <p:spPr>
          <a:xfrm>
            <a:off x="872712" y="8032561"/>
            <a:ext cx="1200970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Commit table records</a:t>
            </a:r>
          </a:p>
        </p:txBody>
      </p:sp>
      <p:pic>
        <p:nvPicPr>
          <p:cNvPr id="68" name="Graphic 67" descr="Checkbox Checked">
            <a:extLst>
              <a:ext uri="{FF2B5EF4-FFF2-40B4-BE49-F238E27FC236}">
                <a16:creationId xmlns:a16="http://schemas.microsoft.com/office/drawing/2014/main" id="{65747511-8415-7649-965B-5F8ACE79B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5657" y="719637"/>
            <a:ext cx="454878" cy="45487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F5CEA84-F5EE-D442-9C95-B7C6545F7C99}"/>
              </a:ext>
            </a:extLst>
          </p:cNvPr>
          <p:cNvSpPr txBox="1"/>
          <p:nvPr/>
        </p:nvSpPr>
        <p:spPr>
          <a:xfrm>
            <a:off x="824902" y="2119720"/>
            <a:ext cx="32653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Set NNNN = 0, </a:t>
            </a:r>
            <a:r>
              <a:rPr lang="en-US" dirty="0" err="1"/>
              <a:t>errCount</a:t>
            </a:r>
            <a:r>
              <a:rPr lang="en-US" dirty="0"/>
              <a:t> = 0, </a:t>
            </a:r>
            <a:r>
              <a:rPr lang="en-US" i="1" strike="sngStrike" dirty="0" err="1">
                <a:solidFill>
                  <a:schemeClr val="accent2">
                    <a:lumMod val="75000"/>
                  </a:schemeClr>
                </a:solidFill>
              </a:rPr>
              <a:t>recordInsert</a:t>
            </a:r>
            <a:r>
              <a:rPr lang="en-US" i="1" strike="sngStrike" dirty="0">
                <a:solidFill>
                  <a:schemeClr val="accent2">
                    <a:lumMod val="75000"/>
                  </a:schemeClr>
                </a:solidFill>
              </a:rPr>
              <a:t> = 0, </a:t>
            </a:r>
            <a:r>
              <a:rPr lang="en-US" i="1" strike="sngStrike" dirty="0" err="1">
                <a:solidFill>
                  <a:schemeClr val="accent2">
                    <a:lumMod val="75000"/>
                  </a:schemeClr>
                </a:solidFill>
              </a:rPr>
              <a:t>commitflag</a:t>
            </a:r>
            <a:r>
              <a:rPr lang="en-US" i="1" strike="sngStrike" dirty="0">
                <a:solidFill>
                  <a:schemeClr val="accent2">
                    <a:lumMod val="75000"/>
                  </a:schemeClr>
                </a:solidFill>
              </a:rPr>
              <a:t> = False</a:t>
            </a:r>
          </a:p>
          <a:p>
            <a:r>
              <a:rPr lang="en-US" dirty="0"/>
              <a:t>If there are records in </a:t>
            </a:r>
            <a:r>
              <a:rPr lang="en-US" dirty="0" err="1"/>
              <a:t>HRBills</a:t>
            </a:r>
            <a:r>
              <a:rPr lang="en-US" dirty="0"/>
              <a:t>, then NNNN = the max id in table</a:t>
            </a:r>
          </a:p>
        </p:txBody>
      </p:sp>
      <p:pic>
        <p:nvPicPr>
          <p:cNvPr id="70" name="Graphic 69" descr="Checkbox Checked">
            <a:extLst>
              <a:ext uri="{FF2B5EF4-FFF2-40B4-BE49-F238E27FC236}">
                <a16:creationId xmlns:a16="http://schemas.microsoft.com/office/drawing/2014/main" id="{B94B971F-8028-FA44-9711-AE51FAB2C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0297" y="712725"/>
            <a:ext cx="454878" cy="454878"/>
          </a:xfrm>
          <a:prstGeom prst="rect">
            <a:avLst/>
          </a:prstGeom>
        </p:spPr>
      </p:pic>
      <p:pic>
        <p:nvPicPr>
          <p:cNvPr id="23" name="Graphic 22" descr="Checkbox Checked">
            <a:extLst>
              <a:ext uri="{FF2B5EF4-FFF2-40B4-BE49-F238E27FC236}">
                <a16:creationId xmlns:a16="http://schemas.microsoft.com/office/drawing/2014/main" id="{D1138BE3-DB3E-D647-891A-1416A4D12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68" y="1610755"/>
            <a:ext cx="454878" cy="454878"/>
          </a:xfrm>
          <a:prstGeom prst="rect">
            <a:avLst/>
          </a:prstGeom>
        </p:spPr>
      </p:pic>
      <p:pic>
        <p:nvPicPr>
          <p:cNvPr id="24" name="Graphic 23" descr="Checkbox Checked">
            <a:extLst>
              <a:ext uri="{FF2B5EF4-FFF2-40B4-BE49-F238E27FC236}">
                <a16:creationId xmlns:a16="http://schemas.microsoft.com/office/drawing/2014/main" id="{26970D2D-5DAB-B34F-B2EB-A763ACE9F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961" y="416547"/>
            <a:ext cx="454878" cy="454878"/>
          </a:xfrm>
          <a:prstGeom prst="rect">
            <a:avLst/>
          </a:prstGeom>
        </p:spPr>
      </p:pic>
      <p:pic>
        <p:nvPicPr>
          <p:cNvPr id="25" name="Graphic 24" descr="Checkbox Checked">
            <a:extLst>
              <a:ext uri="{FF2B5EF4-FFF2-40B4-BE49-F238E27FC236}">
                <a16:creationId xmlns:a16="http://schemas.microsoft.com/office/drawing/2014/main" id="{2AE78C54-0AC5-CE40-900B-ED13238D8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68" y="843397"/>
            <a:ext cx="454878" cy="4548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1F72976-55C2-A14B-9249-6A0B031B6758}"/>
              </a:ext>
            </a:extLst>
          </p:cNvPr>
          <p:cNvSpPr txBox="1"/>
          <p:nvPr/>
        </p:nvSpPr>
        <p:spPr>
          <a:xfrm>
            <a:off x="1006336" y="3891120"/>
            <a:ext cx="1213794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Increment NNNN by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DAC88B-978B-C04D-8164-3C504E457C1D}"/>
              </a:ext>
            </a:extLst>
          </p:cNvPr>
          <p:cNvSpPr txBox="1"/>
          <p:nvPr/>
        </p:nvSpPr>
        <p:spPr>
          <a:xfrm>
            <a:off x="4129547" y="2106074"/>
            <a:ext cx="261001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accent5"/>
                </a:solidFill>
              </a:rPr>
              <a:t>errCount</a:t>
            </a:r>
            <a:r>
              <a:rPr lang="en-US" sz="900" i="1" dirty="0">
                <a:solidFill>
                  <a:schemeClr val="accent5"/>
                </a:solidFill>
              </a:rPr>
              <a:t> tallies the number of successive attempts that resulted in file not found. The program will quit after 10 successive file not found errors.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FB82C-FD41-0B45-A275-417ACA5F1CE0}"/>
              </a:ext>
            </a:extLst>
          </p:cNvPr>
          <p:cNvSpPr txBox="1"/>
          <p:nvPr/>
        </p:nvSpPr>
        <p:spPr>
          <a:xfrm>
            <a:off x="824903" y="2581786"/>
            <a:ext cx="326531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Create dictionary of members, origin and legislation type indexes:</a:t>
            </a:r>
          </a:p>
          <a:p>
            <a:r>
              <a:rPr lang="en-US" dirty="0" err="1"/>
              <a:t>memberindx</a:t>
            </a:r>
            <a:r>
              <a:rPr lang="en-US" dirty="0"/>
              <a:t>(</a:t>
            </a:r>
            <a:r>
              <a:rPr lang="en-US" dirty="0" err="1"/>
              <a:t>bioguideID</a:t>
            </a:r>
            <a:r>
              <a:rPr lang="en-US" dirty="0"/>
              <a:t>) = {id}</a:t>
            </a:r>
          </a:p>
          <a:p>
            <a:r>
              <a:rPr lang="en-US" dirty="0" err="1"/>
              <a:t>originindx</a:t>
            </a:r>
            <a:r>
              <a:rPr lang="en-US" dirty="0"/>
              <a:t>[chamber] = {id}</a:t>
            </a:r>
          </a:p>
          <a:p>
            <a:r>
              <a:rPr lang="en-US" dirty="0" err="1"/>
              <a:t>legistypeindx</a:t>
            </a:r>
            <a:r>
              <a:rPr lang="en-US" dirty="0"/>
              <a:t>[type] = {id}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F2D9BC-01DB-4E4A-A9F5-AD184ABA37C4}"/>
              </a:ext>
            </a:extLst>
          </p:cNvPr>
          <p:cNvSpPr txBox="1"/>
          <p:nvPr/>
        </p:nvSpPr>
        <p:spPr>
          <a:xfrm>
            <a:off x="1327898" y="5076583"/>
            <a:ext cx="4538874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Open and read XML file: </a:t>
            </a:r>
            <a:r>
              <a:rPr lang="en-US" dirty="0" err="1"/>
              <a:t>BaseURL</a:t>
            </a:r>
            <a:r>
              <a:rPr lang="en-US" dirty="0"/>
              <a:t> + BILLSTATUS-116hrNNNN.xml</a:t>
            </a:r>
          </a:p>
          <a:p>
            <a:r>
              <a:rPr lang="en-US" dirty="0"/>
              <a:t>Find the list of elements in XML </a:t>
            </a:r>
            <a:r>
              <a:rPr lang="en-US" dirty="0" err="1"/>
              <a:t>ElementTree</a:t>
            </a:r>
            <a:r>
              <a:rPr lang="en-US" dirty="0"/>
              <a:t> that are tagged as ”</a:t>
            </a:r>
            <a:r>
              <a:rPr lang="en-US" dirty="0" err="1"/>
              <a:t>billStatus</a:t>
            </a:r>
            <a:r>
              <a:rPr lang="en-US" dirty="0"/>
              <a:t>/bill”</a:t>
            </a:r>
          </a:p>
          <a:p>
            <a:r>
              <a:rPr lang="en-US" dirty="0"/>
              <a:t>Extract elements that correspond to </a:t>
            </a:r>
            <a:r>
              <a:rPr lang="en-US" dirty="0" err="1"/>
              <a:t>HRBills</a:t>
            </a:r>
            <a:r>
              <a:rPr lang="en-US" dirty="0"/>
              <a:t>’ fields into temporary variables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EF5E1F-C021-B248-B76C-CCECBC6072B8}"/>
              </a:ext>
            </a:extLst>
          </p:cNvPr>
          <p:cNvSpPr txBox="1"/>
          <p:nvPr/>
        </p:nvSpPr>
        <p:spPr>
          <a:xfrm>
            <a:off x="1327898" y="6373124"/>
            <a:ext cx="4538874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Read cosponsors elements</a:t>
            </a:r>
          </a:p>
          <a:p>
            <a:r>
              <a:rPr lang="en-US" dirty="0"/>
              <a:t>Add each to “</a:t>
            </a:r>
            <a:r>
              <a:rPr lang="en-US" dirty="0" err="1"/>
              <a:t>CoSponsors</a:t>
            </a:r>
            <a:r>
              <a:rPr lang="en-US" dirty="0"/>
              <a:t>” table record</a:t>
            </a:r>
          </a:p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C3725B-93C3-E74C-A461-2626CF21ACC7}"/>
              </a:ext>
            </a:extLst>
          </p:cNvPr>
          <p:cNvSpPr/>
          <p:nvPr/>
        </p:nvSpPr>
        <p:spPr>
          <a:xfrm>
            <a:off x="672966" y="4292936"/>
            <a:ext cx="5667738" cy="3450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96CAE9-E751-BA41-BAC8-E7C94EA2FF2E}"/>
              </a:ext>
            </a:extLst>
          </p:cNvPr>
          <p:cNvSpPr txBox="1"/>
          <p:nvPr/>
        </p:nvSpPr>
        <p:spPr>
          <a:xfrm>
            <a:off x="1006336" y="3601079"/>
            <a:ext cx="3722494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Ask user how many bills they want to read and initialize decrement counter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0D644-480D-DB4C-9355-BFD58646B66A}"/>
              </a:ext>
            </a:extLst>
          </p:cNvPr>
          <p:cNvSpPr txBox="1"/>
          <p:nvPr/>
        </p:nvSpPr>
        <p:spPr>
          <a:xfrm>
            <a:off x="1006336" y="4184769"/>
            <a:ext cx="232788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User iterations “while” loop – defined by user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3723AD-28BC-4043-A5A2-7712D2D77F3B}"/>
              </a:ext>
            </a:extLst>
          </p:cNvPr>
          <p:cNvSpPr txBox="1"/>
          <p:nvPr/>
        </p:nvSpPr>
        <p:spPr>
          <a:xfrm>
            <a:off x="5006109" y="5715648"/>
            <a:ext cx="157906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i="1">
                <a:solidFill>
                  <a:schemeClr val="accent5"/>
                </a:solidFill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Optional: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Set Commit flag on every 100 record insertions using modulo (%) operator, or testing at end of loop if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recordinsert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/100 &gt;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59EED-2B7B-6B4D-8EAD-030FFBD9AD37}"/>
              </a:ext>
            </a:extLst>
          </p:cNvPr>
          <p:cNvSpPr txBox="1"/>
          <p:nvPr/>
        </p:nvSpPr>
        <p:spPr>
          <a:xfrm>
            <a:off x="1327897" y="6943051"/>
            <a:ext cx="20297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Decrement user iterations counter by 1</a:t>
            </a:r>
          </a:p>
          <a:p>
            <a:r>
              <a:rPr lang="en-US" dirty="0"/>
              <a:t>Increment NNNN by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3F3EF9-1B9B-C34B-A4DD-79866DB30C90}"/>
              </a:ext>
            </a:extLst>
          </p:cNvPr>
          <p:cNvSpPr txBox="1"/>
          <p:nvPr/>
        </p:nvSpPr>
        <p:spPr>
          <a:xfrm>
            <a:off x="1327897" y="7374479"/>
            <a:ext cx="1188146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commit table records</a:t>
            </a:r>
          </a:p>
        </p:txBody>
      </p:sp>
      <p:pic>
        <p:nvPicPr>
          <p:cNvPr id="37" name="Graphic 36" descr="Checkbox Checked">
            <a:extLst>
              <a:ext uri="{FF2B5EF4-FFF2-40B4-BE49-F238E27FC236}">
                <a16:creationId xmlns:a16="http://schemas.microsoft.com/office/drawing/2014/main" id="{812C4818-F754-414F-8794-3E8C3BF3E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961" y="1209061"/>
            <a:ext cx="454878" cy="454878"/>
          </a:xfrm>
          <a:prstGeom prst="rect">
            <a:avLst/>
          </a:prstGeom>
        </p:spPr>
      </p:pic>
      <p:pic>
        <p:nvPicPr>
          <p:cNvPr id="38" name="Graphic 37" descr="Checkbox Checked">
            <a:extLst>
              <a:ext uri="{FF2B5EF4-FFF2-40B4-BE49-F238E27FC236}">
                <a16:creationId xmlns:a16="http://schemas.microsoft.com/office/drawing/2014/main" id="{1F06B6FB-950B-9046-B209-E0D5601A9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68" y="2671882"/>
            <a:ext cx="454878" cy="454878"/>
          </a:xfrm>
          <a:prstGeom prst="rect">
            <a:avLst/>
          </a:prstGeom>
        </p:spPr>
      </p:pic>
      <p:pic>
        <p:nvPicPr>
          <p:cNvPr id="39" name="Graphic 38" descr="Checkbox Checked">
            <a:extLst>
              <a:ext uri="{FF2B5EF4-FFF2-40B4-BE49-F238E27FC236}">
                <a16:creationId xmlns:a16="http://schemas.microsoft.com/office/drawing/2014/main" id="{2DE52B4F-A22F-FE48-86D9-C62464201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68" y="2079621"/>
            <a:ext cx="454878" cy="454878"/>
          </a:xfrm>
          <a:prstGeom prst="rect">
            <a:avLst/>
          </a:prstGeom>
        </p:spPr>
      </p:pic>
      <p:pic>
        <p:nvPicPr>
          <p:cNvPr id="41" name="Graphic 40" descr="Checkbox Checked">
            <a:extLst>
              <a:ext uri="{FF2B5EF4-FFF2-40B4-BE49-F238E27FC236}">
                <a16:creationId xmlns:a16="http://schemas.microsoft.com/office/drawing/2014/main" id="{4D33488D-DDC0-564F-A97F-9D8D8F0BB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9547" y="5914035"/>
            <a:ext cx="454878" cy="454878"/>
          </a:xfrm>
          <a:prstGeom prst="rect">
            <a:avLst/>
          </a:prstGeom>
        </p:spPr>
      </p:pic>
      <p:pic>
        <p:nvPicPr>
          <p:cNvPr id="42" name="Graphic 41" descr="Checkbox Checked">
            <a:extLst>
              <a:ext uri="{FF2B5EF4-FFF2-40B4-BE49-F238E27FC236}">
                <a16:creationId xmlns:a16="http://schemas.microsoft.com/office/drawing/2014/main" id="{66E15945-963E-E748-A3A2-7F7A4FD9C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977" y="5103059"/>
            <a:ext cx="454878" cy="454878"/>
          </a:xfrm>
          <a:prstGeom prst="rect">
            <a:avLst/>
          </a:prstGeom>
        </p:spPr>
      </p:pic>
      <p:pic>
        <p:nvPicPr>
          <p:cNvPr id="43" name="Graphic 42" descr="Checkbox Checked">
            <a:extLst>
              <a:ext uri="{FF2B5EF4-FFF2-40B4-BE49-F238E27FC236}">
                <a16:creationId xmlns:a16="http://schemas.microsoft.com/office/drawing/2014/main" id="{6AC5E286-559E-4F49-A17D-1369FA8DB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419" y="3049348"/>
            <a:ext cx="454878" cy="454878"/>
          </a:xfrm>
          <a:prstGeom prst="rect">
            <a:avLst/>
          </a:prstGeom>
        </p:spPr>
      </p:pic>
      <p:pic>
        <p:nvPicPr>
          <p:cNvPr id="44" name="Graphic 43" descr="Checkbox Checked">
            <a:extLst>
              <a:ext uri="{FF2B5EF4-FFF2-40B4-BE49-F238E27FC236}">
                <a16:creationId xmlns:a16="http://schemas.microsoft.com/office/drawing/2014/main" id="{8A330DA4-4F29-4147-9C5A-91CBD6A7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382" y="4543478"/>
            <a:ext cx="454878" cy="454878"/>
          </a:xfrm>
          <a:prstGeom prst="rect">
            <a:avLst/>
          </a:prstGeom>
        </p:spPr>
      </p:pic>
      <p:pic>
        <p:nvPicPr>
          <p:cNvPr id="45" name="Graphic 44" descr="Checkbox Checked">
            <a:extLst>
              <a:ext uri="{FF2B5EF4-FFF2-40B4-BE49-F238E27FC236}">
                <a16:creationId xmlns:a16="http://schemas.microsoft.com/office/drawing/2014/main" id="{805F22D3-A47F-394C-9D26-4724EB540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096" y="3877494"/>
            <a:ext cx="454878" cy="45487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79AE28E-CC0C-4A4F-9EC4-63F91CF1B44D}"/>
              </a:ext>
            </a:extLst>
          </p:cNvPr>
          <p:cNvSpPr txBox="1"/>
          <p:nvPr/>
        </p:nvSpPr>
        <p:spPr>
          <a:xfrm>
            <a:off x="3334217" y="7486609"/>
            <a:ext cx="269887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  <a:lvl2pPr marL="287338" lvl="1" indent="-173038">
              <a:buFont typeface="Arial" panose="020B0604020202020204" pitchFamily="34" charset="0"/>
              <a:buChar char="•"/>
              <a:defRPr sz="1000" i="1"/>
            </a:lvl2pPr>
          </a:lstStyle>
          <a:p>
            <a:r>
              <a:rPr lang="en-US" dirty="0"/>
              <a:t>▷▷▷</a:t>
            </a:r>
          </a:p>
          <a:p>
            <a:r>
              <a:rPr lang="en-US" dirty="0"/>
              <a:t>Restricted values for </a:t>
            </a:r>
            <a:r>
              <a:rPr lang="en-US" dirty="0" err="1"/>
              <a:t>parseSpon</a:t>
            </a:r>
            <a:r>
              <a:rPr lang="en-US" dirty="0"/>
              <a:t> and </a:t>
            </a:r>
            <a:r>
              <a:rPr lang="en-US" dirty="0" err="1"/>
              <a:t>parseCoSpon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NULL = record was created but field has not yet been parsed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0 = Sponsors/</a:t>
            </a:r>
            <a:r>
              <a:rPr lang="en-US" dirty="0" err="1"/>
              <a:t>CoSponsors</a:t>
            </a:r>
            <a:r>
              <a:rPr lang="en-US" dirty="0"/>
              <a:t> attribute in table record HAS NOT been SUCCESSFULLY parsed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= Sponsors/</a:t>
            </a:r>
            <a:r>
              <a:rPr lang="en-US" dirty="0" err="1"/>
              <a:t>CoSponsors</a:t>
            </a:r>
            <a:r>
              <a:rPr lang="en-US" dirty="0"/>
              <a:t> attribute in table record HAS been SUCCESSFULLY parsed</a:t>
            </a:r>
          </a:p>
        </p:txBody>
      </p:sp>
      <p:pic>
        <p:nvPicPr>
          <p:cNvPr id="40" name="Graphic 39" descr="Checkbox Checked">
            <a:extLst>
              <a:ext uri="{FF2B5EF4-FFF2-40B4-BE49-F238E27FC236}">
                <a16:creationId xmlns:a16="http://schemas.microsoft.com/office/drawing/2014/main" id="{7587D0DF-B735-2B40-97F6-CD59DC5AE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463" y="7434115"/>
            <a:ext cx="454878" cy="454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03B100-71C8-054A-B3E8-AE3D07C575BD}"/>
              </a:ext>
            </a:extLst>
          </p:cNvPr>
          <p:cNvSpPr txBox="1"/>
          <p:nvPr/>
        </p:nvSpPr>
        <p:spPr>
          <a:xfrm>
            <a:off x="235974" y="4670322"/>
            <a:ext cx="94352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rgbClr val="FF0000"/>
                </a:solidFill>
              </a:rPr>
              <a:t>Read XML file, if record for bill already exists, delete record and re-write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1A6A9E-F504-FB45-A1EC-6211CC86E605}"/>
              </a:ext>
            </a:extLst>
          </p:cNvPr>
          <p:cNvSpPr txBox="1"/>
          <p:nvPr/>
        </p:nvSpPr>
        <p:spPr>
          <a:xfrm>
            <a:off x="235973" y="5459032"/>
            <a:ext cx="943521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rgbClr val="FF0000"/>
                </a:solidFill>
              </a:rPr>
              <a:t>Try to read XML file, if FILE NOT FOUND, then create BLANK record for reserved or discarded bill numbers.</a:t>
            </a:r>
          </a:p>
          <a:p>
            <a:endParaRPr lang="en-US" sz="800" b="1" i="1" dirty="0">
              <a:solidFill>
                <a:srgbClr val="FF0000"/>
              </a:solidFill>
            </a:endParaRPr>
          </a:p>
          <a:p>
            <a:r>
              <a:rPr lang="en-US" sz="800" b="1" i="1" dirty="0">
                <a:solidFill>
                  <a:srgbClr val="FF0000"/>
                </a:solidFill>
              </a:rPr>
              <a:t>As a result, id should equal </a:t>
            </a:r>
            <a:r>
              <a:rPr lang="en-US" sz="800" b="1" i="1" dirty="0" err="1">
                <a:solidFill>
                  <a:srgbClr val="FF0000"/>
                </a:solidFill>
              </a:rPr>
              <a:t>legNo</a:t>
            </a:r>
            <a:r>
              <a:rPr lang="en-US" sz="800" b="1" i="1" dirty="0">
                <a:solidFill>
                  <a:srgbClr val="FF0000"/>
                </a:solidFill>
              </a:rPr>
              <a:t> and there should be no skips in </a:t>
            </a:r>
            <a:r>
              <a:rPr lang="en-US" sz="800" b="1" i="1">
                <a:solidFill>
                  <a:srgbClr val="FF0000"/>
                </a:solidFill>
              </a:rPr>
              <a:t>the database table.</a:t>
            </a:r>
            <a:endParaRPr lang="en-US" sz="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8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272634-C36E-7640-97F9-07BCC8313E4C}"/>
              </a:ext>
            </a:extLst>
          </p:cNvPr>
          <p:cNvSpPr txBox="1"/>
          <p:nvPr/>
        </p:nvSpPr>
        <p:spPr>
          <a:xfrm>
            <a:off x="824904" y="522447"/>
            <a:ext cx="1624163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Imports: SQLite3, </a:t>
            </a:r>
            <a:r>
              <a:rPr lang="en-US" dirty="0" err="1"/>
              <a:t>ElementTree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593379-65A9-054D-A873-3A33EEDBB113}"/>
              </a:ext>
            </a:extLst>
          </p:cNvPr>
          <p:cNvSpPr txBox="1"/>
          <p:nvPr/>
        </p:nvSpPr>
        <p:spPr>
          <a:xfrm>
            <a:off x="1640313" y="3079521"/>
            <a:ext cx="38585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Load Sponsors field into variable and convert to XML element.</a:t>
            </a:r>
          </a:p>
          <a:p>
            <a:r>
              <a:rPr lang="en-US" dirty="0"/>
              <a:t>Load </a:t>
            </a:r>
            <a:r>
              <a:rPr lang="en-US" dirty="0" err="1"/>
              <a:t>CoSponsors</a:t>
            </a:r>
            <a:r>
              <a:rPr lang="en-US" dirty="0"/>
              <a:t> field into variable and convert to XML element.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4C3FF0-483D-1648-A2AA-730A9A91F780}"/>
              </a:ext>
            </a:extLst>
          </p:cNvPr>
          <p:cNvSpPr/>
          <p:nvPr/>
        </p:nvSpPr>
        <p:spPr>
          <a:xfrm>
            <a:off x="3724733" y="239010"/>
            <a:ext cx="265617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116-HR-sponmap-vN.py</a:t>
            </a:r>
            <a:endParaRPr lang="en-US" sz="2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Graphic 4" descr="Checkbox Checked">
            <a:extLst>
              <a:ext uri="{FF2B5EF4-FFF2-40B4-BE49-F238E27FC236}">
                <a16:creationId xmlns:a16="http://schemas.microsoft.com/office/drawing/2014/main" id="{9B0CC885-47CE-4C4F-8220-6AB26E25D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438" y="410424"/>
            <a:ext cx="454878" cy="45487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89CF1EB-E136-B244-B321-8F8914EB2144}"/>
              </a:ext>
            </a:extLst>
          </p:cNvPr>
          <p:cNvSpPr txBox="1"/>
          <p:nvPr/>
        </p:nvSpPr>
        <p:spPr>
          <a:xfrm>
            <a:off x="803664" y="7849904"/>
            <a:ext cx="1200970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Commit table records</a:t>
            </a:r>
          </a:p>
        </p:txBody>
      </p:sp>
      <p:pic>
        <p:nvPicPr>
          <p:cNvPr id="68" name="Graphic 67" descr="Checkbox Checked">
            <a:extLst>
              <a:ext uri="{FF2B5EF4-FFF2-40B4-BE49-F238E27FC236}">
                <a16:creationId xmlns:a16="http://schemas.microsoft.com/office/drawing/2014/main" id="{65747511-8415-7649-965B-5F8ACE79B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095" y="7989767"/>
            <a:ext cx="454878" cy="454878"/>
          </a:xfrm>
          <a:prstGeom prst="rect">
            <a:avLst/>
          </a:prstGeom>
        </p:spPr>
      </p:pic>
      <p:pic>
        <p:nvPicPr>
          <p:cNvPr id="70" name="Graphic 69" descr="Checkbox Checked">
            <a:extLst>
              <a:ext uri="{FF2B5EF4-FFF2-40B4-BE49-F238E27FC236}">
                <a16:creationId xmlns:a16="http://schemas.microsoft.com/office/drawing/2014/main" id="{B94B971F-8028-FA44-9711-AE51FAB2C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854" y="6830821"/>
            <a:ext cx="454878" cy="454878"/>
          </a:xfrm>
          <a:prstGeom prst="rect">
            <a:avLst/>
          </a:prstGeom>
        </p:spPr>
      </p:pic>
      <p:pic>
        <p:nvPicPr>
          <p:cNvPr id="23" name="Graphic 22" descr="Checkbox Checked">
            <a:extLst>
              <a:ext uri="{FF2B5EF4-FFF2-40B4-BE49-F238E27FC236}">
                <a16:creationId xmlns:a16="http://schemas.microsoft.com/office/drawing/2014/main" id="{D1138BE3-DB3E-D647-891A-1416A4D12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375" y="1011143"/>
            <a:ext cx="454878" cy="454878"/>
          </a:xfrm>
          <a:prstGeom prst="rect">
            <a:avLst/>
          </a:prstGeom>
        </p:spPr>
      </p:pic>
      <p:pic>
        <p:nvPicPr>
          <p:cNvPr id="24" name="Graphic 23" descr="Checkbox Checked">
            <a:extLst>
              <a:ext uri="{FF2B5EF4-FFF2-40B4-BE49-F238E27FC236}">
                <a16:creationId xmlns:a16="http://schemas.microsoft.com/office/drawing/2014/main" id="{26970D2D-5DAB-B34F-B2EB-A763ACE9F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3578" y="3879343"/>
            <a:ext cx="454878" cy="454878"/>
          </a:xfrm>
          <a:prstGeom prst="rect">
            <a:avLst/>
          </a:prstGeom>
        </p:spPr>
      </p:pic>
      <p:pic>
        <p:nvPicPr>
          <p:cNvPr id="25" name="Graphic 24" descr="Checkbox Checked">
            <a:extLst>
              <a:ext uri="{FF2B5EF4-FFF2-40B4-BE49-F238E27FC236}">
                <a16:creationId xmlns:a16="http://schemas.microsoft.com/office/drawing/2014/main" id="{2AE78C54-0AC5-CE40-900B-ED13238D8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3578" y="2449649"/>
            <a:ext cx="454878" cy="454878"/>
          </a:xfrm>
          <a:prstGeom prst="rect">
            <a:avLst/>
          </a:prstGeom>
        </p:spPr>
      </p:pic>
      <p:pic>
        <p:nvPicPr>
          <p:cNvPr id="37" name="Graphic 36" descr="Checkbox Checked">
            <a:extLst>
              <a:ext uri="{FF2B5EF4-FFF2-40B4-BE49-F238E27FC236}">
                <a16:creationId xmlns:a16="http://schemas.microsoft.com/office/drawing/2014/main" id="{812C4818-F754-414F-8794-3E8C3BF3E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725" y="728579"/>
            <a:ext cx="454878" cy="454878"/>
          </a:xfrm>
          <a:prstGeom prst="rect">
            <a:avLst/>
          </a:prstGeom>
        </p:spPr>
      </p:pic>
      <p:pic>
        <p:nvPicPr>
          <p:cNvPr id="39" name="Graphic 38" descr="Checkbox Checked">
            <a:extLst>
              <a:ext uri="{FF2B5EF4-FFF2-40B4-BE49-F238E27FC236}">
                <a16:creationId xmlns:a16="http://schemas.microsoft.com/office/drawing/2014/main" id="{2DE52B4F-A22F-FE48-86D9-C62464201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4272" y="1641602"/>
            <a:ext cx="454878" cy="454878"/>
          </a:xfrm>
          <a:prstGeom prst="rect">
            <a:avLst/>
          </a:prstGeom>
        </p:spPr>
      </p:pic>
      <p:pic>
        <p:nvPicPr>
          <p:cNvPr id="40" name="Graphic 39" descr="Checkbox Checked">
            <a:extLst>
              <a:ext uri="{FF2B5EF4-FFF2-40B4-BE49-F238E27FC236}">
                <a16:creationId xmlns:a16="http://schemas.microsoft.com/office/drawing/2014/main" id="{7587D0DF-B735-2B40-97F6-CD59DC5AE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3578" y="5520772"/>
            <a:ext cx="454878" cy="45487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79800C3-D89B-EF46-815F-AFFCE510F1D5}"/>
              </a:ext>
            </a:extLst>
          </p:cNvPr>
          <p:cNvSpPr/>
          <p:nvPr/>
        </p:nvSpPr>
        <p:spPr>
          <a:xfrm>
            <a:off x="1640312" y="3651483"/>
            <a:ext cx="3858530" cy="1310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4EA447-C338-C542-B81F-B9095A452127}"/>
              </a:ext>
            </a:extLst>
          </p:cNvPr>
          <p:cNvSpPr txBox="1"/>
          <p:nvPr/>
        </p:nvSpPr>
        <p:spPr>
          <a:xfrm>
            <a:off x="1948285" y="3528120"/>
            <a:ext cx="177644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For loop – for sponsor in sponsors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CE16A3-7476-0F47-AC81-8612F9147E6F}"/>
              </a:ext>
            </a:extLst>
          </p:cNvPr>
          <p:cNvSpPr txBox="1"/>
          <p:nvPr/>
        </p:nvSpPr>
        <p:spPr>
          <a:xfrm>
            <a:off x="2129720" y="4090150"/>
            <a:ext cx="1332416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look up </a:t>
            </a:r>
            <a:r>
              <a:rPr lang="en-US" dirty="0" err="1"/>
              <a:t>memberindex</a:t>
            </a:r>
            <a:r>
              <a:rPr lang="en-US" dirty="0"/>
              <a:t> id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7CDD5C-C39F-2E40-AFC5-AA80FEA42581}"/>
              </a:ext>
            </a:extLst>
          </p:cNvPr>
          <p:cNvSpPr txBox="1"/>
          <p:nvPr/>
        </p:nvSpPr>
        <p:spPr>
          <a:xfrm>
            <a:off x="2129720" y="3810432"/>
            <a:ext cx="870751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get </a:t>
            </a:r>
            <a:r>
              <a:rPr lang="en-US" dirty="0" err="1"/>
              <a:t>bioguideID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2D7F5A-5C81-3D40-880D-C784FA331B43}"/>
              </a:ext>
            </a:extLst>
          </p:cNvPr>
          <p:cNvSpPr txBox="1"/>
          <p:nvPr/>
        </p:nvSpPr>
        <p:spPr>
          <a:xfrm>
            <a:off x="1635539" y="2353923"/>
            <a:ext cx="401222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Get next </a:t>
            </a:r>
            <a:r>
              <a:rPr lang="en-US" dirty="0" err="1"/>
              <a:t>HRBills</a:t>
            </a:r>
            <a:r>
              <a:rPr lang="en-US" dirty="0"/>
              <a:t> id where Sponsors and </a:t>
            </a:r>
            <a:r>
              <a:rPr lang="en-US" dirty="0" err="1"/>
              <a:t>CoSPonsors</a:t>
            </a:r>
            <a:r>
              <a:rPr lang="en-US" dirty="0"/>
              <a:t> have not had a parse attempt: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‘’’SELECT min(id), sponsor, cosponsor FROM </a:t>
            </a:r>
            <a:r>
              <a:rPr lang="en-US" dirty="0" err="1"/>
              <a:t>HRBills</a:t>
            </a:r>
            <a:r>
              <a:rPr lang="en-US" dirty="0"/>
              <a:t> WHERE </a:t>
            </a:r>
            <a:r>
              <a:rPr lang="en-US" dirty="0" err="1"/>
              <a:t>attemptParse</a:t>
            </a:r>
            <a:r>
              <a:rPr lang="en-US" dirty="0"/>
              <a:t> is NULL ORDER BY RANDOM() LIMIT 1’’’ ?????? is this correct syntax?????</a:t>
            </a:r>
          </a:p>
          <a:p>
            <a:r>
              <a:rPr lang="en-US" dirty="0"/>
              <a:t>UPDATE record so that </a:t>
            </a:r>
            <a:r>
              <a:rPr lang="en-US" dirty="0" err="1"/>
              <a:t>attemptParse</a:t>
            </a:r>
            <a:r>
              <a:rPr lang="en-US" dirty="0"/>
              <a:t> =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4358AB-DA8A-1044-972A-68A6C925033B}"/>
              </a:ext>
            </a:extLst>
          </p:cNvPr>
          <p:cNvSpPr txBox="1"/>
          <p:nvPr/>
        </p:nvSpPr>
        <p:spPr>
          <a:xfrm>
            <a:off x="822781" y="831660"/>
            <a:ext cx="3265315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Create dictionary of members: </a:t>
            </a:r>
            <a:r>
              <a:rPr lang="en-US" dirty="0" err="1"/>
              <a:t>memberindx</a:t>
            </a:r>
            <a:r>
              <a:rPr lang="en-US" dirty="0"/>
              <a:t>(</a:t>
            </a:r>
            <a:r>
              <a:rPr lang="en-US" dirty="0" err="1"/>
              <a:t>bioguideID</a:t>
            </a:r>
            <a:r>
              <a:rPr lang="en-US" dirty="0"/>
              <a:t>) = {id}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F03F11-7426-604E-A8A9-B204DFFC8568}"/>
              </a:ext>
            </a:extLst>
          </p:cNvPr>
          <p:cNvSpPr txBox="1"/>
          <p:nvPr/>
        </p:nvSpPr>
        <p:spPr>
          <a:xfrm>
            <a:off x="2129721" y="4390313"/>
            <a:ext cx="3306200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SQL: write  </a:t>
            </a:r>
            <a:r>
              <a:rPr lang="en-US" dirty="0" err="1"/>
              <a:t>HRBills</a:t>
            </a:r>
            <a:r>
              <a:rPr lang="en-US" dirty="0"/>
              <a:t> id, member id, role = 1 to Sponsors table</a:t>
            </a:r>
          </a:p>
          <a:p>
            <a:r>
              <a:rPr lang="en-US" dirty="0"/>
              <a:t>SQL: change value of </a:t>
            </a:r>
            <a:r>
              <a:rPr lang="en-US" dirty="0" err="1"/>
              <a:t>parseSpon</a:t>
            </a:r>
            <a:r>
              <a:rPr lang="en-US" dirty="0"/>
              <a:t>  = 1 in </a:t>
            </a:r>
            <a:r>
              <a:rPr lang="en-US" dirty="0" err="1"/>
              <a:t>HRBills</a:t>
            </a:r>
            <a:r>
              <a:rPr lang="en-US" dirty="0"/>
              <a:t> record if successful otherwise set to 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AADB4-8ACB-F54E-9C20-65198805F5B7}"/>
              </a:ext>
            </a:extLst>
          </p:cNvPr>
          <p:cNvSpPr/>
          <p:nvPr/>
        </p:nvSpPr>
        <p:spPr>
          <a:xfrm>
            <a:off x="1640312" y="5206479"/>
            <a:ext cx="3858530" cy="1317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6213DB-1C3F-4F45-9F9E-8C4BF913CA92}"/>
              </a:ext>
            </a:extLst>
          </p:cNvPr>
          <p:cNvSpPr txBox="1"/>
          <p:nvPr/>
        </p:nvSpPr>
        <p:spPr>
          <a:xfrm>
            <a:off x="1948285" y="5083117"/>
            <a:ext cx="19944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For loop – for cosponsor in cosponsors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3A2202-1D3E-BD49-9BFF-1FD3CD4849D8}"/>
              </a:ext>
            </a:extLst>
          </p:cNvPr>
          <p:cNvSpPr txBox="1"/>
          <p:nvPr/>
        </p:nvSpPr>
        <p:spPr>
          <a:xfrm>
            <a:off x="2129720" y="5645147"/>
            <a:ext cx="1332416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look up </a:t>
            </a:r>
            <a:r>
              <a:rPr lang="en-US" dirty="0" err="1"/>
              <a:t>memberindex</a:t>
            </a:r>
            <a:r>
              <a:rPr lang="en-US" dirty="0"/>
              <a:t> id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7255C4-B9F2-A740-B63D-310458C7924C}"/>
              </a:ext>
            </a:extLst>
          </p:cNvPr>
          <p:cNvSpPr txBox="1"/>
          <p:nvPr/>
        </p:nvSpPr>
        <p:spPr>
          <a:xfrm>
            <a:off x="2129720" y="5365429"/>
            <a:ext cx="870751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get </a:t>
            </a:r>
            <a:r>
              <a:rPr lang="en-US" dirty="0" err="1"/>
              <a:t>bioguideID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BD893E-B8F3-E94F-B0CC-616CFD327476}"/>
              </a:ext>
            </a:extLst>
          </p:cNvPr>
          <p:cNvSpPr txBox="1"/>
          <p:nvPr/>
        </p:nvSpPr>
        <p:spPr>
          <a:xfrm>
            <a:off x="2129720" y="5945311"/>
            <a:ext cx="3306200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SQL: write  </a:t>
            </a:r>
            <a:r>
              <a:rPr lang="en-US" dirty="0" err="1"/>
              <a:t>HRBills</a:t>
            </a:r>
            <a:r>
              <a:rPr lang="en-US" dirty="0"/>
              <a:t> id, member id, role = 2 to Sponsors table </a:t>
            </a:r>
          </a:p>
          <a:p>
            <a:r>
              <a:rPr lang="en-US" dirty="0"/>
              <a:t>SQL: change value of </a:t>
            </a:r>
            <a:r>
              <a:rPr lang="en-US" dirty="0" err="1"/>
              <a:t>parseCoSpon</a:t>
            </a:r>
            <a:r>
              <a:rPr lang="en-US" dirty="0"/>
              <a:t>  = 1 in </a:t>
            </a:r>
            <a:r>
              <a:rPr lang="en-US" dirty="0" err="1"/>
              <a:t>HRBills</a:t>
            </a:r>
            <a:r>
              <a:rPr lang="en-US" dirty="0"/>
              <a:t> record record if successful otherwise set to 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E7F034C-8847-7E4D-A61D-6CDFE93BBFF9}"/>
              </a:ext>
            </a:extLst>
          </p:cNvPr>
          <p:cNvSpPr/>
          <p:nvPr/>
        </p:nvSpPr>
        <p:spPr>
          <a:xfrm>
            <a:off x="910586" y="2129583"/>
            <a:ext cx="4858327" cy="5276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9D0005F-5497-3641-B989-C0BD019FFF98}"/>
              </a:ext>
            </a:extLst>
          </p:cNvPr>
          <p:cNvSpPr txBox="1"/>
          <p:nvPr/>
        </p:nvSpPr>
        <p:spPr>
          <a:xfrm>
            <a:off x="1027584" y="2022481"/>
            <a:ext cx="1422184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If “many” is greater than 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98F131-4F17-CD49-B881-0102A10782D7}"/>
              </a:ext>
            </a:extLst>
          </p:cNvPr>
          <p:cNvSpPr/>
          <p:nvPr/>
        </p:nvSpPr>
        <p:spPr>
          <a:xfrm>
            <a:off x="683646" y="1545288"/>
            <a:ext cx="5701675" cy="6160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4A9D68-681B-C04F-BFEE-C35AC79CE441}"/>
              </a:ext>
            </a:extLst>
          </p:cNvPr>
          <p:cNvSpPr txBox="1"/>
          <p:nvPr/>
        </p:nvSpPr>
        <p:spPr>
          <a:xfrm>
            <a:off x="800644" y="1438185"/>
            <a:ext cx="1374094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Infinite “while True” loop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EDB645-0F40-C141-9EDF-7467242B6D03}"/>
              </a:ext>
            </a:extLst>
          </p:cNvPr>
          <p:cNvSpPr txBox="1"/>
          <p:nvPr/>
        </p:nvSpPr>
        <p:spPr>
          <a:xfrm>
            <a:off x="1027584" y="1738349"/>
            <a:ext cx="3858529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Ask User “how many bills to parse?”: store value in  variable “many”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AE8E6E-DE86-EB4A-A03C-8D96D1227279}"/>
              </a:ext>
            </a:extLst>
          </p:cNvPr>
          <p:cNvSpPr txBox="1"/>
          <p:nvPr/>
        </p:nvSpPr>
        <p:spPr>
          <a:xfrm>
            <a:off x="1635539" y="6644725"/>
            <a:ext cx="1200970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Commit table records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1A890C-426D-7849-B508-EE2F57BFBA23}"/>
              </a:ext>
            </a:extLst>
          </p:cNvPr>
          <p:cNvSpPr txBox="1"/>
          <p:nvPr/>
        </p:nvSpPr>
        <p:spPr>
          <a:xfrm>
            <a:off x="1635539" y="6961142"/>
            <a:ext cx="1003801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Decrement count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53ED5D-1256-AA4E-9867-7AFA8D922D9F}"/>
              </a:ext>
            </a:extLst>
          </p:cNvPr>
          <p:cNvSpPr txBox="1"/>
          <p:nvPr/>
        </p:nvSpPr>
        <p:spPr>
          <a:xfrm>
            <a:off x="824904" y="1130728"/>
            <a:ext cx="1032655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Initialize many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7311B6-EB81-284F-9848-B5D7EDF60690}"/>
              </a:ext>
            </a:extLst>
          </p:cNvPr>
          <p:cNvSpPr txBox="1"/>
          <p:nvPr/>
        </p:nvSpPr>
        <p:spPr>
          <a:xfrm>
            <a:off x="829778" y="8196924"/>
            <a:ext cx="1438214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Close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22128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13290</TotalTime>
  <Words>1519</Words>
  <Application>Microsoft Macintosh PowerPoint</Application>
  <PresentationFormat>Letter Paper (8.5x11 in)</PresentationFormat>
  <Paragraphs>253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Castle</dc:creator>
  <cp:lastModifiedBy>Tim Castle</cp:lastModifiedBy>
  <cp:revision>131</cp:revision>
  <cp:lastPrinted>2020-10-08T01:29:32Z</cp:lastPrinted>
  <dcterms:created xsi:type="dcterms:W3CDTF">2020-10-07T16:03:36Z</dcterms:created>
  <dcterms:modified xsi:type="dcterms:W3CDTF">2021-01-19T22:26:36Z</dcterms:modified>
</cp:coreProperties>
</file>