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Vp82FRycu+QzbBIRB5ya5w==" hashData="KYLbV8/4JejJKAd93KL0HmB6hONoOy9XX5HhDI0Ur347ETiA/F9VWe9jZDh+ZzpzQJzYBDrWARMFaAyT5aFzw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61"/>
  </p:normalViewPr>
  <p:slideViewPr>
    <p:cSldViewPr snapToGrid="0" snapToObjects="1">
      <p:cViewPr varScale="1">
        <p:scale>
          <a:sx n="110" d="100"/>
          <a:sy n="110" d="100"/>
        </p:scale>
        <p:origin x="3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data quality I decided to implement two measures (the first measure is on the previous slide):</a:t>
            </a:r>
            <a:endParaRPr/>
          </a:p>
          <a:p>
            <a:pPr marL="0" lvl="0" indent="0" algn="l" rtl="0">
              <a:spcBef>
                <a:spcPts val="0"/>
              </a:spcBef>
              <a:spcAft>
                <a:spcPts val="0"/>
              </a:spcAft>
              <a:buNone/>
            </a:pPr>
            <a:endParaRPr/>
          </a:p>
          <a:p>
            <a:pPr marL="228600" lvl="0" indent="-228600" algn="l" rtl="0">
              <a:spcBef>
                <a:spcPts val="0"/>
              </a:spcBef>
              <a:spcAft>
                <a:spcPts val="0"/>
              </a:spcAft>
              <a:buClr>
                <a:schemeClr val="dk1"/>
              </a:buClr>
              <a:buSzPts val="1200"/>
              <a:buFont typeface="Calibri"/>
              <a:buAutoNum type="arabicPeriod" startAt="2"/>
            </a:pPr>
            <a:r>
              <a:rPr lang="en-US"/>
              <a:t>Check ICD9 codes in MIMIC against OMOP’s condition_source_value, by looking at their minimum (</a:t>
            </a:r>
            <a:r>
              <a:rPr lang="en-US" b="1"/>
              <a:t>min</a:t>
            </a:r>
            <a:r>
              <a:rPr lang="en-US"/>
              <a:t>) and maximum (</a:t>
            </a:r>
            <a:r>
              <a:rPr lang="en-US" b="1"/>
              <a:t>max</a:t>
            </a:r>
            <a:r>
              <a:rPr lang="en-US"/>
              <a:t>) value, but also counting the number of unique codes (</a:t>
            </a:r>
            <a:r>
              <a:rPr lang="en-US" b="1"/>
              <a:t>count distinct</a:t>
            </a:r>
            <a:r>
              <a:rPr lang="en-US"/>
              <a:t>) present.</a:t>
            </a:r>
            <a:endParaRPr/>
          </a:p>
          <a:p>
            <a:pPr marL="0" lvl="0" indent="0" algn="l" rtl="0">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To reproduce these results, at the end of the WITH block created on step 4, use, respectively:</a:t>
            </a:r>
            <a:endParaRPr/>
          </a:p>
          <a:p>
            <a:pPr marL="171450" lvl="0" indent="-95250" algn="l" rtl="0">
              <a:spcBef>
                <a:spcPts val="0"/>
              </a:spcBef>
              <a:spcAft>
                <a:spcPts val="0"/>
              </a:spcAft>
              <a:buClr>
                <a:schemeClr val="dk1"/>
              </a:buClr>
              <a:buSzPts val="1200"/>
              <a:buFont typeface="Arial"/>
              <a:buNone/>
            </a:pPr>
            <a:endParaRPr/>
          </a:p>
          <a:p>
            <a:pPr marL="171450" lvl="0" indent="-171450" algn="l" rtl="0">
              <a:spcBef>
                <a:spcPts val="0"/>
              </a:spcBef>
              <a:spcAft>
                <a:spcPts val="0"/>
              </a:spcAft>
              <a:buClr>
                <a:schemeClr val="dk1"/>
              </a:buClr>
              <a:buSzPts val="1200"/>
              <a:buFont typeface="Arial"/>
              <a:buChar char="•"/>
            </a:pPr>
            <a:r>
              <a:rPr lang="en-US"/>
              <a:t>SELECT min(condition_source_value) as min_csv, max(condition_source_value) as max_csv, count(DISTINCT condition_source_value) as n_csv FROM CONDITION_OCCURRENCE</a:t>
            </a:r>
            <a:endParaRPr/>
          </a:p>
          <a:p>
            <a:pPr marL="0" lvl="0" indent="0" algn="l" rtl="0">
              <a:spcBef>
                <a:spcPts val="0"/>
              </a:spcBef>
              <a:spcAft>
                <a:spcPts val="0"/>
              </a:spcAft>
              <a:buClr>
                <a:schemeClr val="dk1"/>
              </a:buClr>
              <a:buSzPts val="1200"/>
              <a:buFont typeface="Calibri"/>
              <a:buNone/>
            </a:pPr>
            <a:endParaRPr/>
          </a:p>
        </p:txBody>
      </p:sp>
      <p:sp>
        <p:nvSpPr>
          <p:cNvPr id="183" name="Google Shape;18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From the conventions described on the GitHub page, it is also stated that:</a:t>
            </a:r>
            <a:endParaRPr/>
          </a:p>
          <a:p>
            <a:pPr marL="0" lvl="0" indent="0" algn="l" rtl="0">
              <a:spcBef>
                <a:spcPts val="0"/>
              </a:spcBef>
              <a:spcAft>
                <a:spcPts val="0"/>
              </a:spcAft>
              <a:buNone/>
            </a:pPr>
            <a:r>
              <a:rPr lang="en-US"/>
              <a:t>“Source Condition identifiers are mapped to Standard Concepts for Conditions in the Standardized Vocabularies. When the source code cannot be translated into a Standard Concept, a CONDITION_OCCURRENCE entry is stored with only the corresponding SOURCE_CONCEPT_ID and SOURCE_VALUE, while the CONDITION_CONCEPT_ID is set to 0.”</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For the ETL process, I will use the extract data from the table DIAGNOSES_ICD because the OMOP field visit_occurrence_id clearly refers to the event during which the Condition was diagnosed.</a:t>
            </a: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0" name="Google Shape;14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data quality I decided to implement two measures (the second measure is on the next slide):</a:t>
            </a:r>
            <a:endParaRPr/>
          </a:p>
          <a:p>
            <a:pPr marL="228600" lvl="0" indent="-152400" algn="l" rtl="0">
              <a:spcBef>
                <a:spcPts val="0"/>
              </a:spcBef>
              <a:spcAft>
                <a:spcPts val="0"/>
              </a:spcAft>
              <a:buClr>
                <a:schemeClr val="dk1"/>
              </a:buClr>
              <a:buSzPts val="1200"/>
              <a:buFont typeface="Calibri"/>
              <a:buNone/>
            </a:pPr>
            <a:endParaRPr/>
          </a:p>
          <a:p>
            <a:pPr marL="228600" lvl="0" indent="-228600" algn="l" rtl="0">
              <a:spcBef>
                <a:spcPts val="0"/>
              </a:spcBef>
              <a:spcAft>
                <a:spcPts val="0"/>
              </a:spcAft>
              <a:buClr>
                <a:schemeClr val="dk1"/>
              </a:buClr>
              <a:buSzPts val="1200"/>
              <a:buFont typeface="Calibri"/>
              <a:buAutoNum type="arabicPeriod"/>
            </a:pPr>
            <a:r>
              <a:rPr lang="en-US"/>
              <a:t>The common aggregation command for numeric data types in SQL: </a:t>
            </a:r>
            <a:r>
              <a:rPr lang="en-US" b="1"/>
              <a:t>min</a:t>
            </a:r>
            <a:r>
              <a:rPr lang="en-US"/>
              <a:t> for the minimum, </a:t>
            </a:r>
            <a:r>
              <a:rPr lang="en-US" b="1"/>
              <a:t>max</a:t>
            </a:r>
            <a:r>
              <a:rPr lang="en-US"/>
              <a:t> for the maximum, </a:t>
            </a:r>
            <a:r>
              <a:rPr lang="en-US" b="1"/>
              <a:t>avg</a:t>
            </a:r>
            <a:r>
              <a:rPr lang="en-US"/>
              <a:t> for the mean, and </a:t>
            </a:r>
            <a:r>
              <a:rPr lang="en-US" b="1"/>
              <a:t>sum</a:t>
            </a:r>
            <a:r>
              <a:rPr lang="en-US"/>
              <a:t> for the sum. I chose these measures to highlight that the values in the table are the same. It is not possible for mean and sum to stay the same if some values have been wrongly transformed.</a:t>
            </a:r>
            <a:endParaRPr/>
          </a:p>
          <a:p>
            <a:pPr marL="228600" lvl="0" indent="-15240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r>
              <a:rPr lang="en-US"/>
              <a:t>To reproduce these results, at the end of the WITH block created on step 4, use, respectively:</a:t>
            </a:r>
            <a:endParaRPr/>
          </a:p>
          <a:p>
            <a:pPr marL="171450" marR="0" lvl="0" indent="-171450" algn="l" rtl="0">
              <a:lnSpc>
                <a:spcPct val="100000"/>
              </a:lnSpc>
              <a:spcBef>
                <a:spcPts val="0"/>
              </a:spcBef>
              <a:spcAft>
                <a:spcPts val="0"/>
              </a:spcAft>
              <a:buClr>
                <a:schemeClr val="dk1"/>
              </a:buClr>
              <a:buSzPts val="1200"/>
              <a:buFont typeface="Arial"/>
              <a:buChar char="•"/>
            </a:pPr>
            <a:r>
              <a:rPr lang="en-US"/>
              <a:t>SELECT min(SUBJECT_ID) as min_SUBJECT_ID, max(SUBJECT_ID) as max_SUBJECT_ID, avg(SUBJECT_ID) as mean_SUBJECT_ID, sum(SUBJECT_ID) as sum_SUBJECT_ID FROM mimic3_demo.DIAGNOSES_ICD</a:t>
            </a:r>
            <a:endParaRPr/>
          </a:p>
          <a:p>
            <a:pPr marL="171450" marR="0" lvl="0" indent="-171450" algn="l" rtl="0">
              <a:lnSpc>
                <a:spcPct val="100000"/>
              </a:lnSpc>
              <a:spcBef>
                <a:spcPts val="0"/>
              </a:spcBef>
              <a:spcAft>
                <a:spcPts val="0"/>
              </a:spcAft>
              <a:buClr>
                <a:schemeClr val="dk1"/>
              </a:buClr>
              <a:buSzPts val="1200"/>
              <a:buFont typeface="Arial"/>
              <a:buChar char="•"/>
            </a:pPr>
            <a:r>
              <a:rPr lang="en-US"/>
              <a:t>SELECT min(person_id) as min_person_id, max(person_id) as max_person_id, avg(person_id) as mean_person_id, sum(person_id) as sum_person_id FROM </a:t>
            </a:r>
            <a:r>
              <a:rPr lang="en-US" sz="1200" b="0"/>
              <a:t>CONDITION_OCCURRENCE</a:t>
            </a:r>
            <a:endParaRPr b="0"/>
          </a:p>
          <a:p>
            <a:pPr marL="171450" marR="0" lvl="0" indent="-171450" algn="l" rtl="0">
              <a:lnSpc>
                <a:spcPct val="100000"/>
              </a:lnSpc>
              <a:spcBef>
                <a:spcPts val="0"/>
              </a:spcBef>
              <a:spcAft>
                <a:spcPts val="0"/>
              </a:spcAft>
              <a:buClr>
                <a:schemeClr val="dk1"/>
              </a:buClr>
              <a:buSzPts val="1200"/>
              <a:buFont typeface="Arial"/>
              <a:buChar char="•"/>
            </a:pPr>
            <a:r>
              <a:rPr lang="en-US"/>
              <a:t>SELECT min(HADM_ID) as min_HADM_ID, max(HADM_ID) as max_HADM_ID, avg(HADM_ID) as mean_HADM_ID, sum(HADM_ID) as sum_HADM_ID FROM mimic3_demo.DIAGNOSES_ICD</a:t>
            </a:r>
            <a:endParaRPr/>
          </a:p>
          <a:p>
            <a:pPr marL="171450" marR="0" lvl="0" indent="-171450" algn="l" rtl="0">
              <a:lnSpc>
                <a:spcPct val="100000"/>
              </a:lnSpc>
              <a:spcBef>
                <a:spcPts val="0"/>
              </a:spcBef>
              <a:spcAft>
                <a:spcPts val="0"/>
              </a:spcAft>
              <a:buClr>
                <a:schemeClr val="dk1"/>
              </a:buClr>
              <a:buSzPts val="1200"/>
              <a:buFont typeface="Arial"/>
              <a:buChar char="•"/>
            </a:pPr>
            <a:r>
              <a:rPr lang="en-US"/>
              <a:t>SELECT min(visit_occurrence_id) as min_visit_occurrence_id, max(visit_occurrence_id) as max_visit_occurrence_id, avg(visit_occurrence_id) as mean_visit_occurrence_id, sum(visit_occurrence_id) as sum_visit_occurrence_id FROM </a:t>
            </a:r>
            <a:r>
              <a:rPr lang="en-US" sz="1200" b="0"/>
              <a:t>CONDITION_OCCURRENCE</a:t>
            </a:r>
            <a:endParaRPr/>
          </a:p>
          <a:p>
            <a:pPr marL="0" lvl="0" indent="0" algn="l" rtl="0">
              <a:spcBef>
                <a:spcPts val="0"/>
              </a:spcBef>
              <a:spcAft>
                <a:spcPts val="0"/>
              </a:spcAft>
              <a:buClr>
                <a:schemeClr val="dk1"/>
              </a:buClr>
              <a:buSzPts val="1200"/>
              <a:buFont typeface="Calibri"/>
              <a:buNone/>
            </a:pPr>
            <a:endParaRPr/>
          </a:p>
        </p:txBody>
      </p:sp>
      <p:sp>
        <p:nvSpPr>
          <p:cNvPr id="167" name="Google Shape;16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github.com/OHDSI/CommonDataModel/wiki/CONDITION_OCCURR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80737" y="433138"/>
            <a:ext cx="11630526" cy="412933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Calibri"/>
              <a:buNone/>
            </a:pPr>
            <a:r>
              <a:rPr lang="en-US" sz="5400"/>
              <a:t>Course 2 Module 5</a:t>
            </a:r>
            <a:br>
              <a:rPr lang="en-US" sz="5400"/>
            </a:br>
            <a:r>
              <a:rPr lang="en-US" sz="5400"/>
              <a:t>Programming Assignment</a:t>
            </a:r>
            <a:br>
              <a:rPr lang="en-US" sz="5400"/>
            </a:br>
            <a:r>
              <a:rPr lang="en-US" sz="5400" b="1">
                <a:solidFill>
                  <a:srgbClr val="FF0000"/>
                </a:solidFill>
              </a:rPr>
              <a:t>Assignment is to ETL MIMIC data into the OMOP CONDITION_OCCURRENCE table</a:t>
            </a:r>
            <a:endParaRPr sz="5400"/>
          </a:p>
        </p:txBody>
      </p:sp>
      <p:sp>
        <p:nvSpPr>
          <p:cNvPr id="89" name="Google Shape;89;p13"/>
          <p:cNvSpPr txBox="1">
            <a:spLocks noGrp="1"/>
          </p:cNvSpPr>
          <p:nvPr>
            <p:ph type="body" idx="1"/>
          </p:nvPr>
        </p:nvSpPr>
        <p:spPr>
          <a:xfrm>
            <a:off x="838200" y="5057745"/>
            <a:ext cx="10515600" cy="136711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888888"/>
              </a:buClr>
              <a:buSzPts val="3600"/>
              <a:buNone/>
            </a:pPr>
            <a:r>
              <a:rPr lang="en-US" sz="3600" b="1" dirty="0"/>
              <a:t>Detailed instructions with </a:t>
            </a:r>
            <a:r>
              <a:rPr lang="en-US" sz="3600" b="1"/>
              <a:t>Slide Notes</a:t>
            </a:r>
            <a:endParaRPr dirty="0"/>
          </a:p>
        </p:txBody>
      </p:sp>
      <p:pic>
        <p:nvPicPr>
          <p:cNvPr id="90" name="Google Shape;90;p13" descr="Subtitles"/>
          <p:cNvPicPr preferRelativeResize="0"/>
          <p:nvPr/>
        </p:nvPicPr>
        <p:blipFill rotWithShape="1">
          <a:blip r:embed="rId3">
            <a:alphaModFix/>
          </a:blip>
          <a:srcRect/>
          <a:stretch/>
        </p:blipFill>
        <p:spPr>
          <a:xfrm>
            <a:off x="9808563" y="4936248"/>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38200" y="365125"/>
            <a:ext cx="11353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6: Perform data quality assessment (2/2)</a:t>
            </a:r>
            <a:endParaRPr/>
          </a:p>
        </p:txBody>
      </p:sp>
      <p:sp>
        <p:nvSpPr>
          <p:cNvPr id="186" name="Google Shape;186;p22"/>
          <p:cNvSpPr txBox="1"/>
          <p:nvPr/>
        </p:nvSpPr>
        <p:spPr>
          <a:xfrm>
            <a:off x="393700" y="1611053"/>
            <a:ext cx="12140895"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Define, implement, execute one or more data quality measures.</a:t>
            </a:r>
            <a:endParaRPr/>
          </a:p>
          <a:p>
            <a:pPr marL="0" marR="0" lvl="0" indent="0" algn="l" rtl="0">
              <a:spcBef>
                <a:spcPts val="0"/>
              </a:spcBef>
              <a:spcAft>
                <a:spcPts val="0"/>
              </a:spcAft>
              <a:buNone/>
            </a:pPr>
            <a:r>
              <a:rPr lang="en-US" sz="3200" b="1">
                <a:solidFill>
                  <a:srgbClr val="FF0000"/>
                </a:solidFill>
                <a:latin typeface="Calibri"/>
                <a:ea typeface="Calibri"/>
                <a:cs typeface="Calibri"/>
                <a:sym typeface="Calibri"/>
              </a:rPr>
              <a:t>Submit final DQ measure and an explanation why you created your measure(s).</a:t>
            </a:r>
            <a:endParaRPr/>
          </a:p>
        </p:txBody>
      </p:sp>
      <p:sp>
        <p:nvSpPr>
          <p:cNvPr id="187" name="Google Shape;187;p22"/>
          <p:cNvSpPr txBox="1"/>
          <p:nvPr/>
        </p:nvSpPr>
        <p:spPr>
          <a:xfrm>
            <a:off x="1772787" y="3553976"/>
            <a:ext cx="2536015"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MIMIC-III, ICD9_CODE</a:t>
            </a:r>
            <a:endParaRPr/>
          </a:p>
        </p:txBody>
      </p:sp>
      <p:sp>
        <p:nvSpPr>
          <p:cNvPr id="188" name="Google Shape;188;p22"/>
          <p:cNvSpPr txBox="1"/>
          <p:nvPr/>
        </p:nvSpPr>
        <p:spPr>
          <a:xfrm>
            <a:off x="232365" y="4259914"/>
            <a:ext cx="4076437"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OMOP, condition_source_value (csv)</a:t>
            </a:r>
            <a:endParaRPr/>
          </a:p>
        </p:txBody>
      </p:sp>
      <p:pic>
        <p:nvPicPr>
          <p:cNvPr id="189" name="Google Shape;189;p22"/>
          <p:cNvPicPr preferRelativeResize="0"/>
          <p:nvPr/>
        </p:nvPicPr>
        <p:blipFill rotWithShape="1">
          <a:blip r:embed="rId3">
            <a:alphaModFix/>
          </a:blip>
          <a:srcRect/>
          <a:stretch/>
        </p:blipFill>
        <p:spPr>
          <a:xfrm>
            <a:off x="4664856" y="4091669"/>
            <a:ext cx="2946400" cy="736600"/>
          </a:xfrm>
          <a:prstGeom prst="rect">
            <a:avLst/>
          </a:prstGeom>
          <a:noFill/>
          <a:ln>
            <a:noFill/>
          </a:ln>
        </p:spPr>
      </p:pic>
      <p:pic>
        <p:nvPicPr>
          <p:cNvPr id="190" name="Google Shape;190;p22"/>
          <p:cNvPicPr preferRelativeResize="0"/>
          <p:nvPr/>
        </p:nvPicPr>
        <p:blipFill rotWithShape="1">
          <a:blip r:embed="rId4">
            <a:alphaModFix/>
          </a:blip>
          <a:srcRect/>
          <a:stretch/>
        </p:blipFill>
        <p:spPr>
          <a:xfrm>
            <a:off x="4639872" y="3380019"/>
            <a:ext cx="4953000" cy="787400"/>
          </a:xfrm>
          <a:prstGeom prst="rect">
            <a:avLst/>
          </a:prstGeom>
          <a:noFill/>
          <a:ln>
            <a:noFill/>
          </a:ln>
        </p:spPr>
      </p:pic>
      <p:pic>
        <p:nvPicPr>
          <p:cNvPr id="191" name="Google Shape;191;p22" descr="Subtitles"/>
          <p:cNvPicPr preferRelativeResize="0"/>
          <p:nvPr/>
        </p:nvPicPr>
        <p:blipFill rotWithShape="1">
          <a:blip r:embed="rId5">
            <a:alphaModFix/>
          </a:blip>
          <a:srcRect/>
          <a:stretch/>
        </p:blipFill>
        <p:spPr>
          <a:xfrm>
            <a:off x="11277600" y="0"/>
            <a:ext cx="9144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7: Package documentation </a:t>
            </a:r>
            <a:endParaRPr/>
          </a:p>
        </p:txBody>
      </p:sp>
      <p:sp>
        <p:nvSpPr>
          <p:cNvPr id="198" name="Google Shape;19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Congratulations! The materials in the previous slides constitute a complete ETL package.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rgbClr val="FF0000"/>
              </a:buClr>
              <a:buSzPts val="4400"/>
              <a:buNone/>
            </a:pPr>
            <a:r>
              <a:rPr lang="en-US" sz="4400" b="1">
                <a:solidFill>
                  <a:srgbClr val="FF0000"/>
                </a:solidFill>
              </a:rPr>
              <a:t>There is no submission for this Step.</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48389" y="155796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ETL Steps</a:t>
            </a:r>
            <a:endParaRPr/>
          </a:p>
        </p:txBody>
      </p:sp>
      <p:sp>
        <p:nvSpPr>
          <p:cNvPr id="97" name="Google Shape;97;p14"/>
          <p:cNvSpPr txBox="1">
            <a:spLocks noGrp="1"/>
          </p:cNvSpPr>
          <p:nvPr>
            <p:ph type="body" idx="1"/>
          </p:nvPr>
        </p:nvSpPr>
        <p:spPr>
          <a:xfrm>
            <a:off x="838200" y="2883530"/>
            <a:ext cx="10515600" cy="3708691"/>
          </a:xfrm>
          <a:prstGeom prst="rect">
            <a:avLst/>
          </a:prstGeom>
          <a:noFill/>
          <a:ln>
            <a:noFill/>
          </a:ln>
        </p:spPr>
        <p:txBody>
          <a:bodyPr spcFirstLastPara="1" wrap="square" lIns="91425" tIns="45700" rIns="91425" bIns="45700" anchor="t" anchorCtr="0">
            <a:noAutofit/>
          </a:bodyPr>
          <a:lstStyle/>
          <a:p>
            <a:pPr marL="495325" lvl="0" indent="-495325" algn="l" rtl="0">
              <a:lnSpc>
                <a:spcPct val="90000"/>
              </a:lnSpc>
              <a:spcBef>
                <a:spcPts val="0"/>
              </a:spcBef>
              <a:spcAft>
                <a:spcPts val="0"/>
              </a:spcAft>
              <a:buClr>
                <a:schemeClr val="dk1"/>
              </a:buClr>
              <a:buSzPts val="2800"/>
              <a:buFont typeface="Calibri"/>
              <a:buAutoNum type="arabicPeriod"/>
            </a:pPr>
            <a:r>
              <a:rPr lang="en-US"/>
              <a:t>Understand source/target data models</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Profile source tables</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Create ETL mappings</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Write transformation code</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Execute transformation</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Perform data quality assessment</a:t>
            </a:r>
            <a:endParaRPr/>
          </a:p>
          <a:p>
            <a:pPr marL="495325" lvl="0" indent="-495325" algn="l" rtl="0">
              <a:lnSpc>
                <a:spcPct val="90000"/>
              </a:lnSpc>
              <a:spcBef>
                <a:spcPts val="1000"/>
              </a:spcBef>
              <a:spcAft>
                <a:spcPts val="0"/>
              </a:spcAft>
              <a:buClr>
                <a:schemeClr val="dk1"/>
              </a:buClr>
              <a:buSzPts val="2800"/>
              <a:buFont typeface="Calibri"/>
              <a:buAutoNum type="arabicPeriod"/>
            </a:pPr>
            <a:r>
              <a:rPr lang="en-US"/>
              <a:t>Package documentation</a:t>
            </a:r>
            <a:endParaRPr/>
          </a:p>
        </p:txBody>
      </p:sp>
      <p:sp>
        <p:nvSpPr>
          <p:cNvPr id="98" name="Google Shape;98;p14"/>
          <p:cNvSpPr txBox="1"/>
          <p:nvPr/>
        </p:nvSpPr>
        <p:spPr>
          <a:xfrm>
            <a:off x="0" y="265778"/>
            <a:ext cx="12192000" cy="15790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0000"/>
              </a:buClr>
              <a:buSzPts val="5400"/>
              <a:buFont typeface="Arial"/>
              <a:buNone/>
            </a:pPr>
            <a:r>
              <a:rPr lang="en-US" sz="5400" b="1" i="0" u="none" strike="noStrike" cap="none">
                <a:solidFill>
                  <a:srgbClr val="FF0000"/>
                </a:solidFill>
                <a:latin typeface="Calibri"/>
                <a:ea typeface="Calibri"/>
                <a:cs typeface="Calibri"/>
                <a:sym typeface="Calibri"/>
              </a:rPr>
              <a:t>Assignment is to ETL MIMIC data into the OMOP CONDITION_OCCURRENCE 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19820" y="365125"/>
            <a:ext cx="1177218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1: Understand source/target data models</a:t>
            </a:r>
            <a:endParaRPr/>
          </a:p>
        </p:txBody>
      </p:sp>
      <p:sp>
        <p:nvSpPr>
          <p:cNvPr id="105" name="Google Shape;105;p15"/>
          <p:cNvSpPr txBox="1"/>
          <p:nvPr/>
        </p:nvSpPr>
        <p:spPr>
          <a:xfrm>
            <a:off x="5029200" y="3829050"/>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5"/>
          <p:cNvPicPr preferRelativeResize="0"/>
          <p:nvPr/>
        </p:nvPicPr>
        <p:blipFill rotWithShape="1">
          <a:blip r:embed="rId3">
            <a:alphaModFix/>
          </a:blip>
          <a:srcRect/>
          <a:stretch/>
        </p:blipFill>
        <p:spPr>
          <a:xfrm>
            <a:off x="7785100" y="1411269"/>
            <a:ext cx="3987080" cy="5343341"/>
          </a:xfrm>
          <a:prstGeom prst="rect">
            <a:avLst/>
          </a:prstGeom>
          <a:noFill/>
          <a:ln>
            <a:noFill/>
          </a:ln>
        </p:spPr>
      </p:pic>
      <p:sp>
        <p:nvSpPr>
          <p:cNvPr id="107" name="Google Shape;107;p15"/>
          <p:cNvSpPr txBox="1"/>
          <p:nvPr/>
        </p:nvSpPr>
        <p:spPr>
          <a:xfrm>
            <a:off x="229320" y="1458417"/>
            <a:ext cx="7365280" cy="52322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CONDITION_OCCURRENCE is the TARGET OMOP table.</a:t>
            </a:r>
            <a:br>
              <a:rPr lang="en-US" sz="2400" b="1">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The documentation, available at </a:t>
            </a:r>
            <a:r>
              <a:rPr lang="en-US" sz="2200" u="sng">
                <a:solidFill>
                  <a:schemeClr val="hlink"/>
                </a:solidFill>
                <a:latin typeface="Calibri"/>
                <a:ea typeface="Calibri"/>
                <a:cs typeface="Calibri"/>
                <a:sym typeface="Calibri"/>
                <a:hlinkClick r:id="rId4"/>
              </a:rPr>
              <a:t>https://github.com/OHDSI/CommonDataModel/wiki/CONDITION_OCCURRENCE</a:t>
            </a:r>
            <a:r>
              <a:rPr lang="en-US" sz="2200">
                <a:solidFill>
                  <a:schemeClr val="dk1"/>
                </a:solidFill>
                <a:latin typeface="Calibri"/>
                <a:ea typeface="Calibri"/>
                <a:cs typeface="Calibri"/>
                <a:sym typeface="Calibri"/>
              </a:rPr>
              <a:t>, describes the fields of interest as:</a:t>
            </a:r>
            <a:endParaRPr/>
          </a:p>
          <a:p>
            <a:pPr marL="457200" marR="0" lvl="0" indent="-457200" algn="l" rtl="0">
              <a:spcBef>
                <a:spcPts val="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person_id</a:t>
            </a:r>
            <a:r>
              <a:rPr lang="en-US" sz="2200">
                <a:solidFill>
                  <a:schemeClr val="dk1"/>
                </a:solidFill>
                <a:latin typeface="Calibri"/>
                <a:ea typeface="Calibri"/>
                <a:cs typeface="Calibri"/>
                <a:sym typeface="Calibri"/>
              </a:rPr>
              <a:t>: A required integer pointing to the PERSON table, where it describes a person experiencing a Condition.</a:t>
            </a:r>
            <a:endParaRPr/>
          </a:p>
          <a:p>
            <a:pPr marL="457200" marR="0" lvl="0" indent="-457200" algn="l" rtl="0">
              <a:spcBef>
                <a:spcPts val="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visit_occurrence_id</a:t>
            </a:r>
            <a:r>
              <a:rPr lang="en-US" sz="2200">
                <a:solidFill>
                  <a:schemeClr val="dk1"/>
                </a:solidFill>
                <a:latin typeface="Calibri"/>
                <a:ea typeface="Calibri"/>
                <a:cs typeface="Calibri"/>
                <a:sym typeface="Calibri"/>
              </a:rPr>
              <a:t>: An optional integer pointing to the VISIT_OCCURRENCE table, where it describes the event during which the Condition was diagnosed.</a:t>
            </a:r>
            <a:endParaRPr/>
          </a:p>
          <a:p>
            <a:pPr marL="457200" marR="0" lvl="0" indent="-457200" algn="l" rtl="0">
              <a:spcBef>
                <a:spcPts val="0"/>
              </a:spcBef>
              <a:spcAft>
                <a:spcPts val="0"/>
              </a:spcAft>
              <a:buClr>
                <a:schemeClr val="dk1"/>
              </a:buClr>
              <a:buSzPts val="2200"/>
              <a:buFont typeface="Arial"/>
              <a:buChar char="•"/>
            </a:pPr>
            <a:r>
              <a:rPr lang="en-US" sz="2200" b="1">
                <a:solidFill>
                  <a:schemeClr val="dk1"/>
                </a:solidFill>
                <a:latin typeface="Calibri"/>
                <a:ea typeface="Calibri"/>
                <a:cs typeface="Calibri"/>
                <a:sym typeface="Calibri"/>
              </a:rPr>
              <a:t>condition_source_value</a:t>
            </a:r>
            <a:r>
              <a:rPr lang="en-US" sz="2200">
                <a:solidFill>
                  <a:schemeClr val="dk1"/>
                </a:solidFill>
                <a:latin typeface="Calibri"/>
                <a:ea typeface="Calibri"/>
                <a:cs typeface="Calibri"/>
                <a:sym typeface="Calibri"/>
              </a:rPr>
              <a:t>: An optional free-text form of up to 50 characters, which contains the original numeric code of the Condition, which is then mapped to a Standard Condition Concept in the Standardized Vocabularies.</a:t>
            </a:r>
            <a:endParaRPr sz="2200" b="1">
              <a:solidFill>
                <a:srgbClr val="FF0000"/>
              </a:solidFill>
              <a:latin typeface="Calibri"/>
              <a:ea typeface="Calibri"/>
              <a:cs typeface="Calibri"/>
              <a:sym typeface="Calibri"/>
            </a:endParaRPr>
          </a:p>
        </p:txBody>
      </p:sp>
      <p:sp>
        <p:nvSpPr>
          <p:cNvPr id="108" name="Google Shape;108;p15"/>
          <p:cNvSpPr/>
          <p:nvPr/>
        </p:nvSpPr>
        <p:spPr>
          <a:xfrm>
            <a:off x="7785100" y="2336800"/>
            <a:ext cx="3987080" cy="292100"/>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5"/>
          <p:cNvSpPr/>
          <p:nvPr/>
        </p:nvSpPr>
        <p:spPr>
          <a:xfrm>
            <a:off x="7785100" y="4883438"/>
            <a:ext cx="3987080" cy="292100"/>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5"/>
          <p:cNvSpPr/>
          <p:nvPr/>
        </p:nvSpPr>
        <p:spPr>
          <a:xfrm>
            <a:off x="7785100" y="5467350"/>
            <a:ext cx="3987080" cy="292100"/>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15" descr="Subtitles"/>
          <p:cNvPicPr preferRelativeResize="0"/>
          <p:nvPr/>
        </p:nvPicPr>
        <p:blipFill rotWithShape="1">
          <a:blip r:embed="rId5">
            <a:alphaModFix/>
          </a:blip>
          <a:srcRect/>
          <a:stretch/>
        </p:blipFill>
        <p:spPr>
          <a:xfrm>
            <a:off x="11277600" y="0"/>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19820" y="365125"/>
            <a:ext cx="1177218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1: Understand source/target data models</a:t>
            </a:r>
            <a:endParaRPr/>
          </a:p>
        </p:txBody>
      </p:sp>
      <p:sp>
        <p:nvSpPr>
          <p:cNvPr id="118" name="Google Shape;118;p16"/>
          <p:cNvSpPr txBox="1"/>
          <p:nvPr/>
        </p:nvSpPr>
        <p:spPr>
          <a:xfrm>
            <a:off x="5029200" y="3829050"/>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9" name="Google Shape;119;p16"/>
          <p:cNvGrpSpPr/>
          <p:nvPr/>
        </p:nvGrpSpPr>
        <p:grpSpPr>
          <a:xfrm>
            <a:off x="7070437" y="1382140"/>
            <a:ext cx="3626343" cy="5475860"/>
            <a:chOff x="7070437" y="1382140"/>
            <a:chExt cx="3626343" cy="5475860"/>
          </a:xfrm>
        </p:grpSpPr>
        <p:pic>
          <p:nvPicPr>
            <p:cNvPr id="120" name="Google Shape;120;p16"/>
            <p:cNvPicPr preferRelativeResize="0"/>
            <p:nvPr/>
          </p:nvPicPr>
          <p:blipFill rotWithShape="1">
            <a:blip r:embed="rId3">
              <a:alphaModFix/>
            </a:blip>
            <a:srcRect/>
            <a:stretch/>
          </p:blipFill>
          <p:spPr>
            <a:xfrm>
              <a:off x="7070437" y="1998106"/>
              <a:ext cx="3626343" cy="4859894"/>
            </a:xfrm>
            <a:prstGeom prst="rect">
              <a:avLst/>
            </a:prstGeom>
            <a:noFill/>
            <a:ln>
              <a:noFill/>
            </a:ln>
          </p:spPr>
        </p:pic>
        <p:sp>
          <p:nvSpPr>
            <p:cNvPr id="121" name="Google Shape;121;p16"/>
            <p:cNvSpPr txBox="1"/>
            <p:nvPr/>
          </p:nvSpPr>
          <p:spPr>
            <a:xfrm>
              <a:off x="7070437" y="1382140"/>
              <a:ext cx="362634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F0000"/>
                  </a:solidFill>
                  <a:latin typeface="Calibri"/>
                  <a:ea typeface="Calibri"/>
                  <a:cs typeface="Calibri"/>
                  <a:sym typeface="Calibri"/>
                </a:rPr>
                <a:t>OMOP</a:t>
              </a:r>
              <a:endParaRPr/>
            </a:p>
          </p:txBody>
        </p:sp>
      </p:grpSp>
      <p:pic>
        <p:nvPicPr>
          <p:cNvPr id="122" name="Google Shape;122;p16"/>
          <p:cNvPicPr preferRelativeResize="0"/>
          <p:nvPr/>
        </p:nvPicPr>
        <p:blipFill rotWithShape="1">
          <a:blip r:embed="rId4">
            <a:alphaModFix/>
          </a:blip>
          <a:srcRect r="17880"/>
          <a:stretch/>
        </p:blipFill>
        <p:spPr>
          <a:xfrm>
            <a:off x="1899532" y="1823726"/>
            <a:ext cx="2859307" cy="2507694"/>
          </a:xfrm>
          <a:prstGeom prst="rect">
            <a:avLst/>
          </a:prstGeom>
          <a:noFill/>
          <a:ln>
            <a:noFill/>
          </a:ln>
        </p:spPr>
      </p:pic>
      <p:sp>
        <p:nvSpPr>
          <p:cNvPr id="123" name="Google Shape;123;p16"/>
          <p:cNvSpPr txBox="1"/>
          <p:nvPr/>
        </p:nvSpPr>
        <p:spPr>
          <a:xfrm>
            <a:off x="1495222" y="1443385"/>
            <a:ext cx="362634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F0000"/>
                </a:solidFill>
                <a:latin typeface="Calibri"/>
                <a:ea typeface="Calibri"/>
                <a:cs typeface="Calibri"/>
                <a:sym typeface="Calibri"/>
              </a:rPr>
              <a:t>MIMIC-III</a:t>
            </a:r>
            <a:endParaRPr/>
          </a:p>
        </p:txBody>
      </p:sp>
      <p:cxnSp>
        <p:nvCxnSpPr>
          <p:cNvPr id="124" name="Google Shape;124;p16"/>
          <p:cNvCxnSpPr/>
          <p:nvPr/>
        </p:nvCxnSpPr>
        <p:spPr>
          <a:xfrm rot="10800000" flipH="1">
            <a:off x="2863121" y="3028950"/>
            <a:ext cx="4207316" cy="118984"/>
          </a:xfrm>
          <a:prstGeom prst="straightConnector1">
            <a:avLst/>
          </a:prstGeom>
          <a:noFill/>
          <a:ln w="38100" cap="flat" cmpd="sng">
            <a:solidFill>
              <a:srgbClr val="FF0000"/>
            </a:solidFill>
            <a:prstDash val="solid"/>
            <a:miter lim="800000"/>
            <a:headEnd type="none" w="sm" len="sm"/>
            <a:tailEnd type="triangle" w="med" len="med"/>
          </a:ln>
        </p:spPr>
      </p:cxnSp>
      <p:cxnSp>
        <p:nvCxnSpPr>
          <p:cNvPr id="125" name="Google Shape;125;p16"/>
          <p:cNvCxnSpPr/>
          <p:nvPr/>
        </p:nvCxnSpPr>
        <p:spPr>
          <a:xfrm>
            <a:off x="2863121" y="3429000"/>
            <a:ext cx="4207316" cy="1847538"/>
          </a:xfrm>
          <a:prstGeom prst="straightConnector1">
            <a:avLst/>
          </a:prstGeom>
          <a:noFill/>
          <a:ln w="38100" cap="flat" cmpd="sng">
            <a:solidFill>
              <a:srgbClr val="FF0000"/>
            </a:solidFill>
            <a:prstDash val="solid"/>
            <a:miter lim="800000"/>
            <a:headEnd type="none" w="sm" len="sm"/>
            <a:tailEnd type="triangle" w="med" len="med"/>
          </a:ln>
        </p:spPr>
      </p:cxnSp>
      <p:cxnSp>
        <p:nvCxnSpPr>
          <p:cNvPr id="126" name="Google Shape;126;p16"/>
          <p:cNvCxnSpPr/>
          <p:nvPr/>
        </p:nvCxnSpPr>
        <p:spPr>
          <a:xfrm>
            <a:off x="2863121" y="4077325"/>
            <a:ext cx="4207316" cy="1723868"/>
          </a:xfrm>
          <a:prstGeom prst="straightConnector1">
            <a:avLst/>
          </a:prstGeom>
          <a:noFill/>
          <a:ln w="38100" cap="flat" cmpd="sng">
            <a:solidFill>
              <a:srgbClr val="FF0000"/>
            </a:solidFill>
            <a:prstDash val="solid"/>
            <a:miter lim="800000"/>
            <a:headEnd type="none" w="sm" len="sm"/>
            <a:tailEnd type="triangle" w="med" len="med"/>
          </a:ln>
        </p:spPr>
      </p:cxnSp>
      <p:pic>
        <p:nvPicPr>
          <p:cNvPr id="127" name="Google Shape;127;p16" descr="Subtitles"/>
          <p:cNvPicPr preferRelativeResize="0"/>
          <p:nvPr/>
        </p:nvPicPr>
        <p:blipFill rotWithShape="1">
          <a:blip r:embed="rId5">
            <a:alphaModFix/>
          </a:blip>
          <a:srcRect/>
          <a:stretch/>
        </p:blipFill>
        <p:spPr>
          <a:xfrm>
            <a:off x="11277600" y="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38200" y="-24447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2: Profile source table or tables</a:t>
            </a:r>
            <a:endParaRPr/>
          </a:p>
        </p:txBody>
      </p:sp>
      <p:sp>
        <p:nvSpPr>
          <p:cNvPr id="134" name="Google Shape;134;p17"/>
          <p:cNvSpPr txBox="1">
            <a:spLocks noGrp="1"/>
          </p:cNvSpPr>
          <p:nvPr>
            <p:ph type="body" idx="1"/>
          </p:nvPr>
        </p:nvSpPr>
        <p:spPr>
          <a:xfrm>
            <a:off x="838200" y="1216025"/>
            <a:ext cx="10515600" cy="1862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0000"/>
              </a:buClr>
              <a:buSzPts val="3200"/>
              <a:buNone/>
            </a:pPr>
            <a:r>
              <a:rPr lang="en-US" sz="3200" b="1">
                <a:solidFill>
                  <a:srgbClr val="FF0000"/>
                </a:solidFill>
              </a:rPr>
              <a:t>Using the White Rabbit profiling data from the 100 patient MIMIC database provided in the Assessment to comment on the distribution of the SUBJECT_ID field from one of the MIMIC tables selected in Step 1</a:t>
            </a:r>
            <a:endParaRPr/>
          </a:p>
        </p:txBody>
      </p:sp>
      <p:pic>
        <p:nvPicPr>
          <p:cNvPr id="135" name="Google Shape;135;p17"/>
          <p:cNvPicPr preferRelativeResize="0"/>
          <p:nvPr/>
        </p:nvPicPr>
        <p:blipFill rotWithShape="1">
          <a:blip r:embed="rId3">
            <a:alphaModFix/>
          </a:blip>
          <a:srcRect/>
          <a:stretch/>
        </p:blipFill>
        <p:spPr>
          <a:xfrm>
            <a:off x="7090348" y="2936116"/>
            <a:ext cx="4789044" cy="3168137"/>
          </a:xfrm>
          <a:prstGeom prst="rect">
            <a:avLst/>
          </a:prstGeom>
          <a:noFill/>
          <a:ln>
            <a:noFill/>
          </a:ln>
        </p:spPr>
      </p:pic>
      <p:sp>
        <p:nvSpPr>
          <p:cNvPr id="136" name="Google Shape;136;p17"/>
          <p:cNvSpPr txBox="1"/>
          <p:nvPr/>
        </p:nvSpPr>
        <p:spPr>
          <a:xfrm>
            <a:off x="838200" y="3212917"/>
            <a:ext cx="5712600" cy="3170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n-US" sz="2590">
                <a:solidFill>
                  <a:schemeClr val="dk1"/>
                </a:solidFill>
                <a:latin typeface="Calibri"/>
                <a:ea typeface="Calibri"/>
                <a:cs typeface="Calibri"/>
                <a:sym typeface="Calibri"/>
              </a:rPr>
              <a:t>DIAGNOSES_ICD</a:t>
            </a:r>
            <a:endParaRPr/>
          </a:p>
          <a:p>
            <a:pPr marL="685800" marR="0" lvl="1" indent="-228600" algn="l" rtl="0">
              <a:lnSpc>
                <a:spcPct val="80000"/>
              </a:lnSpc>
              <a:spcBef>
                <a:spcPts val="500"/>
              </a:spcBef>
              <a:spcAft>
                <a:spcPts val="0"/>
              </a:spcAft>
              <a:buClr>
                <a:schemeClr val="dk1"/>
              </a:buClr>
              <a:buSzPts val="2220"/>
              <a:buFont typeface="Arial"/>
              <a:buChar char="•"/>
            </a:pPr>
            <a:r>
              <a:rPr lang="en-US" sz="2220" b="0" i="0" u="none" strike="noStrike" cap="none">
                <a:solidFill>
                  <a:schemeClr val="dk1"/>
                </a:solidFill>
                <a:latin typeface="Calibri"/>
                <a:ea typeface="Calibri"/>
                <a:cs typeface="Calibri"/>
                <a:sym typeface="Calibri"/>
              </a:rPr>
              <a:t>SUBJECT_ID is a heavily right-skewed distribution, with just SUBJECT_ID 41976 accounting for about 15% of the available data in the report. A similar amount of records can be obtained with the next 6 most common patients, on which there exist 2–3% of records each. The rest of the patients are more uniformly represented in the 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8"/>
          <p:cNvPicPr preferRelativeResize="0"/>
          <p:nvPr/>
        </p:nvPicPr>
        <p:blipFill rotWithShape="1">
          <a:blip r:embed="rId3">
            <a:alphaModFix/>
          </a:blip>
          <a:srcRect r="17880"/>
          <a:stretch/>
        </p:blipFill>
        <p:spPr>
          <a:xfrm>
            <a:off x="3913703" y="1472199"/>
            <a:ext cx="2859307" cy="2507694"/>
          </a:xfrm>
          <a:prstGeom prst="rect">
            <a:avLst/>
          </a:prstGeom>
          <a:noFill/>
          <a:ln>
            <a:noFill/>
          </a:ln>
        </p:spPr>
      </p:pic>
      <p:pic>
        <p:nvPicPr>
          <p:cNvPr id="143" name="Google Shape;143;p18"/>
          <p:cNvPicPr preferRelativeResize="0"/>
          <p:nvPr/>
        </p:nvPicPr>
        <p:blipFill rotWithShape="1">
          <a:blip r:embed="rId4">
            <a:alphaModFix/>
          </a:blip>
          <a:srcRect/>
          <a:stretch/>
        </p:blipFill>
        <p:spPr>
          <a:xfrm>
            <a:off x="7635726" y="720163"/>
            <a:ext cx="4359758" cy="5842790"/>
          </a:xfrm>
          <a:prstGeom prst="rect">
            <a:avLst/>
          </a:prstGeom>
          <a:noFill/>
          <a:ln>
            <a:noFill/>
          </a:ln>
        </p:spPr>
      </p:pic>
      <p:sp>
        <p:nvSpPr>
          <p:cNvPr id="144" name="Google Shape;14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3: Create ETL mappings</a:t>
            </a:r>
            <a:endParaRPr/>
          </a:p>
        </p:txBody>
      </p:sp>
      <p:cxnSp>
        <p:nvCxnSpPr>
          <p:cNvPr id="145" name="Google Shape;145;p18"/>
          <p:cNvCxnSpPr/>
          <p:nvPr/>
        </p:nvCxnSpPr>
        <p:spPr>
          <a:xfrm rot="10800000" flipH="1">
            <a:off x="4854633" y="1943101"/>
            <a:ext cx="2905067" cy="854661"/>
          </a:xfrm>
          <a:prstGeom prst="straightConnector1">
            <a:avLst/>
          </a:prstGeom>
          <a:noFill/>
          <a:ln w="41275" cap="flat" cmpd="sng">
            <a:solidFill>
              <a:srgbClr val="FF0000"/>
            </a:solidFill>
            <a:prstDash val="solid"/>
            <a:miter lim="800000"/>
            <a:headEnd type="none" w="sm" len="sm"/>
            <a:tailEnd type="triangle" w="med" len="med"/>
          </a:ln>
        </p:spPr>
      </p:cxnSp>
      <p:cxnSp>
        <p:nvCxnSpPr>
          <p:cNvPr id="146" name="Google Shape;146;p18"/>
          <p:cNvCxnSpPr/>
          <p:nvPr/>
        </p:nvCxnSpPr>
        <p:spPr>
          <a:xfrm>
            <a:off x="4854633" y="3724102"/>
            <a:ext cx="2905067" cy="1677850"/>
          </a:xfrm>
          <a:prstGeom prst="straightConnector1">
            <a:avLst/>
          </a:prstGeom>
          <a:noFill/>
          <a:ln w="41275" cap="flat" cmpd="sng">
            <a:solidFill>
              <a:srgbClr val="FF0000"/>
            </a:solidFill>
            <a:prstDash val="solid"/>
            <a:miter lim="800000"/>
            <a:headEnd type="none" w="sm" len="sm"/>
            <a:tailEnd type="triangle" w="med" len="med"/>
          </a:ln>
        </p:spPr>
      </p:cxnSp>
      <p:cxnSp>
        <p:nvCxnSpPr>
          <p:cNvPr id="147" name="Google Shape;147;p18"/>
          <p:cNvCxnSpPr/>
          <p:nvPr/>
        </p:nvCxnSpPr>
        <p:spPr>
          <a:xfrm>
            <a:off x="4854633" y="3096597"/>
            <a:ext cx="2905067" cy="1633729"/>
          </a:xfrm>
          <a:prstGeom prst="straightConnector1">
            <a:avLst/>
          </a:prstGeom>
          <a:noFill/>
          <a:ln w="41275" cap="flat" cmpd="sng">
            <a:solidFill>
              <a:srgbClr val="FF0000"/>
            </a:solidFill>
            <a:prstDash val="solid"/>
            <a:miter lim="800000"/>
            <a:headEnd type="none" w="sm" len="sm"/>
            <a:tailEnd type="triangle" w="med" len="med"/>
          </a:ln>
        </p:spPr>
      </p:cxnSp>
      <p:sp>
        <p:nvSpPr>
          <p:cNvPr id="148" name="Google Shape;148;p18"/>
          <p:cNvSpPr txBox="1"/>
          <p:nvPr/>
        </p:nvSpPr>
        <p:spPr>
          <a:xfrm>
            <a:off x="416978" y="1818496"/>
            <a:ext cx="3240621" cy="3323987"/>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SUBJECT_ID → person_id</a:t>
            </a:r>
            <a:r>
              <a:rPr lang="en-US" sz="1400">
                <a:solidFill>
                  <a:schemeClr val="dk1"/>
                </a:solidFill>
                <a:latin typeface="Calibri"/>
                <a:ea typeface="Calibri"/>
                <a:cs typeface="Calibri"/>
                <a:sym typeface="Calibri"/>
              </a:rPr>
              <a:t>: They both contain a unique number which maps to a specialized table (PATIENTS in MIMIC-III and PERSON in OMOP) containing information about the subjects / patients.</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HADM_ID → visit_occurrence_id</a:t>
            </a:r>
            <a:r>
              <a:rPr lang="en-US" sz="1400">
                <a:solidFill>
                  <a:schemeClr val="dk1"/>
                </a:solidFill>
                <a:latin typeface="Calibri"/>
                <a:ea typeface="Calibri"/>
                <a:cs typeface="Calibri"/>
                <a:sym typeface="Calibri"/>
              </a:rPr>
              <a:t>: They both contain a unique number which refers to a visit / encounter of the patient in which a Condition was diagnosed.</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ICD9_CODE → condition_source_value</a:t>
            </a:r>
            <a:r>
              <a:rPr lang="en-US" sz="1400">
                <a:solidFill>
                  <a:schemeClr val="dk1"/>
                </a:solidFill>
                <a:latin typeface="Calibri"/>
                <a:ea typeface="Calibri"/>
                <a:cs typeface="Calibri"/>
                <a:sym typeface="Calibri"/>
              </a:rPr>
              <a:t>: Both fields contain unique strings in numeric format of the diagnosed Condition. </a:t>
            </a:r>
            <a:endParaRPr sz="14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4: Write transformation code</a:t>
            </a:r>
            <a:endParaRPr/>
          </a:p>
        </p:txBody>
      </p:sp>
      <p:sp>
        <p:nvSpPr>
          <p:cNvPr id="155" name="Google Shape;155;p19"/>
          <p:cNvSpPr txBox="1"/>
          <p:nvPr/>
        </p:nvSpPr>
        <p:spPr>
          <a:xfrm>
            <a:off x="2124318" y="2995053"/>
            <a:ext cx="8530552" cy="353943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WITH diagnoses1 as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SELECT DISTINCT m3.SUBJECT_ID as person_id</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FROM mimic3_demo.DIAGNOSES_ICD m3</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diagnoses2 as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SELECT DISTINCT d1.person_id, m3.HADM_ID as visit_occurrence_id</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FROM diagnoses1 d1</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JOIN mimic3_demo.DIAGNOSES_ICD m3 on d1.person_id = m3.SUBJECT_ID</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r>
              <a:rPr lang="en-US" sz="1400" b="1">
                <a:solidFill>
                  <a:schemeClr val="dk1"/>
                </a:solidFill>
                <a:latin typeface="Calibri"/>
                <a:ea typeface="Calibri"/>
                <a:cs typeface="Calibri"/>
                <a:sym typeface="Calibri"/>
              </a:rPr>
              <a:t>CONDITION_OCCURRENCE</a:t>
            </a:r>
            <a:r>
              <a:rPr lang="en-US" sz="1400">
                <a:solidFill>
                  <a:schemeClr val="dk1"/>
                </a:solidFill>
                <a:latin typeface="Calibri"/>
                <a:ea typeface="Calibri"/>
                <a:cs typeface="Calibri"/>
                <a:sym typeface="Calibri"/>
              </a:rPr>
              <a:t> as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SELECT DISTINCT d2.person_id, d2.visit_occurrence_id, m3.ICD9_CODE as condition_source_value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FROM diagnoses2 d2</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JOIN mimic3_demo.DIAGNOSES_ICD m3 on d2.visit_occurrence_id = m3.HADM_ID</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SELECT * FROM </a:t>
            </a:r>
            <a:r>
              <a:rPr lang="en-US" sz="1400" b="1">
                <a:solidFill>
                  <a:schemeClr val="dk1"/>
                </a:solidFill>
                <a:latin typeface="Calibri"/>
                <a:ea typeface="Calibri"/>
                <a:cs typeface="Calibri"/>
                <a:sym typeface="Calibri"/>
              </a:rPr>
              <a:t>CONDITION_OCCURRENCE</a:t>
            </a:r>
            <a:endParaRPr sz="1400">
              <a:solidFill>
                <a:schemeClr val="dk1"/>
              </a:solidFill>
              <a:latin typeface="Calibri"/>
              <a:ea typeface="Calibri"/>
              <a:cs typeface="Calibri"/>
              <a:sym typeface="Calibri"/>
            </a:endParaRPr>
          </a:p>
        </p:txBody>
      </p:sp>
      <p:sp>
        <p:nvSpPr>
          <p:cNvPr id="156" name="Google Shape;156;p19"/>
          <p:cNvSpPr txBox="1"/>
          <p:nvPr/>
        </p:nvSpPr>
        <p:spPr>
          <a:xfrm>
            <a:off x="838200" y="1322802"/>
            <a:ext cx="11102788"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alibri"/>
                <a:ea typeface="Calibri"/>
                <a:cs typeface="Calibri"/>
                <a:sym typeface="Calibri"/>
              </a:rPr>
              <a:t>SQL statements that transform data from one or more MIMIC tables into the three OMOP CONDITION_OCCURRENCE fields (patient-id, visit_occurrence_id, condition_source_value)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5: Execute transformation code</a:t>
            </a:r>
            <a:endParaRPr/>
          </a:p>
        </p:txBody>
      </p:sp>
      <p:sp>
        <p:nvSpPr>
          <p:cNvPr id="163" name="Google Shape;163;p20"/>
          <p:cNvSpPr txBox="1"/>
          <p:nvPr/>
        </p:nvSpPr>
        <p:spPr>
          <a:xfrm>
            <a:off x="394368" y="2717966"/>
            <a:ext cx="11403264" cy="31393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Execute the ETL code from Step 4 but do not submit the output table.</a:t>
            </a:r>
            <a:endParaRPr/>
          </a:p>
          <a:p>
            <a:pPr marL="0" marR="0" lvl="0" indent="0" algn="ctr" rtl="0">
              <a:spcBef>
                <a:spcPts val="0"/>
              </a:spcBef>
              <a:spcAft>
                <a:spcPts val="0"/>
              </a:spcAft>
              <a:buNone/>
            </a:pPr>
            <a:r>
              <a:rPr lang="en-US" sz="3600" b="1">
                <a:solidFill>
                  <a:srgbClr val="FF0000"/>
                </a:solidFill>
                <a:latin typeface="Calibri"/>
                <a:ea typeface="Calibri"/>
                <a:cs typeface="Calibri"/>
                <a:sym typeface="Calibri"/>
              </a:rPr>
              <a:t>Use the output table for Step 6.</a:t>
            </a:r>
            <a:endParaRPr/>
          </a:p>
          <a:p>
            <a:pPr marL="0" marR="0" lvl="0" indent="0" algn="ctr" rtl="0">
              <a:spcBef>
                <a:spcPts val="0"/>
              </a:spcBef>
              <a:spcAft>
                <a:spcPts val="0"/>
              </a:spcAft>
              <a:buNone/>
            </a:pPr>
            <a:endParaRPr sz="3600" b="1">
              <a:solidFill>
                <a:srgbClr val="FF0000"/>
              </a:solidFill>
              <a:latin typeface="Calibri"/>
              <a:ea typeface="Calibri"/>
              <a:cs typeface="Calibri"/>
              <a:sym typeface="Calibri"/>
            </a:endParaRPr>
          </a:p>
          <a:p>
            <a:pPr marL="0" marR="0" lvl="0" indent="0" algn="ctr" rtl="0">
              <a:spcBef>
                <a:spcPts val="0"/>
              </a:spcBef>
              <a:spcAft>
                <a:spcPts val="0"/>
              </a:spcAft>
              <a:buNone/>
            </a:pPr>
            <a:r>
              <a:rPr lang="en-US" sz="3600" b="1">
                <a:solidFill>
                  <a:srgbClr val="FF0000"/>
                </a:solidFill>
                <a:latin typeface="Calibri"/>
                <a:ea typeface="Calibri"/>
                <a:cs typeface="Calibri"/>
                <a:sym typeface="Calibri"/>
              </a:rPr>
              <a:t>There is no submission for this Step.</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838200" y="365125"/>
            <a:ext cx="111930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Step 6: Perform data quality assessment (1/2)</a:t>
            </a:r>
            <a:endParaRPr/>
          </a:p>
        </p:txBody>
      </p:sp>
      <p:sp>
        <p:nvSpPr>
          <p:cNvPr id="170" name="Google Shape;170;p21"/>
          <p:cNvSpPr txBox="1"/>
          <p:nvPr/>
        </p:nvSpPr>
        <p:spPr>
          <a:xfrm>
            <a:off x="393700" y="1611053"/>
            <a:ext cx="12140895"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Define, implement, execute one or more data quality measures.</a:t>
            </a:r>
            <a:endParaRPr/>
          </a:p>
          <a:p>
            <a:pPr marL="0" marR="0" lvl="0" indent="0" algn="l" rtl="0">
              <a:spcBef>
                <a:spcPts val="0"/>
              </a:spcBef>
              <a:spcAft>
                <a:spcPts val="0"/>
              </a:spcAft>
              <a:buNone/>
            </a:pPr>
            <a:r>
              <a:rPr lang="en-US" sz="3200" b="1">
                <a:solidFill>
                  <a:srgbClr val="FF0000"/>
                </a:solidFill>
                <a:latin typeface="Calibri"/>
                <a:ea typeface="Calibri"/>
                <a:cs typeface="Calibri"/>
                <a:sym typeface="Calibri"/>
              </a:rPr>
              <a:t>Submit final DQ measure and an explanation why you created your measure(s).</a:t>
            </a:r>
            <a:endParaRPr/>
          </a:p>
        </p:txBody>
      </p:sp>
      <p:sp>
        <p:nvSpPr>
          <p:cNvPr id="171" name="Google Shape;171;p21"/>
          <p:cNvSpPr txBox="1"/>
          <p:nvPr/>
        </p:nvSpPr>
        <p:spPr>
          <a:xfrm>
            <a:off x="96218" y="3549294"/>
            <a:ext cx="2578656"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MIMIC-III, SUBJECT_ID</a:t>
            </a:r>
            <a:endParaRPr/>
          </a:p>
        </p:txBody>
      </p:sp>
      <p:sp>
        <p:nvSpPr>
          <p:cNvPr id="172" name="Google Shape;172;p21"/>
          <p:cNvSpPr txBox="1"/>
          <p:nvPr/>
        </p:nvSpPr>
        <p:spPr>
          <a:xfrm>
            <a:off x="625146" y="4255232"/>
            <a:ext cx="2049728"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OMOP, person_id</a:t>
            </a:r>
            <a:endParaRPr sz="2000" b="1">
              <a:solidFill>
                <a:schemeClr val="dk1"/>
              </a:solidFill>
              <a:latin typeface="Calibri"/>
              <a:ea typeface="Calibri"/>
              <a:cs typeface="Calibri"/>
              <a:sym typeface="Calibri"/>
            </a:endParaRPr>
          </a:p>
        </p:txBody>
      </p:sp>
      <p:pic>
        <p:nvPicPr>
          <p:cNvPr id="173" name="Google Shape;173;p21"/>
          <p:cNvPicPr preferRelativeResize="0"/>
          <p:nvPr/>
        </p:nvPicPr>
        <p:blipFill rotWithShape="1">
          <a:blip r:embed="rId3">
            <a:alphaModFix/>
          </a:blip>
          <a:srcRect/>
          <a:stretch/>
        </p:blipFill>
        <p:spPr>
          <a:xfrm>
            <a:off x="2785516" y="4058341"/>
            <a:ext cx="6184900" cy="736600"/>
          </a:xfrm>
          <a:prstGeom prst="rect">
            <a:avLst/>
          </a:prstGeom>
          <a:noFill/>
          <a:ln>
            <a:noFill/>
          </a:ln>
        </p:spPr>
      </p:pic>
      <p:pic>
        <p:nvPicPr>
          <p:cNvPr id="174" name="Google Shape;174;p21"/>
          <p:cNvPicPr preferRelativeResize="0"/>
          <p:nvPr/>
        </p:nvPicPr>
        <p:blipFill rotWithShape="1">
          <a:blip r:embed="rId4">
            <a:alphaModFix/>
          </a:blip>
          <a:srcRect/>
          <a:stretch/>
        </p:blipFill>
        <p:spPr>
          <a:xfrm>
            <a:off x="2785516" y="3385731"/>
            <a:ext cx="7137400" cy="762000"/>
          </a:xfrm>
          <a:prstGeom prst="rect">
            <a:avLst/>
          </a:prstGeom>
          <a:noFill/>
          <a:ln>
            <a:noFill/>
          </a:ln>
        </p:spPr>
      </p:pic>
      <p:sp>
        <p:nvSpPr>
          <p:cNvPr id="175" name="Google Shape;175;p21"/>
          <p:cNvSpPr txBox="1"/>
          <p:nvPr/>
        </p:nvSpPr>
        <p:spPr>
          <a:xfrm>
            <a:off x="268986" y="5171242"/>
            <a:ext cx="2379177"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MIMIC-III, HADM_ID</a:t>
            </a:r>
            <a:endParaRPr/>
          </a:p>
        </p:txBody>
      </p:sp>
      <p:sp>
        <p:nvSpPr>
          <p:cNvPr id="176" name="Google Shape;176;p21"/>
          <p:cNvSpPr txBox="1"/>
          <p:nvPr/>
        </p:nvSpPr>
        <p:spPr>
          <a:xfrm>
            <a:off x="393700" y="5756045"/>
            <a:ext cx="2254463" cy="70788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chemeClr val="dk1"/>
                </a:solidFill>
                <a:latin typeface="Calibri"/>
                <a:ea typeface="Calibri"/>
                <a:cs typeface="Calibri"/>
                <a:sym typeface="Calibri"/>
              </a:rPr>
              <a:t>OMOP,</a:t>
            </a:r>
            <a:endParaRPr/>
          </a:p>
          <a:p>
            <a:pPr marL="0" marR="0" lvl="0" indent="0" algn="r" rtl="0">
              <a:spcBef>
                <a:spcPts val="0"/>
              </a:spcBef>
              <a:spcAft>
                <a:spcPts val="0"/>
              </a:spcAft>
              <a:buNone/>
            </a:pPr>
            <a:r>
              <a:rPr lang="en-US" sz="2000" b="1">
                <a:solidFill>
                  <a:schemeClr val="dk1"/>
                </a:solidFill>
                <a:latin typeface="Calibri"/>
                <a:ea typeface="Calibri"/>
                <a:cs typeface="Calibri"/>
                <a:sym typeface="Calibri"/>
              </a:rPr>
              <a:t>visit_occurrence_id</a:t>
            </a:r>
            <a:endParaRPr sz="2000" b="1">
              <a:solidFill>
                <a:schemeClr val="dk1"/>
              </a:solidFill>
              <a:latin typeface="Calibri"/>
              <a:ea typeface="Calibri"/>
              <a:cs typeface="Calibri"/>
              <a:sym typeface="Calibri"/>
            </a:endParaRPr>
          </a:p>
        </p:txBody>
      </p:sp>
      <p:pic>
        <p:nvPicPr>
          <p:cNvPr id="177" name="Google Shape;177;p21"/>
          <p:cNvPicPr preferRelativeResize="0"/>
          <p:nvPr/>
        </p:nvPicPr>
        <p:blipFill rotWithShape="1">
          <a:blip r:embed="rId5">
            <a:alphaModFix/>
          </a:blip>
          <a:srcRect/>
          <a:stretch/>
        </p:blipFill>
        <p:spPr>
          <a:xfrm>
            <a:off x="2785516" y="5756275"/>
            <a:ext cx="9245600" cy="736600"/>
          </a:xfrm>
          <a:prstGeom prst="rect">
            <a:avLst/>
          </a:prstGeom>
          <a:noFill/>
          <a:ln>
            <a:noFill/>
          </a:ln>
        </p:spPr>
      </p:pic>
      <p:pic>
        <p:nvPicPr>
          <p:cNvPr id="178" name="Google Shape;178;p21"/>
          <p:cNvPicPr preferRelativeResize="0"/>
          <p:nvPr/>
        </p:nvPicPr>
        <p:blipFill rotWithShape="1">
          <a:blip r:embed="rId6">
            <a:alphaModFix/>
          </a:blip>
          <a:srcRect/>
          <a:stretch/>
        </p:blipFill>
        <p:spPr>
          <a:xfrm>
            <a:off x="2798573" y="4990297"/>
            <a:ext cx="6096000" cy="762000"/>
          </a:xfrm>
          <a:prstGeom prst="rect">
            <a:avLst/>
          </a:prstGeom>
          <a:noFill/>
          <a:ln>
            <a:noFill/>
          </a:ln>
        </p:spPr>
      </p:pic>
      <p:pic>
        <p:nvPicPr>
          <p:cNvPr id="179" name="Google Shape;179;p21" descr="Subtitles"/>
          <p:cNvPicPr preferRelativeResize="0"/>
          <p:nvPr/>
        </p:nvPicPr>
        <p:blipFill rotWithShape="1">
          <a:blip r:embed="rId7">
            <a:alphaModFix/>
          </a:blip>
          <a:srcRect/>
          <a:stretch/>
        </p:blipFill>
        <p:spPr>
          <a:xfrm>
            <a:off x="11277600" y="0"/>
            <a:ext cx="914400" cy="914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1261</Words>
  <Application>Microsoft Macintosh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Step 2: Profile source table or tables</vt:lpstr>
      <vt:lpstr>Step 3: Create ETL mappings</vt:lpstr>
      <vt:lpstr>Step 4: Write transformation code</vt:lpstr>
      <vt:lpstr>Step 5: Execute transformation code</vt:lpstr>
      <vt:lpstr>Step 6: Perform data quality assessment (1/2)</vt:lpstr>
      <vt:lpstr>Step 6: Perform data quality assessment (2/2)</vt:lpstr>
      <vt:lpstr>Step 7: Package documentation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 Module 5 Programming Assignment Assignment is to ETL MIMIC data into the OMOP CONDITION_OCCURRENCE table</dc:title>
  <cp:lastModifiedBy>Paolo De Luna</cp:lastModifiedBy>
  <cp:revision>4</cp:revision>
  <dcterms:modified xsi:type="dcterms:W3CDTF">2019-06-24T12:44:18Z</dcterms:modified>
</cp:coreProperties>
</file>