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1404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4328" y="499617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5374" y="539877"/>
            <a:ext cx="5325745" cy="7346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9417" y="1615377"/>
            <a:ext cx="10046970" cy="4625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3835" y="667512"/>
            <a:ext cx="4351020" cy="899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31104" y="758139"/>
            <a:ext cx="38449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50">
                <a:latin typeface="Cambria"/>
                <a:cs typeface="Cambria"/>
              </a:rPr>
              <a:t>DIGITAL</a:t>
            </a:r>
            <a:r>
              <a:rPr dirty="0" spc="100">
                <a:latin typeface="Cambria"/>
                <a:cs typeface="Cambria"/>
              </a:rPr>
              <a:t> </a:t>
            </a:r>
            <a:r>
              <a:rPr dirty="0" spc="40">
                <a:latin typeface="Cambria"/>
                <a:cs typeface="Cambria"/>
              </a:rPr>
              <a:t>PORTFOLIO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75739" y="2346539"/>
            <a:ext cx="3621404" cy="349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400" spc="-315">
                <a:latin typeface="Arial MT"/>
                <a:cs typeface="Arial MT"/>
              </a:rPr>
              <a:t>STUDENT</a:t>
            </a:r>
            <a:r>
              <a:rPr dirty="0" sz="2400" spc="-114">
                <a:latin typeface="Arial MT"/>
                <a:cs typeface="Arial MT"/>
              </a:rPr>
              <a:t> </a:t>
            </a:r>
            <a:r>
              <a:rPr dirty="0" sz="2400" spc="-335">
                <a:latin typeface="Arial MT"/>
                <a:cs typeface="Arial MT"/>
              </a:rPr>
              <a:t>NAME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: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300">
                <a:latin typeface="Arial MT"/>
                <a:cs typeface="Arial MT"/>
              </a:rPr>
              <a:t>MONISHA.M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75739" y="2895179"/>
            <a:ext cx="5647055" cy="349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5"/>
              </a:lnSpc>
            </a:pPr>
            <a:r>
              <a:rPr dirty="0" sz="2400" spc="-290">
                <a:latin typeface="Arial MT"/>
                <a:cs typeface="Arial MT"/>
              </a:rPr>
              <a:t>REGISTER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345">
                <a:latin typeface="Arial MT"/>
                <a:cs typeface="Arial MT"/>
              </a:rPr>
              <a:t>NO</a:t>
            </a:r>
            <a:r>
              <a:rPr dirty="0" sz="2400" spc="-204">
                <a:latin typeface="Arial MT"/>
                <a:cs typeface="Arial MT"/>
              </a:rPr>
              <a:t> </a:t>
            </a:r>
            <a:r>
              <a:rPr dirty="0" sz="2400" spc="-325">
                <a:latin typeface="Arial MT"/>
                <a:cs typeface="Arial MT"/>
              </a:rPr>
              <a:t>AND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295">
                <a:latin typeface="Arial MT"/>
                <a:cs typeface="Arial MT"/>
              </a:rPr>
              <a:t>NMID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:</a:t>
            </a:r>
            <a:r>
              <a:rPr dirty="0" sz="2400" spc="-210">
                <a:latin typeface="Arial MT"/>
                <a:cs typeface="Arial MT"/>
              </a:rPr>
              <a:t> </a:t>
            </a:r>
            <a:r>
              <a:rPr dirty="0" sz="2400" spc="-290">
                <a:latin typeface="Arial MT"/>
                <a:cs typeface="Arial MT"/>
              </a:rPr>
              <a:t>ASUNM28721240195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5712" y="2905976"/>
            <a:ext cx="5728669" cy="35435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5712" y="2357344"/>
            <a:ext cx="3589494" cy="35435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963012" y="2118602"/>
            <a:ext cx="10132695" cy="2233295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dirty="0" sz="2400" spc="-315">
                <a:latin typeface="Arial MT"/>
                <a:cs typeface="Arial MT"/>
              </a:rPr>
              <a:t>STUDENT</a:t>
            </a:r>
            <a:r>
              <a:rPr dirty="0" sz="2400" spc="-200">
                <a:latin typeface="Arial MT"/>
                <a:cs typeface="Arial MT"/>
              </a:rPr>
              <a:t> </a:t>
            </a:r>
            <a:r>
              <a:rPr dirty="0" sz="2400" spc="-335">
                <a:latin typeface="Arial MT"/>
                <a:cs typeface="Arial MT"/>
              </a:rPr>
              <a:t>NAME</a:t>
            </a:r>
            <a:r>
              <a:rPr dirty="0" sz="2400" spc="-200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:</a:t>
            </a:r>
            <a:r>
              <a:rPr dirty="0" sz="2400" spc="-195">
                <a:latin typeface="Arial MT"/>
                <a:cs typeface="Arial MT"/>
              </a:rPr>
              <a:t> </a:t>
            </a:r>
            <a:r>
              <a:rPr dirty="0" sz="2400" spc="-75">
                <a:latin typeface="Tahoma"/>
                <a:cs typeface="Tahoma"/>
              </a:rPr>
              <a:t>J</a:t>
            </a:r>
            <a:r>
              <a:rPr dirty="0" sz="2400" spc="-75">
                <a:latin typeface="Arial MT"/>
                <a:cs typeface="Arial MT"/>
              </a:rPr>
              <a:t>ANANI.T</a:t>
            </a:r>
            <a:endParaRPr sz="2400">
              <a:latin typeface="Arial MT"/>
              <a:cs typeface="Arial MT"/>
            </a:endParaRPr>
          </a:p>
          <a:p>
            <a:pPr marL="12700" marR="4325620" indent="-635">
              <a:lnSpc>
                <a:spcPct val="150000"/>
              </a:lnSpc>
              <a:spcBef>
                <a:spcPts val="50"/>
              </a:spcBef>
            </a:pPr>
            <a:r>
              <a:rPr dirty="0" baseline="1157" sz="3600" spc="-427">
                <a:latin typeface="Arial MT"/>
                <a:cs typeface="Arial MT"/>
              </a:rPr>
              <a:t>REGISTER</a:t>
            </a:r>
            <a:r>
              <a:rPr dirty="0" baseline="1157" sz="3600" spc="-300">
                <a:latin typeface="Arial MT"/>
                <a:cs typeface="Arial MT"/>
              </a:rPr>
              <a:t> </a:t>
            </a:r>
            <a:r>
              <a:rPr dirty="0" baseline="1157" sz="3600" spc="-517">
                <a:latin typeface="Arial MT"/>
                <a:cs typeface="Arial MT"/>
              </a:rPr>
              <a:t>NO</a:t>
            </a:r>
            <a:r>
              <a:rPr dirty="0" baseline="1157" sz="3600" spc="-284">
                <a:latin typeface="Arial MT"/>
                <a:cs typeface="Arial MT"/>
              </a:rPr>
              <a:t> </a:t>
            </a:r>
            <a:r>
              <a:rPr dirty="0" baseline="1157" sz="3600" spc="-487">
                <a:latin typeface="Arial MT"/>
                <a:cs typeface="Arial MT"/>
              </a:rPr>
              <a:t>AND</a:t>
            </a:r>
            <a:r>
              <a:rPr dirty="0" baseline="1157" sz="3600" spc="-300">
                <a:latin typeface="Arial MT"/>
                <a:cs typeface="Arial MT"/>
              </a:rPr>
              <a:t> </a:t>
            </a:r>
            <a:r>
              <a:rPr dirty="0" baseline="1157" sz="3600" spc="-450">
                <a:latin typeface="Arial MT"/>
                <a:cs typeface="Arial MT"/>
              </a:rPr>
              <a:t>NMID</a:t>
            </a:r>
            <a:r>
              <a:rPr dirty="0" baseline="1157" sz="3600" spc="-292">
                <a:latin typeface="Arial MT"/>
                <a:cs typeface="Arial MT"/>
              </a:rPr>
              <a:t> </a:t>
            </a:r>
            <a:r>
              <a:rPr dirty="0" baseline="1157" sz="3600" spc="-187">
                <a:latin typeface="Arial MT"/>
                <a:cs typeface="Arial MT"/>
              </a:rPr>
              <a:t>:</a:t>
            </a:r>
            <a:r>
              <a:rPr dirty="0" baseline="1157" sz="3600" spc="-292">
                <a:latin typeface="Arial MT"/>
                <a:cs typeface="Arial MT"/>
              </a:rPr>
              <a:t> </a:t>
            </a:r>
            <a:r>
              <a:rPr dirty="0" baseline="1157" sz="3600" spc="-419">
                <a:latin typeface="Arial MT"/>
                <a:cs typeface="Arial MT"/>
              </a:rPr>
              <a:t>ASUNM28721240193</a:t>
            </a:r>
            <a:r>
              <a:rPr dirty="0" baseline="1157" sz="3600" spc="-1882">
                <a:latin typeface="Arial MT"/>
                <a:cs typeface="Arial MT"/>
              </a:rPr>
              <a:t>5</a:t>
            </a:r>
            <a:r>
              <a:rPr dirty="0" sz="2400" spc="-270">
                <a:latin typeface="Arial MT"/>
                <a:cs typeface="Arial MT"/>
              </a:rPr>
              <a:t>0</a:t>
            </a:r>
            <a:r>
              <a:rPr dirty="0" sz="2400" spc="-335">
                <a:latin typeface="Arial MT"/>
                <a:cs typeface="Arial MT"/>
              </a:rPr>
              <a:t> DEPARTMENT: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340">
                <a:latin typeface="Arial MT"/>
                <a:cs typeface="Arial MT"/>
              </a:rPr>
              <a:t>BCA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 spc="-275">
                <a:latin typeface="Arial MT"/>
                <a:cs typeface="Arial MT"/>
              </a:rPr>
              <a:t>COLLEGE:SRI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330">
                <a:latin typeface="Arial MT"/>
                <a:cs typeface="Arial MT"/>
              </a:rPr>
              <a:t>MUTHUKURAN</a:t>
            </a:r>
            <a:r>
              <a:rPr dirty="0" sz="2400" spc="-170">
                <a:latin typeface="Arial MT"/>
                <a:cs typeface="Arial MT"/>
              </a:rPr>
              <a:t> </a:t>
            </a:r>
            <a:r>
              <a:rPr dirty="0" sz="2400" spc="-310">
                <a:latin typeface="Arial MT"/>
                <a:cs typeface="Arial MT"/>
              </a:rPr>
              <a:t>ARTS</a:t>
            </a:r>
            <a:r>
              <a:rPr dirty="0" sz="2400" spc="-195">
                <a:latin typeface="Arial MT"/>
                <a:cs typeface="Arial MT"/>
              </a:rPr>
              <a:t> </a:t>
            </a:r>
            <a:r>
              <a:rPr dirty="0" sz="2400" spc="-325">
                <a:latin typeface="Arial MT"/>
                <a:cs typeface="Arial MT"/>
              </a:rPr>
              <a:t>AND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295">
                <a:latin typeface="Arial MT"/>
                <a:cs typeface="Arial MT"/>
              </a:rPr>
              <a:t>SCIENCE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305">
                <a:latin typeface="Arial MT"/>
                <a:cs typeface="Arial MT"/>
              </a:rPr>
              <a:t>COLLEGE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/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325">
                <a:latin typeface="Arial MT"/>
                <a:cs typeface="Arial MT"/>
              </a:rPr>
              <a:t>MADRAS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UNIVERSITY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5359" rIns="0" bIns="0" rtlCol="0" vert="horz">
            <a:spAutoFit/>
          </a:bodyPr>
          <a:lstStyle/>
          <a:p>
            <a:pPr marL="213360">
              <a:lnSpc>
                <a:spcPct val="100000"/>
              </a:lnSpc>
              <a:spcBef>
                <a:spcPts val="95"/>
              </a:spcBef>
            </a:pPr>
            <a:r>
              <a:rPr dirty="0" sz="2800" spc="-95"/>
              <a:t>KEY</a:t>
            </a:r>
            <a:r>
              <a:rPr dirty="0" sz="2800" spc="-65"/>
              <a:t> </a:t>
            </a:r>
            <a:r>
              <a:rPr dirty="0" sz="2800" spc="-90"/>
              <a:t>CHARACTERISTICS</a:t>
            </a:r>
            <a:endParaRPr sz="28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12700" marR="412115">
              <a:lnSpc>
                <a:spcPct val="145200"/>
              </a:lnSpc>
              <a:spcBef>
                <a:spcPts val="350"/>
              </a:spcBef>
            </a:pPr>
            <a:r>
              <a:rPr dirty="0" sz="2400" b="1">
                <a:latin typeface="Arial"/>
                <a:cs typeface="Arial"/>
              </a:rPr>
              <a:t>Self-</a:t>
            </a:r>
            <a:r>
              <a:rPr dirty="0" sz="2400" spc="-114" b="1">
                <a:latin typeface="Arial"/>
                <a:cs typeface="Arial"/>
              </a:rPr>
              <a:t>employment:</a:t>
            </a:r>
            <a:r>
              <a:rPr dirty="0" sz="2400" spc="-220" b="1">
                <a:latin typeface="Arial"/>
                <a:cs typeface="Arial"/>
              </a:rPr>
              <a:t> </a:t>
            </a:r>
            <a:r>
              <a:rPr dirty="0" spc="-10"/>
              <a:t>freelancer</a:t>
            </a:r>
            <a:r>
              <a:rPr dirty="0" spc="-130"/>
              <a:t> </a:t>
            </a:r>
            <a:r>
              <a:rPr dirty="0"/>
              <a:t>are</a:t>
            </a:r>
            <a:r>
              <a:rPr dirty="0" spc="-135"/>
              <a:t> </a:t>
            </a:r>
            <a:r>
              <a:rPr dirty="0" spc="-95"/>
              <a:t>their</a:t>
            </a:r>
            <a:r>
              <a:rPr dirty="0" spc="-145"/>
              <a:t> </a:t>
            </a:r>
            <a:r>
              <a:rPr dirty="0"/>
              <a:t>own</a:t>
            </a:r>
            <a:r>
              <a:rPr dirty="0" spc="-105"/>
              <a:t> </a:t>
            </a:r>
            <a:r>
              <a:rPr dirty="0" spc="-95"/>
              <a:t>boss</a:t>
            </a:r>
            <a:r>
              <a:rPr dirty="0" spc="-114"/>
              <a:t> </a:t>
            </a:r>
            <a:r>
              <a:rPr dirty="0" spc="70"/>
              <a:t>and</a:t>
            </a:r>
            <a:r>
              <a:rPr dirty="0" spc="-114"/>
              <a:t> </a:t>
            </a:r>
            <a:r>
              <a:rPr dirty="0"/>
              <a:t>are</a:t>
            </a:r>
            <a:r>
              <a:rPr dirty="0" spc="-120"/>
              <a:t> </a:t>
            </a:r>
            <a:r>
              <a:rPr dirty="0" spc="-25"/>
              <a:t>not</a:t>
            </a:r>
            <a:r>
              <a:rPr dirty="0" spc="-125"/>
              <a:t> </a:t>
            </a:r>
            <a:r>
              <a:rPr dirty="0" spc="-65"/>
              <a:t>tired</a:t>
            </a:r>
            <a:r>
              <a:rPr dirty="0" spc="-120"/>
              <a:t> </a:t>
            </a:r>
            <a:r>
              <a:rPr dirty="0" spc="-10"/>
              <a:t>to</a:t>
            </a:r>
            <a:r>
              <a:rPr dirty="0" spc="-140"/>
              <a:t> </a:t>
            </a:r>
            <a:r>
              <a:rPr dirty="0" spc="165"/>
              <a:t>a</a:t>
            </a:r>
            <a:r>
              <a:rPr dirty="0" spc="-120"/>
              <a:t> </a:t>
            </a:r>
            <a:r>
              <a:rPr dirty="0" spc="-25"/>
              <a:t>single, </a:t>
            </a:r>
            <a:r>
              <a:rPr dirty="0" spc="-65"/>
              <a:t>long-</a:t>
            </a:r>
            <a:r>
              <a:rPr dirty="0" spc="-90"/>
              <a:t>term</a:t>
            </a:r>
            <a:r>
              <a:rPr dirty="0" spc="-114"/>
              <a:t> </a:t>
            </a:r>
            <a:r>
              <a:rPr dirty="0" spc="-10"/>
              <a:t>employer.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400" spc="-114" b="1">
                <a:latin typeface="Arial"/>
                <a:cs typeface="Arial"/>
              </a:rPr>
              <a:t>Independent</a:t>
            </a:r>
            <a:r>
              <a:rPr dirty="0" sz="2400" spc="-229" b="1">
                <a:latin typeface="Arial"/>
                <a:cs typeface="Arial"/>
              </a:rPr>
              <a:t> </a:t>
            </a:r>
            <a:r>
              <a:rPr dirty="0" sz="2400" spc="-95" b="1">
                <a:latin typeface="Arial"/>
                <a:cs typeface="Arial"/>
              </a:rPr>
              <a:t>work:</a:t>
            </a:r>
            <a:r>
              <a:rPr dirty="0" sz="2400" spc="-185" b="1">
                <a:latin typeface="Arial"/>
                <a:cs typeface="Arial"/>
              </a:rPr>
              <a:t> </a:t>
            </a:r>
            <a:r>
              <a:rPr dirty="0" spc="-45"/>
              <a:t>they</a:t>
            </a:r>
            <a:r>
              <a:rPr dirty="0" spc="-140"/>
              <a:t> </a:t>
            </a:r>
            <a:r>
              <a:rPr dirty="0" spc="-45"/>
              <a:t>offer</a:t>
            </a:r>
            <a:r>
              <a:rPr dirty="0" spc="-110"/>
              <a:t> </a:t>
            </a:r>
            <a:r>
              <a:rPr dirty="0" spc="-95"/>
              <a:t>their</a:t>
            </a:r>
            <a:r>
              <a:rPr dirty="0" spc="-145"/>
              <a:t> </a:t>
            </a:r>
            <a:r>
              <a:rPr dirty="0" spc="-45"/>
              <a:t>service</a:t>
            </a:r>
            <a:r>
              <a:rPr dirty="0" spc="-145"/>
              <a:t> </a:t>
            </a:r>
            <a:r>
              <a:rPr dirty="0" spc="-10"/>
              <a:t>to</a:t>
            </a:r>
            <a:r>
              <a:rPr dirty="0" spc="-140"/>
              <a:t> </a:t>
            </a:r>
            <a:r>
              <a:rPr dirty="0" spc="-85"/>
              <a:t>various</a:t>
            </a:r>
            <a:r>
              <a:rPr dirty="0" spc="-130"/>
              <a:t> </a:t>
            </a:r>
            <a:r>
              <a:rPr dirty="0" spc="-10"/>
              <a:t>clients.</a:t>
            </a:r>
            <a:endParaRPr sz="2400">
              <a:latin typeface="Arial"/>
              <a:cs typeface="Arial"/>
            </a:endParaRPr>
          </a:p>
          <a:p>
            <a:pPr marL="12700" marR="263525">
              <a:lnSpc>
                <a:spcPct val="145200"/>
              </a:lnSpc>
              <a:spcBef>
                <a:spcPts val="140"/>
              </a:spcBef>
            </a:pPr>
            <a:r>
              <a:rPr dirty="0" sz="2400" spc="-25" b="1">
                <a:latin typeface="Arial"/>
                <a:cs typeface="Arial"/>
              </a:rPr>
              <a:t>Project-</a:t>
            </a:r>
            <a:r>
              <a:rPr dirty="0" sz="2400" spc="-114" b="1">
                <a:latin typeface="Arial"/>
                <a:cs typeface="Arial"/>
              </a:rPr>
              <a:t>based</a:t>
            </a:r>
            <a:r>
              <a:rPr dirty="0" sz="2400" spc="-220" b="1">
                <a:latin typeface="Arial"/>
                <a:cs typeface="Arial"/>
              </a:rPr>
              <a:t> </a:t>
            </a:r>
            <a:r>
              <a:rPr dirty="0" sz="2400" spc="-265" b="1">
                <a:latin typeface="Arial"/>
                <a:cs typeface="Arial"/>
              </a:rPr>
              <a:t>:</a:t>
            </a:r>
            <a:r>
              <a:rPr dirty="0" sz="2400" spc="-210" b="1">
                <a:latin typeface="Arial"/>
                <a:cs typeface="Arial"/>
              </a:rPr>
              <a:t> </a:t>
            </a:r>
            <a:r>
              <a:rPr dirty="0" spc="-90"/>
              <a:t>work</a:t>
            </a:r>
            <a:r>
              <a:rPr dirty="0" spc="-130"/>
              <a:t> </a:t>
            </a:r>
            <a:r>
              <a:rPr dirty="0" spc="-215"/>
              <a:t>is</a:t>
            </a:r>
            <a:r>
              <a:rPr dirty="0" spc="-130"/>
              <a:t> </a:t>
            </a:r>
            <a:r>
              <a:rPr dirty="0" spc="-45"/>
              <a:t>typically</a:t>
            </a:r>
            <a:r>
              <a:rPr dirty="0" spc="-150"/>
              <a:t> </a:t>
            </a:r>
            <a:r>
              <a:rPr dirty="0" spc="-90"/>
              <a:t>structure</a:t>
            </a:r>
            <a:r>
              <a:rPr dirty="0" spc="-160"/>
              <a:t> </a:t>
            </a:r>
            <a:r>
              <a:rPr dirty="0"/>
              <a:t>around</a:t>
            </a:r>
            <a:r>
              <a:rPr dirty="0" spc="-130"/>
              <a:t> </a:t>
            </a:r>
            <a:r>
              <a:rPr dirty="0"/>
              <a:t>specific</a:t>
            </a:r>
            <a:r>
              <a:rPr dirty="0" spc="-120"/>
              <a:t> </a:t>
            </a:r>
            <a:r>
              <a:rPr dirty="0" spc="-50"/>
              <a:t>projects</a:t>
            </a:r>
            <a:r>
              <a:rPr dirty="0" spc="-140"/>
              <a:t> </a:t>
            </a:r>
            <a:r>
              <a:rPr dirty="0" spc="-85"/>
              <a:t>or</a:t>
            </a:r>
            <a:r>
              <a:rPr dirty="0" spc="-120"/>
              <a:t> </a:t>
            </a:r>
            <a:r>
              <a:rPr dirty="0" spc="-100"/>
              <a:t>task</a:t>
            </a:r>
            <a:r>
              <a:rPr dirty="0" spc="-160"/>
              <a:t> </a:t>
            </a:r>
            <a:r>
              <a:rPr dirty="0" spc="-180"/>
              <a:t>,</a:t>
            </a:r>
            <a:r>
              <a:rPr dirty="0" spc="-120"/>
              <a:t> </a:t>
            </a:r>
            <a:r>
              <a:rPr dirty="0" spc="-20"/>
              <a:t>with </a:t>
            </a:r>
            <a:r>
              <a:rPr dirty="0" spc="50"/>
              <a:t>fee</a:t>
            </a:r>
            <a:r>
              <a:rPr dirty="0" spc="-130"/>
              <a:t> </a:t>
            </a:r>
            <a:r>
              <a:rPr dirty="0" spc="50"/>
              <a:t>agreed</a:t>
            </a:r>
            <a:r>
              <a:rPr dirty="0" spc="-135"/>
              <a:t> </a:t>
            </a:r>
            <a:r>
              <a:rPr dirty="0"/>
              <a:t>upon</a:t>
            </a:r>
            <a:r>
              <a:rPr dirty="0" spc="-140"/>
              <a:t> </a:t>
            </a:r>
            <a:r>
              <a:rPr dirty="0" spc="-105"/>
              <a:t>in</a:t>
            </a:r>
            <a:r>
              <a:rPr dirty="0" spc="-120"/>
              <a:t> </a:t>
            </a:r>
            <a:r>
              <a:rPr dirty="0" spc="50"/>
              <a:t>advance.</a:t>
            </a:r>
            <a:endParaRPr sz="2400">
              <a:latin typeface="Arial"/>
              <a:cs typeface="Arial"/>
            </a:endParaRPr>
          </a:p>
          <a:p>
            <a:pPr marL="12700" marR="1003935">
              <a:lnSpc>
                <a:spcPct val="145100"/>
              </a:lnSpc>
              <a:spcBef>
                <a:spcPts val="40"/>
              </a:spcBef>
            </a:pPr>
            <a:r>
              <a:rPr dirty="0" sz="2400" spc="-35" b="1">
                <a:latin typeface="Arial"/>
                <a:cs typeface="Arial"/>
              </a:rPr>
              <a:t>Serivce-</a:t>
            </a:r>
            <a:r>
              <a:rPr dirty="0" sz="2400" spc="-85" b="1">
                <a:latin typeface="Arial"/>
                <a:cs typeface="Arial"/>
              </a:rPr>
              <a:t>oriented</a:t>
            </a:r>
            <a:r>
              <a:rPr dirty="0" sz="2400" spc="-204" b="1">
                <a:latin typeface="Arial"/>
                <a:cs typeface="Arial"/>
              </a:rPr>
              <a:t> </a:t>
            </a:r>
            <a:r>
              <a:rPr dirty="0" sz="2400" spc="-265" b="1">
                <a:latin typeface="Arial"/>
                <a:cs typeface="Arial"/>
              </a:rPr>
              <a:t>:</a:t>
            </a:r>
            <a:r>
              <a:rPr dirty="0" sz="2400" spc="-220" b="1">
                <a:latin typeface="Arial"/>
                <a:cs typeface="Arial"/>
              </a:rPr>
              <a:t> </a:t>
            </a:r>
            <a:r>
              <a:rPr dirty="0" spc="-45"/>
              <a:t>they</a:t>
            </a:r>
            <a:r>
              <a:rPr dirty="0" spc="-150"/>
              <a:t> </a:t>
            </a:r>
            <a:r>
              <a:rPr dirty="0"/>
              <a:t>are</a:t>
            </a:r>
            <a:r>
              <a:rPr dirty="0" spc="-130"/>
              <a:t> </a:t>
            </a:r>
            <a:r>
              <a:rPr dirty="0" spc="-50"/>
              <a:t>hired</a:t>
            </a:r>
            <a:r>
              <a:rPr dirty="0" spc="-110"/>
              <a:t> </a:t>
            </a:r>
            <a:r>
              <a:rPr dirty="0" spc="-85"/>
              <a:t>for</a:t>
            </a:r>
            <a:r>
              <a:rPr dirty="0" spc="-125"/>
              <a:t> </a:t>
            </a:r>
            <a:r>
              <a:rPr dirty="0" spc="-95"/>
              <a:t>their</a:t>
            </a:r>
            <a:r>
              <a:rPr dirty="0" spc="-150"/>
              <a:t> </a:t>
            </a:r>
            <a:r>
              <a:rPr dirty="0"/>
              <a:t>specific</a:t>
            </a:r>
            <a:r>
              <a:rPr dirty="0" spc="-120"/>
              <a:t> </a:t>
            </a:r>
            <a:r>
              <a:rPr dirty="0" spc="-204"/>
              <a:t>skills</a:t>
            </a:r>
            <a:r>
              <a:rPr dirty="0" spc="-150"/>
              <a:t> </a:t>
            </a:r>
            <a:r>
              <a:rPr dirty="0" spc="70"/>
              <a:t>and</a:t>
            </a:r>
            <a:r>
              <a:rPr dirty="0" spc="-125"/>
              <a:t> </a:t>
            </a:r>
            <a:r>
              <a:rPr dirty="0" spc="-70"/>
              <a:t>expertise</a:t>
            </a:r>
            <a:r>
              <a:rPr dirty="0" spc="-165"/>
              <a:t> </a:t>
            </a:r>
            <a:r>
              <a:rPr dirty="0" spc="-105"/>
              <a:t>in</a:t>
            </a:r>
            <a:r>
              <a:rPr dirty="0" spc="-120"/>
              <a:t> </a:t>
            </a:r>
            <a:r>
              <a:rPr dirty="0" spc="114"/>
              <a:t>a </a:t>
            </a:r>
            <a:r>
              <a:rPr dirty="0" spc="-30"/>
              <a:t>particular</a:t>
            </a:r>
            <a:r>
              <a:rPr dirty="0" spc="-140"/>
              <a:t> </a:t>
            </a:r>
            <a:r>
              <a:rPr dirty="0" spc="-10"/>
              <a:t>fields.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400" spc="-114" b="1">
                <a:latin typeface="Arial"/>
                <a:cs typeface="Arial"/>
              </a:rPr>
              <a:t>Business</a:t>
            </a:r>
            <a:r>
              <a:rPr dirty="0" sz="2400" spc="-215" b="1">
                <a:latin typeface="Arial"/>
                <a:cs typeface="Arial"/>
              </a:rPr>
              <a:t> </a:t>
            </a:r>
            <a:r>
              <a:rPr dirty="0" sz="2400" spc="-114" b="1">
                <a:latin typeface="Arial"/>
                <a:cs typeface="Arial"/>
              </a:rPr>
              <a:t>management:</a:t>
            </a:r>
            <a:r>
              <a:rPr dirty="0" sz="2400" spc="-204" b="1">
                <a:latin typeface="Arial"/>
                <a:cs typeface="Arial"/>
              </a:rPr>
              <a:t> </a:t>
            </a:r>
            <a:r>
              <a:rPr dirty="0" spc="-70"/>
              <a:t>billing</a:t>
            </a:r>
            <a:r>
              <a:rPr dirty="0" spc="-125"/>
              <a:t> </a:t>
            </a:r>
            <a:r>
              <a:rPr dirty="0" spc="60"/>
              <a:t>an</a:t>
            </a:r>
            <a:r>
              <a:rPr dirty="0" spc="-105"/>
              <a:t> </a:t>
            </a:r>
            <a:r>
              <a:rPr dirty="0" spc="-10"/>
              <a:t>freelancer</a:t>
            </a:r>
            <a:r>
              <a:rPr dirty="0" spc="-150"/>
              <a:t> </a:t>
            </a:r>
            <a:r>
              <a:rPr dirty="0"/>
              <a:t>handle</a:t>
            </a:r>
            <a:r>
              <a:rPr dirty="0" spc="-110"/>
              <a:t> </a:t>
            </a:r>
            <a:r>
              <a:rPr dirty="0" spc="-55"/>
              <a:t>all</a:t>
            </a:r>
            <a:r>
              <a:rPr dirty="0" spc="-120"/>
              <a:t> </a:t>
            </a:r>
            <a:r>
              <a:rPr dirty="0" spc="-10"/>
              <a:t>aspects</a:t>
            </a:r>
            <a:r>
              <a:rPr dirty="0" spc="-135"/>
              <a:t> </a:t>
            </a:r>
            <a:r>
              <a:rPr dirty="0"/>
              <a:t>of</a:t>
            </a:r>
            <a:r>
              <a:rPr dirty="0" spc="-110"/>
              <a:t> </a:t>
            </a:r>
            <a:r>
              <a:rPr dirty="0" spc="-95"/>
              <a:t>their</a:t>
            </a:r>
            <a:r>
              <a:rPr dirty="0" spc="-135"/>
              <a:t> </a:t>
            </a:r>
            <a:r>
              <a:rPr dirty="0" spc="-50"/>
              <a:t>business,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pc="-20"/>
              <a:t>including</a:t>
            </a:r>
            <a:r>
              <a:rPr dirty="0" spc="-95"/>
              <a:t> </a:t>
            </a:r>
            <a:r>
              <a:rPr dirty="0" spc="-45"/>
              <a:t>marketingd</a:t>
            </a:r>
            <a:r>
              <a:rPr dirty="0" spc="-110"/>
              <a:t> </a:t>
            </a:r>
            <a:r>
              <a:rPr dirty="0" spc="-10"/>
              <a:t>taxes.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4560" y="4044696"/>
            <a:ext cx="3564763" cy="233103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796288" y="475132"/>
            <a:ext cx="8321040" cy="5191125"/>
          </a:xfrm>
          <a:prstGeom prst="rect">
            <a:avLst/>
          </a:prstGeom>
        </p:spPr>
        <p:txBody>
          <a:bodyPr wrap="square" lIns="0" tIns="247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dirty="0" sz="2800" spc="-15">
                <a:latin typeface="Times New Roman"/>
                <a:cs typeface="Times New Roman"/>
              </a:rPr>
              <a:t>PROFESSIONAL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50000"/>
              </a:lnSpc>
              <a:spcBef>
                <a:spcPts val="17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800" spc="150">
                <a:latin typeface="Verdana"/>
                <a:cs typeface="Verdana"/>
              </a:rPr>
              <a:t>A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85">
                <a:latin typeface="Verdana"/>
                <a:cs typeface="Verdana"/>
              </a:rPr>
              <a:t>professional</a:t>
            </a:r>
            <a:r>
              <a:rPr dirty="0" sz="2800" spc="-155">
                <a:latin typeface="Verdana"/>
                <a:cs typeface="Verdana"/>
              </a:rPr>
              <a:t> </a:t>
            </a:r>
            <a:r>
              <a:rPr dirty="0" sz="2800" spc="-290">
                <a:latin typeface="Verdana"/>
                <a:cs typeface="Verdana"/>
              </a:rPr>
              <a:t>is</a:t>
            </a:r>
            <a:r>
              <a:rPr dirty="0" sz="2800" spc="-2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someone</a:t>
            </a:r>
            <a:r>
              <a:rPr dirty="0" sz="2800" spc="-1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who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possesses </a:t>
            </a:r>
            <a:r>
              <a:rPr dirty="0" sz="2800" spc="-75">
                <a:latin typeface="Verdana"/>
                <a:cs typeface="Verdana"/>
              </a:rPr>
              <a:t>expert</a:t>
            </a:r>
            <a:r>
              <a:rPr dirty="0" sz="2800" spc="-12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knowledge</a:t>
            </a:r>
            <a:r>
              <a:rPr dirty="0" sz="2800" spc="-145">
                <a:latin typeface="Verdana"/>
                <a:cs typeface="Verdana"/>
              </a:rPr>
              <a:t> </a:t>
            </a:r>
            <a:r>
              <a:rPr dirty="0" sz="2800" spc="100">
                <a:latin typeface="Verdana"/>
                <a:cs typeface="Verdana"/>
              </a:rPr>
              <a:t>and</a:t>
            </a:r>
            <a:r>
              <a:rPr dirty="0" sz="2800" spc="-155">
                <a:latin typeface="Verdana"/>
                <a:cs typeface="Verdana"/>
              </a:rPr>
              <a:t> </a:t>
            </a:r>
            <a:r>
              <a:rPr dirty="0" sz="2800" spc="-145">
                <a:latin typeface="Verdana"/>
                <a:cs typeface="Verdana"/>
              </a:rPr>
              <a:t>skilled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100">
                <a:latin typeface="Verdana"/>
                <a:cs typeface="Verdana"/>
              </a:rPr>
              <a:t>competence</a:t>
            </a:r>
            <a:r>
              <a:rPr dirty="0" sz="2800" spc="-10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in </a:t>
            </a:r>
            <a:r>
              <a:rPr dirty="0" sz="2800" spc="215">
                <a:latin typeface="Verdana"/>
                <a:cs typeface="Verdana"/>
              </a:rPr>
              <a:t>a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recognized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105">
                <a:latin typeface="Verdana"/>
                <a:cs typeface="Verdana"/>
              </a:rPr>
              <a:t>fields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250">
                <a:latin typeface="Verdana"/>
                <a:cs typeface="Verdana"/>
              </a:rPr>
              <a:t>,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often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required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formal </a:t>
            </a:r>
            <a:r>
              <a:rPr dirty="0" sz="2800" spc="45">
                <a:latin typeface="Verdana"/>
                <a:cs typeface="Verdana"/>
              </a:rPr>
              <a:t>education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100">
                <a:latin typeface="Verdana"/>
                <a:cs typeface="Verdana"/>
              </a:rPr>
              <a:t>and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certification.</a:t>
            </a:r>
            <a:endParaRPr sz="2800">
              <a:latin typeface="Verdana"/>
              <a:cs typeface="Verdana"/>
            </a:endParaRPr>
          </a:p>
          <a:p>
            <a:pPr marL="469900" marR="267335" indent="-457200">
              <a:lnSpc>
                <a:spcPct val="15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800" spc="-170">
                <a:latin typeface="Verdana"/>
                <a:cs typeface="Verdana"/>
              </a:rPr>
              <a:t>They</a:t>
            </a:r>
            <a:r>
              <a:rPr dirty="0" sz="2800" spc="-1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are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characterized</a:t>
            </a:r>
            <a:r>
              <a:rPr dirty="0" sz="2800" spc="-1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by</a:t>
            </a:r>
            <a:r>
              <a:rPr dirty="0" sz="2800" spc="-180">
                <a:latin typeface="Verdana"/>
                <a:cs typeface="Verdana"/>
              </a:rPr>
              <a:t> </a:t>
            </a:r>
            <a:r>
              <a:rPr dirty="0" sz="2800" spc="-145">
                <a:latin typeface="Verdana"/>
                <a:cs typeface="Verdana"/>
              </a:rPr>
              <a:t>their</a:t>
            </a:r>
            <a:r>
              <a:rPr dirty="0" sz="2800" spc="-165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discipline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, </a:t>
            </a:r>
            <a:r>
              <a:rPr dirty="0" sz="2800">
                <a:latin typeface="Verdana"/>
                <a:cs typeface="Verdana"/>
              </a:rPr>
              <a:t>ethical</a:t>
            </a:r>
            <a:r>
              <a:rPr dirty="0" sz="2800" spc="-180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behaviour,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100">
                <a:latin typeface="Verdana"/>
                <a:cs typeface="Verdana"/>
              </a:rPr>
              <a:t>and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commitment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high </a:t>
            </a:r>
            <a:r>
              <a:rPr dirty="0" sz="2800" spc="-85">
                <a:latin typeface="Verdana"/>
                <a:cs typeface="Verdana"/>
              </a:rPr>
              <a:t>standards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of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95">
                <a:latin typeface="Verdana"/>
                <a:cs typeface="Verdana"/>
              </a:rPr>
              <a:t>conduct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114">
                <a:latin typeface="Verdana"/>
                <a:cs typeface="Verdana"/>
              </a:rPr>
              <a:t>within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130">
                <a:latin typeface="Verdana"/>
                <a:cs typeface="Verdana"/>
              </a:rPr>
              <a:t>their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profession.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28926" y="713359"/>
            <a:ext cx="10033635" cy="4800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85">
                <a:latin typeface="Times New Roman"/>
                <a:cs typeface="Times New Roman"/>
              </a:rPr>
              <a:t>TOOLS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 spc="-210">
                <a:latin typeface="Times New Roman"/>
                <a:cs typeface="Times New Roman"/>
              </a:rPr>
              <a:t>AND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60">
                <a:latin typeface="Times New Roman"/>
                <a:cs typeface="Times New Roman"/>
              </a:rPr>
              <a:t>TECHNIQUES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5"/>
              </a:spcBef>
            </a:pPr>
            <a:endParaRPr sz="2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Wingdings"/>
              <a:buChar char=""/>
              <a:tabLst>
                <a:tab pos="298450" algn="l"/>
                <a:tab pos="1710055" algn="l"/>
              </a:tabLst>
            </a:pPr>
            <a:r>
              <a:rPr dirty="0" sz="2800" spc="-180">
                <a:latin typeface="Verdana"/>
                <a:cs typeface="Verdana"/>
              </a:rPr>
              <a:t>Html</a:t>
            </a:r>
            <a:r>
              <a:rPr dirty="0" sz="2800" spc="-160">
                <a:latin typeface="Verdana"/>
                <a:cs typeface="Verdana"/>
              </a:rPr>
              <a:t> </a:t>
            </a:r>
            <a:r>
              <a:rPr dirty="0" sz="2800" spc="-50">
                <a:latin typeface="Wingdings"/>
                <a:cs typeface="Wingdings"/>
              </a:rPr>
              <a:t>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30">
                <a:latin typeface="Verdana"/>
                <a:cs typeface="Verdana"/>
              </a:rPr>
              <a:t>structure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(pages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250">
                <a:latin typeface="Verdana"/>
                <a:cs typeface="Verdana"/>
              </a:rPr>
              <a:t>,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section)</a:t>
            </a:r>
            <a:endParaRPr sz="2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680"/>
              </a:spcBef>
              <a:buClr>
                <a:srgbClr val="FFFFFF"/>
              </a:buClr>
              <a:buFont typeface="Wingdings"/>
              <a:buChar char=""/>
              <a:tabLst>
                <a:tab pos="298450" algn="l"/>
              </a:tabLst>
            </a:pPr>
            <a:r>
              <a:rPr dirty="0" sz="2800" spc="-65">
                <a:latin typeface="Verdana"/>
                <a:cs typeface="Verdana"/>
              </a:rPr>
              <a:t>css</a:t>
            </a:r>
            <a:r>
              <a:rPr dirty="0" sz="2800" spc="-65">
                <a:latin typeface="Wingdings"/>
                <a:cs typeface="Wingdings"/>
              </a:rPr>
              <a:t>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160">
                <a:latin typeface="Verdana"/>
                <a:cs typeface="Verdana"/>
              </a:rPr>
              <a:t>styling</a:t>
            </a:r>
            <a:r>
              <a:rPr dirty="0" sz="2800" spc="-210">
                <a:latin typeface="Verdana"/>
                <a:cs typeface="Verdana"/>
              </a:rPr>
              <a:t> </a:t>
            </a:r>
            <a:r>
              <a:rPr dirty="0" sz="2800" spc="-254">
                <a:latin typeface="Verdana"/>
                <a:cs typeface="Verdana"/>
              </a:rPr>
              <a:t>(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colors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250">
                <a:latin typeface="Verdana"/>
                <a:cs typeface="Verdana"/>
              </a:rPr>
              <a:t>,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100">
                <a:latin typeface="Verdana"/>
                <a:cs typeface="Verdana"/>
              </a:rPr>
              <a:t>layouts</a:t>
            </a:r>
            <a:r>
              <a:rPr dirty="0" sz="2800" spc="-215">
                <a:latin typeface="Verdana"/>
                <a:cs typeface="Verdana"/>
              </a:rPr>
              <a:t> </a:t>
            </a:r>
            <a:r>
              <a:rPr dirty="0" sz="2800" spc="-250">
                <a:latin typeface="Verdana"/>
                <a:cs typeface="Verdana"/>
              </a:rPr>
              <a:t>,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65">
                <a:latin typeface="Verdana"/>
                <a:cs typeface="Verdana"/>
              </a:rPr>
              <a:t>responsiveness).</a:t>
            </a:r>
            <a:endParaRPr sz="2800">
              <a:latin typeface="Verdana"/>
              <a:cs typeface="Verdana"/>
            </a:endParaRPr>
          </a:p>
          <a:p>
            <a:pPr marL="299085" marR="5080" indent="-287020">
              <a:lnSpc>
                <a:spcPts val="5040"/>
              </a:lnSpc>
              <a:spcBef>
                <a:spcPts val="445"/>
              </a:spcBef>
              <a:buClr>
                <a:srgbClr val="FFFFF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2800" spc="90">
                <a:latin typeface="Verdana"/>
                <a:cs typeface="Verdana"/>
              </a:rPr>
              <a:t>Java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110">
                <a:latin typeface="Verdana"/>
                <a:cs typeface="Verdana"/>
              </a:rPr>
              <a:t>script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>
                <a:latin typeface="Wingdings"/>
                <a:cs typeface="Wingdings"/>
              </a:rPr>
              <a:t>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 spc="-95">
                <a:latin typeface="Verdana"/>
                <a:cs typeface="Verdana"/>
              </a:rPr>
              <a:t>interactivity</a:t>
            </a:r>
            <a:r>
              <a:rPr dirty="0" sz="2800" spc="-18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(navigation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-80">
                <a:latin typeface="Verdana"/>
                <a:cs typeface="Verdana"/>
              </a:rPr>
              <a:t>menu,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40">
                <a:latin typeface="Verdana"/>
                <a:cs typeface="Verdana"/>
              </a:rPr>
              <a:t>animation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, </a:t>
            </a:r>
            <a:r>
              <a:rPr dirty="0" sz="2800" spc="-125">
                <a:latin typeface="Verdana"/>
                <a:cs typeface="Verdana"/>
              </a:rPr>
              <a:t>form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validation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290">
                <a:latin typeface="Verdana"/>
                <a:cs typeface="Verdana"/>
              </a:rPr>
              <a:t>).</a:t>
            </a:r>
            <a:endParaRPr sz="2800">
              <a:latin typeface="Verdana"/>
              <a:cs typeface="Verdana"/>
            </a:endParaRPr>
          </a:p>
          <a:p>
            <a:pPr marL="299085" marR="1169035" indent="-287020">
              <a:lnSpc>
                <a:spcPts val="5040"/>
              </a:lnSpc>
              <a:buClr>
                <a:srgbClr val="FFFFF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2800">
                <a:latin typeface="Verdana"/>
                <a:cs typeface="Verdana"/>
              </a:rPr>
              <a:t>Mention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195">
                <a:latin typeface="Verdana"/>
                <a:cs typeface="Verdana"/>
              </a:rPr>
              <a:t>code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editor</a:t>
            </a:r>
            <a:r>
              <a:rPr dirty="0" sz="2800" spc="-210">
                <a:latin typeface="Verdana"/>
                <a:cs typeface="Verdana"/>
              </a:rPr>
              <a:t> </a:t>
            </a:r>
            <a:r>
              <a:rPr dirty="0" sz="2800" spc="-250">
                <a:latin typeface="Verdana"/>
                <a:cs typeface="Verdana"/>
              </a:rPr>
              <a:t>(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 spc="-254">
                <a:latin typeface="Verdana"/>
                <a:cs typeface="Verdana"/>
              </a:rPr>
              <a:t>vs</a:t>
            </a:r>
            <a:r>
              <a:rPr dirty="0" sz="2800" spc="-215">
                <a:latin typeface="Verdana"/>
                <a:cs typeface="Verdana"/>
              </a:rPr>
              <a:t> </a:t>
            </a:r>
            <a:r>
              <a:rPr dirty="0" sz="2800" spc="195">
                <a:latin typeface="Verdana"/>
                <a:cs typeface="Verdana"/>
              </a:rPr>
              <a:t>code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250">
                <a:latin typeface="Verdana"/>
                <a:cs typeface="Verdana"/>
              </a:rPr>
              <a:t>)</a:t>
            </a:r>
            <a:r>
              <a:rPr dirty="0" sz="2800" spc="-210">
                <a:latin typeface="Verdana"/>
                <a:cs typeface="Verdana"/>
              </a:rPr>
              <a:t> </a:t>
            </a:r>
            <a:r>
              <a:rPr dirty="0" sz="2800" spc="-125">
                <a:latin typeface="Verdana"/>
                <a:cs typeface="Verdana"/>
              </a:rPr>
              <a:t>or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195">
                <a:latin typeface="Verdana"/>
                <a:cs typeface="Verdana"/>
              </a:rPr>
              <a:t>code</a:t>
            </a:r>
            <a:r>
              <a:rPr dirty="0" sz="2800" spc="-210">
                <a:latin typeface="Verdana"/>
                <a:cs typeface="Verdana"/>
              </a:rPr>
              <a:t> </a:t>
            </a:r>
            <a:r>
              <a:rPr dirty="0" sz="2800" spc="75">
                <a:latin typeface="Verdana"/>
                <a:cs typeface="Verdana"/>
              </a:rPr>
              <a:t>pen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70">
                <a:latin typeface="Verdana"/>
                <a:cs typeface="Verdana"/>
              </a:rPr>
              <a:t>and </a:t>
            </a:r>
            <a:r>
              <a:rPr dirty="0" sz="2800" spc="-95">
                <a:latin typeface="Verdana"/>
                <a:cs typeface="Verdana"/>
              </a:rPr>
              <a:t>hosting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platform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120">
                <a:latin typeface="Verdana"/>
                <a:cs typeface="Verdana"/>
              </a:rPr>
              <a:t>(git</a:t>
            </a:r>
            <a:r>
              <a:rPr dirty="0" sz="2800" spc="-22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hub)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900" y="2404872"/>
            <a:ext cx="3425952" cy="2484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0145" y="710946"/>
            <a:ext cx="8020050" cy="35737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50">
                <a:latin typeface="Times New Roman"/>
                <a:cs typeface="Times New Roman"/>
              </a:rPr>
              <a:t>POTFOLIO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155">
                <a:latin typeface="Times New Roman"/>
                <a:cs typeface="Times New Roman"/>
              </a:rPr>
              <a:t>DESIGN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210">
                <a:latin typeface="Times New Roman"/>
                <a:cs typeface="Times New Roman"/>
              </a:rPr>
              <a:t>AND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LAYOUT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2800">
              <a:latin typeface="Times New Roman"/>
              <a:cs typeface="Times New Roman"/>
            </a:endParaRPr>
          </a:p>
          <a:p>
            <a:pPr marL="387350" indent="-285750">
              <a:lnSpc>
                <a:spcPct val="100000"/>
              </a:lnSpc>
              <a:buClr>
                <a:srgbClr val="FFFFFF"/>
              </a:buClr>
              <a:buSzPct val="96428"/>
              <a:buFont typeface="Wingdings"/>
              <a:buChar char=""/>
              <a:tabLst>
                <a:tab pos="387350" algn="l"/>
              </a:tabLst>
            </a:pPr>
            <a:r>
              <a:rPr dirty="0" sz="2800" spc="-65">
                <a:latin typeface="Verdana"/>
                <a:cs typeface="Verdana"/>
              </a:rPr>
              <a:t>Section</a:t>
            </a:r>
            <a:r>
              <a:rPr dirty="0" sz="2800" spc="-13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include</a:t>
            </a:r>
            <a:r>
              <a:rPr dirty="0" sz="2800" spc="-150">
                <a:latin typeface="Verdana"/>
                <a:cs typeface="Verdana"/>
              </a:rPr>
              <a:t> </a:t>
            </a:r>
            <a:r>
              <a:rPr dirty="0" sz="2800" spc="-560">
                <a:latin typeface="Verdana"/>
                <a:cs typeface="Verdana"/>
              </a:rPr>
              <a:t>:</a:t>
            </a:r>
            <a:endParaRPr sz="2800">
              <a:latin typeface="Verdana"/>
              <a:cs typeface="Verdana"/>
            </a:endParaRPr>
          </a:p>
          <a:p>
            <a:pPr marL="387350" indent="-285750">
              <a:lnSpc>
                <a:spcPct val="100000"/>
              </a:lnSpc>
              <a:buClr>
                <a:srgbClr val="FFFFFF"/>
              </a:buClr>
              <a:buSzPct val="96428"/>
              <a:buFont typeface="Wingdings"/>
              <a:buChar char=""/>
              <a:tabLst>
                <a:tab pos="387350" algn="l"/>
              </a:tabLst>
            </a:pPr>
            <a:r>
              <a:rPr dirty="0" sz="2800">
                <a:latin typeface="Verdana"/>
                <a:cs typeface="Verdana"/>
              </a:rPr>
              <a:t>Home</a:t>
            </a:r>
            <a:r>
              <a:rPr dirty="0" sz="2800" spc="-11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/about</a:t>
            </a:r>
            <a:r>
              <a:rPr dirty="0" sz="2800" spc="-114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me</a:t>
            </a:r>
            <a:endParaRPr sz="2800">
              <a:latin typeface="Verdana"/>
              <a:cs typeface="Verdana"/>
            </a:endParaRPr>
          </a:p>
          <a:p>
            <a:pPr marL="387350" indent="-285750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SzPct val="96428"/>
              <a:buFont typeface="Wingdings"/>
              <a:buChar char=""/>
              <a:tabLst>
                <a:tab pos="387350" algn="l"/>
              </a:tabLst>
            </a:pPr>
            <a:r>
              <a:rPr dirty="0" sz="2800" spc="-10">
                <a:latin typeface="Verdana"/>
                <a:cs typeface="Verdana"/>
              </a:rPr>
              <a:t>Project</a:t>
            </a:r>
            <a:endParaRPr sz="2800">
              <a:latin typeface="Verdana"/>
              <a:cs typeface="Verdana"/>
            </a:endParaRPr>
          </a:p>
          <a:p>
            <a:pPr marL="387350" indent="-285750">
              <a:lnSpc>
                <a:spcPct val="100000"/>
              </a:lnSpc>
              <a:buClr>
                <a:srgbClr val="FFFFFF"/>
              </a:buClr>
              <a:buSzPct val="96428"/>
              <a:buFont typeface="Wingdings"/>
              <a:buChar char=""/>
              <a:tabLst>
                <a:tab pos="387350" algn="l"/>
              </a:tabLst>
            </a:pPr>
            <a:r>
              <a:rPr dirty="0" sz="2800" spc="-310">
                <a:latin typeface="Verdana"/>
                <a:cs typeface="Verdana"/>
              </a:rPr>
              <a:t>Skills</a:t>
            </a:r>
            <a:endParaRPr sz="2800">
              <a:latin typeface="Verdana"/>
              <a:cs typeface="Verdana"/>
            </a:endParaRPr>
          </a:p>
          <a:p>
            <a:pPr marL="387350" indent="-285750">
              <a:lnSpc>
                <a:spcPct val="100000"/>
              </a:lnSpc>
              <a:buClr>
                <a:srgbClr val="FFFFFF"/>
              </a:buClr>
              <a:buSzPct val="96428"/>
              <a:buFont typeface="Wingdings"/>
              <a:buChar char=""/>
              <a:tabLst>
                <a:tab pos="387350" algn="l"/>
              </a:tabLst>
            </a:pPr>
            <a:r>
              <a:rPr dirty="0" sz="2800" spc="80">
                <a:latin typeface="Verdana"/>
                <a:cs typeface="Verdana"/>
              </a:rPr>
              <a:t>Contact</a:t>
            </a:r>
            <a:endParaRPr sz="2800">
              <a:latin typeface="Verdana"/>
              <a:cs typeface="Verdana"/>
            </a:endParaRPr>
          </a:p>
          <a:p>
            <a:pPr marL="387350" indent="-285750">
              <a:lnSpc>
                <a:spcPct val="100000"/>
              </a:lnSpc>
              <a:buClr>
                <a:srgbClr val="FFFFFF"/>
              </a:buClr>
              <a:buSzPct val="96428"/>
              <a:buFont typeface="Wingdings"/>
              <a:buChar char=""/>
              <a:tabLst>
                <a:tab pos="387350" algn="l"/>
                <a:tab pos="5088890" algn="l"/>
              </a:tabLst>
            </a:pPr>
            <a:r>
              <a:rPr dirty="0" sz="2800" spc="-100">
                <a:latin typeface="Verdana"/>
                <a:cs typeface="Verdana"/>
              </a:rPr>
              <a:t>Responsive</a:t>
            </a:r>
            <a:r>
              <a:rPr dirty="0" sz="2800" spc="-114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layout</a:t>
            </a:r>
            <a:r>
              <a:rPr dirty="0" sz="2800" spc="-15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(mobile</a:t>
            </a:r>
            <a:r>
              <a:rPr dirty="0" sz="2800">
                <a:latin typeface="Verdana"/>
                <a:cs typeface="Verdana"/>
              </a:rPr>
              <a:t>	</a:t>
            </a:r>
            <a:r>
              <a:rPr dirty="0" sz="2800" spc="-595">
                <a:latin typeface="Verdana"/>
                <a:cs typeface="Verdana"/>
              </a:rPr>
              <a:t>+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35">
                <a:latin typeface="Verdana"/>
                <a:cs typeface="Verdana"/>
              </a:rPr>
              <a:t>desktop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55">
                <a:latin typeface="Verdana"/>
                <a:cs typeface="Verdana"/>
              </a:rPr>
              <a:t>view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295">
                <a:latin typeface="Verdana"/>
                <a:cs typeface="Verdana"/>
              </a:rPr>
              <a:t>).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63089" y="755091"/>
            <a:ext cx="8134350" cy="5102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>
                <a:latin typeface="Times New Roman"/>
                <a:cs typeface="Times New Roman"/>
              </a:rPr>
              <a:t>FEATURE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 spc="-204">
                <a:latin typeface="Times New Roman"/>
                <a:cs typeface="Times New Roman"/>
              </a:rPr>
              <a:t>AND</a:t>
            </a:r>
            <a:r>
              <a:rPr dirty="0" sz="2800" spc="15">
                <a:latin typeface="Times New Roman"/>
                <a:cs typeface="Times New Roman"/>
              </a:rPr>
              <a:t> </a:t>
            </a:r>
            <a:r>
              <a:rPr dirty="0" sz="2800" spc="-114">
                <a:latin typeface="Times New Roman"/>
                <a:cs typeface="Times New Roman"/>
              </a:rPr>
              <a:t>FUNCTIONALLY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50"/>
              </a:spcBef>
            </a:pPr>
            <a:endParaRPr sz="2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298450" algn="l"/>
              </a:tabLst>
            </a:pPr>
            <a:r>
              <a:rPr dirty="0" sz="2800" spc="-10">
                <a:latin typeface="Verdana"/>
                <a:cs typeface="Verdana"/>
              </a:rPr>
              <a:t>Navigation</a:t>
            </a:r>
            <a:r>
              <a:rPr dirty="0" sz="2800" spc="-19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bar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-110">
                <a:latin typeface="Verdana"/>
                <a:cs typeface="Verdana"/>
              </a:rPr>
              <a:t>with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95">
                <a:latin typeface="Verdana"/>
                <a:cs typeface="Verdana"/>
              </a:rPr>
              <a:t>smooth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scrolling.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336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dirty="0" sz="2800" spc="-50">
                <a:latin typeface="Verdana"/>
                <a:cs typeface="Verdana"/>
              </a:rPr>
              <a:t>Project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showcase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110">
                <a:latin typeface="Verdana"/>
                <a:cs typeface="Verdana"/>
              </a:rPr>
              <a:t>with</a:t>
            </a:r>
            <a:r>
              <a:rPr dirty="0" sz="2800" spc="-20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images/details</a:t>
            </a:r>
            <a:endParaRPr sz="2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3360"/>
              </a:spcBef>
              <a:buSzPct val="96428"/>
              <a:buFont typeface="Wingdings"/>
              <a:buChar char=""/>
              <a:tabLst>
                <a:tab pos="298450" algn="l"/>
              </a:tabLst>
            </a:pPr>
            <a:r>
              <a:rPr dirty="0" sz="2800" spc="-70">
                <a:latin typeface="Verdana"/>
                <a:cs typeface="Verdana"/>
              </a:rPr>
              <a:t>Interactive</a:t>
            </a:r>
            <a:r>
              <a:rPr dirty="0" sz="2800" spc="-180">
                <a:latin typeface="Verdana"/>
                <a:cs typeface="Verdana"/>
              </a:rPr>
              <a:t> </a:t>
            </a:r>
            <a:r>
              <a:rPr dirty="0" sz="2800" spc="-20">
                <a:latin typeface="Verdana"/>
                <a:cs typeface="Verdana"/>
              </a:rPr>
              <a:t>element</a:t>
            </a:r>
            <a:r>
              <a:rPr dirty="0" sz="2800" spc="-150">
                <a:latin typeface="Verdana"/>
                <a:cs typeface="Verdana"/>
              </a:rPr>
              <a:t> </a:t>
            </a:r>
            <a:r>
              <a:rPr dirty="0" sz="2800" spc="-90">
                <a:latin typeface="Verdana"/>
                <a:cs typeface="Verdana"/>
              </a:rPr>
              <a:t>(hover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60">
                <a:latin typeface="Verdana"/>
                <a:cs typeface="Verdana"/>
              </a:rPr>
              <a:t>effects,</a:t>
            </a:r>
            <a:r>
              <a:rPr dirty="0" sz="2800" spc="-16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animation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3360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dirty="0" sz="2800" spc="90">
                <a:latin typeface="Verdana"/>
                <a:cs typeface="Verdana"/>
              </a:rPr>
              <a:t>Contact</a:t>
            </a:r>
            <a:r>
              <a:rPr dirty="0" sz="2800" spc="-165">
                <a:latin typeface="Verdana"/>
                <a:cs typeface="Verdana"/>
              </a:rPr>
              <a:t> </a:t>
            </a:r>
            <a:r>
              <a:rPr dirty="0" sz="2800" spc="-125">
                <a:latin typeface="Verdana"/>
                <a:cs typeface="Verdana"/>
              </a:rPr>
              <a:t>form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254">
                <a:latin typeface="Verdana"/>
                <a:cs typeface="Verdana"/>
              </a:rPr>
              <a:t>(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110">
                <a:latin typeface="Verdana"/>
                <a:cs typeface="Verdana"/>
              </a:rPr>
              <a:t>with</a:t>
            </a:r>
            <a:r>
              <a:rPr dirty="0" sz="2800" spc="-185">
                <a:latin typeface="Verdana"/>
                <a:cs typeface="Verdana"/>
              </a:rPr>
              <a:t> </a:t>
            </a:r>
            <a:r>
              <a:rPr dirty="0" sz="2800" spc="-30">
                <a:latin typeface="Verdana"/>
                <a:cs typeface="Verdana"/>
              </a:rPr>
              <a:t>validation</a:t>
            </a:r>
            <a:r>
              <a:rPr dirty="0" sz="2800" spc="-190">
                <a:latin typeface="Verdana"/>
                <a:cs typeface="Verdana"/>
              </a:rPr>
              <a:t> </a:t>
            </a:r>
            <a:r>
              <a:rPr dirty="0" sz="2800" spc="-290">
                <a:latin typeface="Verdana"/>
                <a:cs typeface="Verdana"/>
              </a:rPr>
              <a:t>).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336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dirty="0" sz="2800" spc="-100">
                <a:latin typeface="Verdana"/>
                <a:cs typeface="Verdana"/>
              </a:rPr>
              <a:t>Responsive</a:t>
            </a:r>
            <a:r>
              <a:rPr dirty="0" sz="2800" spc="-120">
                <a:latin typeface="Verdana"/>
                <a:cs typeface="Verdana"/>
              </a:rPr>
              <a:t> </a:t>
            </a:r>
            <a:r>
              <a:rPr dirty="0" sz="2800" spc="-45">
                <a:latin typeface="Verdana"/>
                <a:cs typeface="Verdana"/>
              </a:rPr>
              <a:t>design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 spc="-125">
                <a:latin typeface="Verdana"/>
                <a:cs typeface="Verdana"/>
              </a:rPr>
              <a:t>for</a:t>
            </a:r>
            <a:r>
              <a:rPr dirty="0" sz="2800" spc="-165">
                <a:latin typeface="Verdana"/>
                <a:cs typeface="Verdana"/>
              </a:rPr>
              <a:t> </a:t>
            </a:r>
            <a:r>
              <a:rPr dirty="0" sz="2800" spc="-75">
                <a:latin typeface="Verdana"/>
                <a:cs typeface="Verdana"/>
              </a:rPr>
              <a:t>all</a:t>
            </a:r>
            <a:r>
              <a:rPr dirty="0" sz="2800" spc="-1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devices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-50">
                <a:latin typeface="Verdana"/>
                <a:cs typeface="Verdana"/>
              </a:rPr>
              <a:t>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355" rIns="0" bIns="0" rtlCol="0" vert="horz">
            <a:spAutoFit/>
          </a:bodyPr>
          <a:lstStyle/>
          <a:p>
            <a:pPr marL="414020">
              <a:lnSpc>
                <a:spcPct val="100000"/>
              </a:lnSpc>
              <a:spcBef>
                <a:spcPts val="105"/>
              </a:spcBef>
            </a:pPr>
            <a:r>
              <a:rPr dirty="0" spc="-29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97201" y="1739849"/>
            <a:ext cx="4695825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8930" indent="-31750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"/>
              <a:tabLst>
                <a:tab pos="328930" algn="l"/>
                <a:tab pos="2598420" algn="l"/>
              </a:tabLst>
            </a:pPr>
            <a:r>
              <a:rPr dirty="0" sz="2800" spc="-130">
                <a:latin typeface="Verdana"/>
                <a:cs typeface="Verdana"/>
              </a:rPr>
              <a:t>Highlights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-25">
                <a:latin typeface="Verdana"/>
                <a:cs typeface="Verdana"/>
              </a:rPr>
              <a:t>of</a:t>
            </a:r>
            <a:r>
              <a:rPr dirty="0" sz="2800">
                <a:latin typeface="Verdana"/>
                <a:cs typeface="Verdana"/>
              </a:rPr>
              <a:t>	</a:t>
            </a:r>
            <a:r>
              <a:rPr dirty="0" sz="2800" spc="-135">
                <a:latin typeface="Verdana"/>
                <a:cs typeface="Verdana"/>
              </a:rPr>
              <a:t>your</a:t>
            </a:r>
            <a:r>
              <a:rPr dirty="0" sz="2800" spc="-17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project</a:t>
            </a:r>
            <a:endParaRPr sz="2800">
              <a:latin typeface="Verdana"/>
              <a:cs typeface="Verdana"/>
            </a:endParaRPr>
          </a:p>
          <a:p>
            <a:pPr marL="328930" indent="-317500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"/>
              <a:tabLst>
                <a:tab pos="328930" algn="l"/>
              </a:tabLst>
            </a:pPr>
            <a:r>
              <a:rPr dirty="0" sz="2800" spc="-114">
                <a:latin typeface="Verdana"/>
                <a:cs typeface="Verdana"/>
              </a:rPr>
              <a:t>Final</a:t>
            </a:r>
            <a:r>
              <a:rPr dirty="0" sz="2800" spc="-204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summary</a:t>
            </a:r>
            <a:endParaRPr sz="2800">
              <a:latin typeface="Verdana"/>
              <a:cs typeface="Verdana"/>
            </a:endParaRPr>
          </a:p>
          <a:p>
            <a:pPr marL="328930" indent="-317500">
              <a:lnSpc>
                <a:spcPct val="100000"/>
              </a:lnSpc>
              <a:buSzPct val="96428"/>
              <a:buFont typeface="Wingdings"/>
              <a:buChar char=""/>
              <a:tabLst>
                <a:tab pos="328930" algn="l"/>
              </a:tabLst>
            </a:pPr>
            <a:r>
              <a:rPr dirty="0" sz="2800" spc="-135">
                <a:latin typeface="Verdana"/>
                <a:cs typeface="Verdana"/>
              </a:rPr>
              <a:t>Benefits</a:t>
            </a:r>
            <a:r>
              <a:rPr dirty="0" sz="2800" spc="-17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to</a:t>
            </a:r>
            <a:r>
              <a:rPr dirty="0" sz="2800" spc="-18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society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183892" y="2004060"/>
            <a:ext cx="4185285" cy="902335"/>
            <a:chOff x="2183892" y="2004060"/>
            <a:chExt cx="4185285" cy="9023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3892" y="2045208"/>
              <a:ext cx="861059" cy="8382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2804" y="2004060"/>
              <a:ext cx="3745992" cy="902208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2063876" y="774953"/>
            <a:ext cx="4043679" cy="185991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0">
                <a:latin typeface="Times New Roman"/>
                <a:cs typeface="Times New Roman"/>
              </a:rPr>
              <a:t>PROJECT</a:t>
            </a:r>
            <a:r>
              <a:rPr dirty="0" sz="3200" spc="-14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TITLE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75"/>
              </a:spcBef>
            </a:pPr>
            <a:endParaRPr sz="32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</a:pPr>
            <a:r>
              <a:rPr dirty="0" sz="3200">
                <a:solidFill>
                  <a:srgbClr val="858585"/>
                </a:solidFill>
                <a:latin typeface="Wingdings"/>
                <a:cs typeface="Wingdings"/>
              </a:rPr>
              <a:t></a:t>
            </a:r>
            <a:r>
              <a:rPr dirty="0" sz="3200" spc="-50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dirty="0" sz="3200" spc="-90">
                <a:latin typeface="Verdana"/>
                <a:cs typeface="Verdana"/>
              </a:rPr>
              <a:t>student</a:t>
            </a:r>
            <a:r>
              <a:rPr dirty="0" sz="3200" spc="-245">
                <a:latin typeface="Verdana"/>
                <a:cs typeface="Verdana"/>
              </a:rPr>
              <a:t> </a:t>
            </a:r>
            <a:r>
              <a:rPr dirty="0" sz="3200" spc="-50">
                <a:latin typeface="Verdana"/>
                <a:cs typeface="Verdana"/>
              </a:rPr>
              <a:t>portfolio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6779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mbria"/>
                <a:cs typeface="Cambria"/>
              </a:rPr>
              <a:t>AGENDA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332226" y="1440306"/>
            <a:ext cx="3846829" cy="3866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5270" indent="-255270">
              <a:lnSpc>
                <a:spcPct val="100000"/>
              </a:lnSpc>
              <a:spcBef>
                <a:spcPts val="95"/>
              </a:spcBef>
              <a:buSzPct val="82142"/>
              <a:buAutoNum type="arabicPeriod"/>
              <a:tabLst>
                <a:tab pos="255270" algn="l"/>
              </a:tabLst>
            </a:pPr>
            <a:r>
              <a:rPr dirty="0" sz="2800" spc="-290">
                <a:latin typeface="Arial MT"/>
                <a:cs typeface="Arial MT"/>
              </a:rPr>
              <a:t>Problem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275">
                <a:latin typeface="Arial MT"/>
                <a:cs typeface="Arial MT"/>
              </a:rPr>
              <a:t>statement</a:t>
            </a:r>
            <a:endParaRPr sz="2800">
              <a:latin typeface="Arial MT"/>
              <a:cs typeface="Arial MT"/>
            </a:endParaRPr>
          </a:p>
          <a:p>
            <a:pPr marL="255270" indent="-255270">
              <a:lnSpc>
                <a:spcPct val="100000"/>
              </a:lnSpc>
              <a:buSzPct val="82142"/>
              <a:buAutoNum type="arabicPeriod"/>
              <a:tabLst>
                <a:tab pos="255270" algn="l"/>
              </a:tabLst>
            </a:pPr>
            <a:r>
              <a:rPr dirty="0" sz="2800" spc="-240">
                <a:latin typeface="Arial MT"/>
                <a:cs typeface="Arial MT"/>
              </a:rPr>
              <a:t>Project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275">
                <a:latin typeface="Arial MT"/>
                <a:cs typeface="Arial MT"/>
              </a:rPr>
              <a:t>overview</a:t>
            </a:r>
            <a:endParaRPr sz="2800">
              <a:latin typeface="Arial MT"/>
              <a:cs typeface="Arial MT"/>
            </a:endParaRPr>
          </a:p>
          <a:p>
            <a:pPr marL="255270" indent="-255270">
              <a:lnSpc>
                <a:spcPct val="100000"/>
              </a:lnSpc>
              <a:buSzPct val="82142"/>
              <a:buAutoNum type="arabicPeriod"/>
              <a:tabLst>
                <a:tab pos="255270" algn="l"/>
              </a:tabLst>
            </a:pPr>
            <a:r>
              <a:rPr dirty="0" sz="2800" spc="-320">
                <a:latin typeface="Arial MT"/>
                <a:cs typeface="Arial MT"/>
              </a:rPr>
              <a:t>End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280">
                <a:latin typeface="Arial MT"/>
                <a:cs typeface="Arial MT"/>
              </a:rPr>
              <a:t>user</a:t>
            </a:r>
            <a:endParaRPr sz="2800">
              <a:latin typeface="Arial MT"/>
              <a:cs typeface="Arial MT"/>
            </a:endParaRPr>
          </a:p>
          <a:p>
            <a:pPr marL="12700" marR="5080" indent="-12700">
              <a:lnSpc>
                <a:spcPct val="100000"/>
              </a:lnSpc>
              <a:buSzPct val="82142"/>
              <a:buAutoNum type="arabicPeriod"/>
              <a:tabLst>
                <a:tab pos="255270" algn="l"/>
              </a:tabLst>
            </a:pPr>
            <a:r>
              <a:rPr dirty="0" sz="2800" spc="-320">
                <a:latin typeface="Arial MT"/>
                <a:cs typeface="Arial MT"/>
              </a:rPr>
              <a:t>	</a:t>
            </a:r>
            <a:r>
              <a:rPr dirty="0" sz="2800" spc="-320">
                <a:latin typeface="Arial MT"/>
                <a:cs typeface="Arial MT"/>
              </a:rPr>
              <a:t>Tools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 spc="-270">
                <a:latin typeface="Arial MT"/>
                <a:cs typeface="Arial MT"/>
              </a:rPr>
              <a:t>technologies </a:t>
            </a:r>
            <a:r>
              <a:rPr dirty="0" sz="2800" spc="-225">
                <a:latin typeface="Arial MT"/>
                <a:cs typeface="Arial MT"/>
              </a:rPr>
              <a:t>5.Portfolio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270">
                <a:latin typeface="Arial MT"/>
                <a:cs typeface="Arial MT"/>
              </a:rPr>
              <a:t>design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210">
                <a:latin typeface="Arial MT"/>
                <a:cs typeface="Arial MT"/>
              </a:rPr>
              <a:t>layouts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265">
                <a:latin typeface="Arial MT"/>
                <a:cs typeface="Arial MT"/>
              </a:rPr>
              <a:t>6.Features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140">
                <a:latin typeface="Arial MT"/>
                <a:cs typeface="Arial MT"/>
              </a:rPr>
              <a:t>functionality</a:t>
            </a:r>
            <a:endParaRPr sz="2800">
              <a:latin typeface="Arial MT"/>
              <a:cs typeface="Arial MT"/>
            </a:endParaRPr>
          </a:p>
          <a:p>
            <a:pPr marL="12700" marR="391795">
              <a:lnSpc>
                <a:spcPct val="100000"/>
              </a:lnSpc>
              <a:spcBef>
                <a:spcPts val="5"/>
              </a:spcBef>
            </a:pPr>
            <a:r>
              <a:rPr dirty="0" sz="2800" spc="-250">
                <a:latin typeface="Arial MT"/>
                <a:cs typeface="Arial MT"/>
              </a:rPr>
              <a:t>7.Results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 spc="-280">
                <a:latin typeface="Arial MT"/>
                <a:cs typeface="Arial MT"/>
              </a:rPr>
              <a:t>screenshots </a:t>
            </a:r>
            <a:r>
              <a:rPr dirty="0" sz="2800" spc="-275">
                <a:latin typeface="Arial MT"/>
                <a:cs typeface="Arial MT"/>
              </a:rPr>
              <a:t>8.Conclusion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260">
                <a:latin typeface="Arial MT"/>
                <a:cs typeface="Arial MT"/>
              </a:rPr>
              <a:t>9.Github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link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38325" y="743458"/>
            <a:ext cx="7120890" cy="3533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2800" spc="45">
                <a:latin typeface="Cambria"/>
                <a:cs typeface="Cambria"/>
              </a:rPr>
              <a:t>PROBLEM</a:t>
            </a:r>
            <a:r>
              <a:rPr dirty="0" sz="2800" spc="114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STATEMENT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2800">
              <a:latin typeface="Cambria"/>
              <a:cs typeface="Cambria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800" spc="-225">
                <a:latin typeface="Arial MT"/>
                <a:cs typeface="Arial MT"/>
              </a:rPr>
              <a:t>In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270">
                <a:latin typeface="Arial MT"/>
                <a:cs typeface="Arial MT"/>
              </a:rPr>
              <a:t>todays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204">
                <a:latin typeface="Arial MT"/>
                <a:cs typeface="Arial MT"/>
              </a:rPr>
              <a:t>digital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265">
                <a:latin typeface="Arial MT"/>
                <a:cs typeface="Arial MT"/>
              </a:rPr>
              <a:t>era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140">
                <a:latin typeface="Arial MT"/>
                <a:cs typeface="Arial MT"/>
              </a:rPr>
              <a:t>,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215">
                <a:latin typeface="Arial MT"/>
                <a:cs typeface="Arial MT"/>
              </a:rPr>
              <a:t>traditional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300">
                <a:latin typeface="Arial MT"/>
                <a:cs typeface="Arial MT"/>
              </a:rPr>
              <a:t>resumes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265">
                <a:latin typeface="Arial MT"/>
                <a:cs typeface="Arial MT"/>
              </a:rPr>
              <a:t>alone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265">
                <a:latin typeface="Arial MT"/>
                <a:cs typeface="Arial MT"/>
              </a:rPr>
              <a:t>are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254">
                <a:latin typeface="Arial MT"/>
                <a:cs typeface="Arial MT"/>
              </a:rPr>
              <a:t>not</a:t>
            </a:r>
            <a:r>
              <a:rPr dirty="0" sz="2800" spc="-155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enough</a:t>
            </a:r>
            <a:r>
              <a:rPr dirty="0" sz="2800" spc="595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to</a:t>
            </a:r>
            <a:r>
              <a:rPr dirty="0" sz="2800" spc="595">
                <a:latin typeface="Arial MT"/>
                <a:cs typeface="Arial MT"/>
              </a:rPr>
              <a:t> </a:t>
            </a:r>
            <a:r>
              <a:rPr dirty="0" sz="2800" spc="-300">
                <a:latin typeface="Arial MT"/>
                <a:cs typeface="Arial MT"/>
              </a:rPr>
              <a:t>showcase</a:t>
            </a:r>
            <a:r>
              <a:rPr dirty="0" sz="2800" spc="600">
                <a:latin typeface="Arial MT"/>
                <a:cs typeface="Arial MT"/>
              </a:rPr>
              <a:t> </a:t>
            </a:r>
            <a:r>
              <a:rPr dirty="0" sz="2800" spc="-195">
                <a:latin typeface="Arial MT"/>
                <a:cs typeface="Arial MT"/>
              </a:rPr>
              <a:t>skills</a:t>
            </a:r>
            <a:r>
              <a:rPr dirty="0" sz="2800" spc="590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595">
                <a:latin typeface="Arial MT"/>
                <a:cs typeface="Arial MT"/>
              </a:rPr>
              <a:t> </a:t>
            </a:r>
            <a:r>
              <a:rPr dirty="0" sz="2800" spc="-235">
                <a:latin typeface="Arial MT"/>
                <a:cs typeface="Arial MT"/>
              </a:rPr>
              <a:t>project</a:t>
            </a:r>
            <a:r>
              <a:rPr dirty="0" sz="2800" spc="590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effectively</a:t>
            </a:r>
            <a:r>
              <a:rPr dirty="0" sz="2800" spc="590">
                <a:latin typeface="Arial MT"/>
                <a:cs typeface="Arial MT"/>
              </a:rPr>
              <a:t> </a:t>
            </a:r>
            <a:r>
              <a:rPr dirty="0" sz="2800" spc="-140">
                <a:latin typeface="Arial MT"/>
                <a:cs typeface="Arial MT"/>
              </a:rPr>
              <a:t>. </a:t>
            </a:r>
            <a:r>
              <a:rPr dirty="0" sz="2800" spc="-330">
                <a:latin typeface="Arial MT"/>
                <a:cs typeface="Arial MT"/>
              </a:rPr>
              <a:t>many</a:t>
            </a:r>
            <a:r>
              <a:rPr dirty="0" sz="2800" spc="640">
                <a:latin typeface="Arial MT"/>
                <a:cs typeface="Arial MT"/>
              </a:rPr>
              <a:t> </a:t>
            </a:r>
            <a:r>
              <a:rPr dirty="0" sz="2800" spc="-254">
                <a:latin typeface="Arial MT"/>
                <a:cs typeface="Arial MT"/>
              </a:rPr>
              <a:t>students</a:t>
            </a:r>
            <a:r>
              <a:rPr dirty="0" sz="2800" spc="640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635">
                <a:latin typeface="Arial MT"/>
                <a:cs typeface="Arial MT"/>
              </a:rPr>
              <a:t> </a:t>
            </a:r>
            <a:r>
              <a:rPr dirty="0" sz="2800" spc="-250">
                <a:latin typeface="Arial MT"/>
                <a:cs typeface="Arial MT"/>
              </a:rPr>
              <a:t>professionals</a:t>
            </a:r>
            <a:r>
              <a:rPr dirty="0" sz="2800" spc="655">
                <a:latin typeface="Arial MT"/>
                <a:cs typeface="Arial MT"/>
              </a:rPr>
              <a:t> </a:t>
            </a:r>
            <a:r>
              <a:rPr dirty="0" sz="2800" spc="-245">
                <a:latin typeface="Arial MT"/>
                <a:cs typeface="Arial MT"/>
              </a:rPr>
              <a:t>lack</a:t>
            </a:r>
            <a:r>
              <a:rPr dirty="0" sz="2800" spc="655">
                <a:latin typeface="Arial MT"/>
                <a:cs typeface="Arial MT"/>
              </a:rPr>
              <a:t> </a:t>
            </a:r>
            <a:r>
              <a:rPr dirty="0" sz="2800" spc="-340">
                <a:latin typeface="Arial MT"/>
                <a:cs typeface="Arial MT"/>
              </a:rPr>
              <a:t>A</a:t>
            </a:r>
            <a:r>
              <a:rPr dirty="0" sz="2800" spc="505">
                <a:latin typeface="Arial MT"/>
                <a:cs typeface="Arial MT"/>
              </a:rPr>
              <a:t> </a:t>
            </a:r>
            <a:r>
              <a:rPr dirty="0" sz="2800" spc="-240">
                <a:latin typeface="Arial MT"/>
                <a:cs typeface="Arial MT"/>
              </a:rPr>
              <a:t>structured</a:t>
            </a:r>
            <a:r>
              <a:rPr dirty="0" sz="2800" spc="-155">
                <a:latin typeface="Arial MT"/>
                <a:cs typeface="Arial MT"/>
              </a:rPr>
              <a:t> </a:t>
            </a:r>
            <a:r>
              <a:rPr dirty="0" sz="2800" spc="-245">
                <a:latin typeface="Arial MT"/>
                <a:cs typeface="Arial MT"/>
              </a:rPr>
              <a:t>online</a:t>
            </a:r>
            <a:r>
              <a:rPr dirty="0" sz="2800" spc="675">
                <a:latin typeface="Arial MT"/>
                <a:cs typeface="Arial MT"/>
              </a:rPr>
              <a:t> </a:t>
            </a:r>
            <a:r>
              <a:rPr dirty="0" sz="2800" spc="-280">
                <a:latin typeface="Arial MT"/>
                <a:cs typeface="Arial MT"/>
              </a:rPr>
              <a:t>presence</a:t>
            </a:r>
            <a:r>
              <a:rPr dirty="0" sz="2800" spc="670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to</a:t>
            </a:r>
            <a:r>
              <a:rPr dirty="0" sz="2800" spc="680">
                <a:latin typeface="Arial MT"/>
                <a:cs typeface="Arial MT"/>
              </a:rPr>
              <a:t> </a:t>
            </a:r>
            <a:r>
              <a:rPr dirty="0" sz="2800" spc="-229">
                <a:latin typeface="Arial MT"/>
                <a:cs typeface="Arial MT"/>
              </a:rPr>
              <a:t>highlights</a:t>
            </a:r>
            <a:r>
              <a:rPr dirty="0" sz="2800" spc="680">
                <a:latin typeface="Arial MT"/>
                <a:cs typeface="Arial MT"/>
              </a:rPr>
              <a:t> </a:t>
            </a:r>
            <a:r>
              <a:rPr dirty="0" sz="2800" spc="-210">
                <a:latin typeface="Arial MT"/>
                <a:cs typeface="Arial MT"/>
              </a:rPr>
              <a:t>their</a:t>
            </a:r>
            <a:r>
              <a:rPr dirty="0" sz="2800" spc="670">
                <a:latin typeface="Arial MT"/>
                <a:cs typeface="Arial MT"/>
              </a:rPr>
              <a:t> </a:t>
            </a:r>
            <a:r>
              <a:rPr dirty="0" sz="2800" spc="-260">
                <a:latin typeface="Arial MT"/>
                <a:cs typeface="Arial MT"/>
              </a:rPr>
              <a:t>works.</a:t>
            </a:r>
            <a:r>
              <a:rPr dirty="0" sz="2800" spc="680">
                <a:latin typeface="Arial MT"/>
                <a:cs typeface="Arial MT"/>
              </a:rPr>
              <a:t> </a:t>
            </a:r>
            <a:r>
              <a:rPr dirty="0" sz="2800" spc="-340">
                <a:latin typeface="Arial MT"/>
                <a:cs typeface="Arial MT"/>
              </a:rPr>
              <a:t>A</a:t>
            </a:r>
            <a:r>
              <a:rPr dirty="0" sz="2800" spc="545">
                <a:latin typeface="Arial MT"/>
                <a:cs typeface="Arial MT"/>
              </a:rPr>
              <a:t> </a:t>
            </a:r>
            <a:r>
              <a:rPr dirty="0" sz="2800" spc="-204">
                <a:latin typeface="Arial MT"/>
                <a:cs typeface="Arial MT"/>
              </a:rPr>
              <a:t>digital</a:t>
            </a:r>
            <a:r>
              <a:rPr dirty="0" sz="2800" spc="-155">
                <a:latin typeface="Arial MT"/>
                <a:cs typeface="Arial MT"/>
              </a:rPr>
              <a:t> </a:t>
            </a:r>
            <a:r>
              <a:rPr dirty="0" sz="2800" spc="-210">
                <a:latin typeface="Arial MT"/>
                <a:cs typeface="Arial MT"/>
              </a:rPr>
              <a:t>potfoli</a:t>
            </a:r>
            <a:r>
              <a:rPr dirty="0" sz="2800" spc="90">
                <a:latin typeface="Arial MT"/>
                <a:cs typeface="Arial MT"/>
              </a:rPr>
              <a:t> </a:t>
            </a:r>
            <a:r>
              <a:rPr dirty="0" sz="2800" spc="-260">
                <a:latin typeface="Arial MT"/>
                <a:cs typeface="Arial MT"/>
              </a:rPr>
              <a:t>provides</a:t>
            </a:r>
            <a:r>
              <a:rPr dirty="0" sz="2800" spc="85">
                <a:latin typeface="Arial MT"/>
                <a:cs typeface="Arial MT"/>
              </a:rPr>
              <a:t> </a:t>
            </a:r>
            <a:r>
              <a:rPr dirty="0" sz="2800" spc="-300">
                <a:latin typeface="Arial MT"/>
                <a:cs typeface="Arial MT"/>
              </a:rPr>
              <a:t>an</a:t>
            </a:r>
            <a:r>
              <a:rPr dirty="0" sz="2800" spc="90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interactive</a:t>
            </a:r>
            <a:r>
              <a:rPr dirty="0" sz="2800" spc="90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100">
                <a:latin typeface="Arial MT"/>
                <a:cs typeface="Arial MT"/>
              </a:rPr>
              <a:t> </a:t>
            </a:r>
            <a:r>
              <a:rPr dirty="0" sz="2800" spc="-254">
                <a:latin typeface="Arial MT"/>
                <a:cs typeface="Arial MT"/>
              </a:rPr>
              <a:t>accessible</a:t>
            </a:r>
            <a:r>
              <a:rPr dirty="0" sz="2800" spc="95">
                <a:latin typeface="Arial MT"/>
                <a:cs typeface="Arial MT"/>
              </a:rPr>
              <a:t> </a:t>
            </a:r>
            <a:r>
              <a:rPr dirty="0" sz="2800" spc="-250">
                <a:latin typeface="Arial MT"/>
                <a:cs typeface="Arial MT"/>
              </a:rPr>
              <a:t>platform</a:t>
            </a:r>
            <a:r>
              <a:rPr dirty="0" sz="2800" spc="-155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to</a:t>
            </a:r>
            <a:r>
              <a:rPr dirty="0" sz="2800" spc="-145">
                <a:latin typeface="Arial MT"/>
                <a:cs typeface="Arial MT"/>
              </a:rPr>
              <a:t> </a:t>
            </a:r>
            <a:r>
              <a:rPr dirty="0" sz="2800" spc="-260">
                <a:latin typeface="Arial MT"/>
                <a:cs typeface="Arial MT"/>
              </a:rPr>
              <a:t>present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 spc="-270">
                <a:latin typeface="Arial MT"/>
                <a:cs typeface="Arial MT"/>
              </a:rPr>
              <a:t>achievement,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200">
                <a:latin typeface="Arial MT"/>
                <a:cs typeface="Arial MT"/>
              </a:rPr>
              <a:t>skills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140">
                <a:latin typeface="Arial MT"/>
                <a:cs typeface="Arial MT"/>
              </a:rPr>
              <a:t>,</a:t>
            </a:r>
            <a:r>
              <a:rPr dirty="0" sz="2800" spc="-145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 spc="-260">
                <a:latin typeface="Arial MT"/>
                <a:cs typeface="Arial MT"/>
              </a:rPr>
              <a:t>experiences.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5795" y="3808476"/>
            <a:ext cx="2778252" cy="2778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05025" y="743458"/>
            <a:ext cx="8954770" cy="3105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35">
                <a:latin typeface="Cambria"/>
                <a:cs typeface="Cambria"/>
              </a:rPr>
              <a:t>PROJECT</a:t>
            </a:r>
            <a:r>
              <a:rPr dirty="0" sz="2800" spc="-12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OVERVIEW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2800">
              <a:latin typeface="Cambria"/>
              <a:cs typeface="Cambria"/>
            </a:endParaRPr>
          </a:p>
          <a:p>
            <a:pPr marL="347345" indent="-334645">
              <a:lnSpc>
                <a:spcPct val="100000"/>
              </a:lnSpc>
              <a:buSzPct val="96428"/>
              <a:buFont typeface="Wingdings"/>
              <a:buChar char=""/>
              <a:tabLst>
                <a:tab pos="347345" algn="l"/>
              </a:tabLst>
            </a:pPr>
            <a:r>
              <a:rPr dirty="0" sz="2800" spc="-229">
                <a:latin typeface="Arial MT"/>
                <a:cs typeface="Arial MT"/>
              </a:rPr>
              <a:t>Brief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315">
                <a:latin typeface="Arial MT"/>
                <a:cs typeface="Arial MT"/>
              </a:rPr>
              <a:t>summary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 spc="-229">
                <a:latin typeface="Arial MT"/>
                <a:cs typeface="Arial MT"/>
              </a:rPr>
              <a:t>of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260">
                <a:latin typeface="Arial MT"/>
                <a:cs typeface="Arial MT"/>
              </a:rPr>
              <a:t>your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80">
                <a:latin typeface="Arial MT"/>
                <a:cs typeface="Arial MT"/>
              </a:rPr>
              <a:t>project.</a:t>
            </a:r>
            <a:endParaRPr sz="2800">
              <a:latin typeface="Arial MT"/>
              <a:cs typeface="Arial MT"/>
            </a:endParaRPr>
          </a:p>
          <a:p>
            <a:pPr marL="347345" indent="-334645">
              <a:lnSpc>
                <a:spcPct val="100000"/>
              </a:lnSpc>
              <a:spcBef>
                <a:spcPts val="1680"/>
              </a:spcBef>
              <a:buSzPct val="96428"/>
              <a:buFont typeface="Wingdings"/>
              <a:buChar char=""/>
              <a:tabLst>
                <a:tab pos="347345" algn="l"/>
              </a:tabLst>
            </a:pPr>
            <a:r>
              <a:rPr dirty="0" sz="2800" spc="-315">
                <a:latin typeface="Arial MT"/>
                <a:cs typeface="Arial MT"/>
              </a:rPr>
              <a:t>What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260">
                <a:latin typeface="Arial MT"/>
                <a:cs typeface="Arial MT"/>
              </a:rPr>
              <a:t>your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225">
                <a:latin typeface="Arial MT"/>
                <a:cs typeface="Arial MT"/>
              </a:rPr>
              <a:t>portfolio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254">
                <a:latin typeface="Arial MT"/>
                <a:cs typeface="Arial MT"/>
              </a:rPr>
              <a:t>contains(about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375">
                <a:latin typeface="Arial MT"/>
                <a:cs typeface="Arial MT"/>
              </a:rPr>
              <a:t>me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,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245">
                <a:latin typeface="Arial MT"/>
                <a:cs typeface="Arial MT"/>
              </a:rPr>
              <a:t>projects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,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204">
                <a:latin typeface="Arial MT"/>
                <a:cs typeface="Arial MT"/>
              </a:rPr>
              <a:t>skills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,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85">
                <a:latin typeface="Arial MT"/>
                <a:cs typeface="Arial MT"/>
              </a:rPr>
              <a:t>contacts)</a:t>
            </a:r>
            <a:endParaRPr sz="2800">
              <a:latin typeface="Arial MT"/>
              <a:cs typeface="Arial MT"/>
            </a:endParaRPr>
          </a:p>
          <a:p>
            <a:pPr marL="347345" indent="-335280">
              <a:lnSpc>
                <a:spcPct val="100000"/>
              </a:lnSpc>
              <a:spcBef>
                <a:spcPts val="1680"/>
              </a:spcBef>
              <a:buSzPct val="96428"/>
              <a:buFont typeface="Wingdings"/>
              <a:buChar char=""/>
              <a:tabLst>
                <a:tab pos="347345" algn="l"/>
              </a:tabLst>
            </a:pPr>
            <a:r>
              <a:rPr dirty="0" sz="2800" spc="-295">
                <a:latin typeface="Arial MT"/>
                <a:cs typeface="Arial MT"/>
              </a:rPr>
              <a:t>Main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245">
                <a:latin typeface="Arial MT"/>
                <a:cs typeface="Arial MT"/>
              </a:rPr>
              <a:t>idea: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300">
                <a:latin typeface="Arial MT"/>
                <a:cs typeface="Arial MT"/>
              </a:rPr>
              <a:t>showcase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265">
                <a:latin typeface="Arial MT"/>
                <a:cs typeface="Arial MT"/>
              </a:rPr>
              <a:t>personal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280">
                <a:latin typeface="Arial MT"/>
                <a:cs typeface="Arial MT"/>
              </a:rPr>
              <a:t>achievements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,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204">
                <a:latin typeface="Arial MT"/>
                <a:cs typeface="Arial MT"/>
              </a:rPr>
              <a:t>skills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145">
                <a:latin typeface="Arial MT"/>
                <a:cs typeface="Arial MT"/>
              </a:rPr>
              <a:t>,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305">
                <a:latin typeface="Arial MT"/>
                <a:cs typeface="Arial MT"/>
              </a:rPr>
              <a:t>and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135">
                <a:latin typeface="Arial MT"/>
                <a:cs typeface="Arial MT"/>
              </a:rPr>
              <a:t>projects.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0335" y="777621"/>
            <a:ext cx="36918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"/>
                <a:cs typeface="Cambria"/>
              </a:rPr>
              <a:t>WHO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ARE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55">
                <a:latin typeface="Cambria"/>
                <a:cs typeface="Cambria"/>
              </a:rPr>
              <a:t>THE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END</a:t>
            </a:r>
            <a:r>
              <a:rPr dirty="0" sz="2400" spc="40">
                <a:latin typeface="Cambria"/>
                <a:cs typeface="Cambria"/>
              </a:rPr>
              <a:t> </a:t>
            </a:r>
            <a:r>
              <a:rPr dirty="0" sz="2400" spc="125">
                <a:latin typeface="Cambria"/>
                <a:cs typeface="Cambria"/>
              </a:rPr>
              <a:t>USER?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16023" y="1173341"/>
            <a:ext cx="8609965" cy="4717415"/>
          </a:xfrm>
          <a:prstGeom prst="rect">
            <a:avLst/>
          </a:prstGeom>
        </p:spPr>
        <p:txBody>
          <a:bodyPr wrap="square" lIns="0" tIns="209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dirty="0" sz="2400" spc="114">
                <a:latin typeface="Arial MT"/>
                <a:cs typeface="Arial MT"/>
              </a:rPr>
              <a:t>Student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000" spc="-415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17272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1727200" algn="l"/>
              </a:tabLst>
            </a:pPr>
            <a:r>
              <a:rPr dirty="0" sz="2000" spc="-70">
                <a:latin typeface="Verdana"/>
                <a:cs typeface="Verdana"/>
              </a:rPr>
              <a:t>Student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are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foundation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35">
                <a:latin typeface="Verdana"/>
                <a:cs typeface="Verdana"/>
              </a:rPr>
              <a:t>nation’s</a:t>
            </a:r>
            <a:r>
              <a:rPr dirty="0" sz="2000" spc="-145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future</a:t>
            </a:r>
            <a:r>
              <a:rPr dirty="0" sz="2000" spc="-165">
                <a:latin typeface="Verdana"/>
                <a:cs typeface="Verdana"/>
              </a:rPr>
              <a:t> </a:t>
            </a:r>
            <a:r>
              <a:rPr dirty="0" sz="2000" spc="-180">
                <a:latin typeface="Verdana"/>
                <a:cs typeface="Verdana"/>
              </a:rPr>
              <a:t>,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tasked </a:t>
            </a:r>
            <a:r>
              <a:rPr dirty="0" sz="2000" spc="-75">
                <a:latin typeface="Verdana"/>
                <a:cs typeface="Verdana"/>
              </a:rPr>
              <a:t>with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the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important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responsibility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acquiring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knowledge </a:t>
            </a:r>
            <a:r>
              <a:rPr dirty="0" sz="2000" spc="70">
                <a:latin typeface="Verdana"/>
                <a:cs typeface="Verdana"/>
              </a:rPr>
              <a:t>and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developing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40">
                <a:latin typeface="Verdana"/>
                <a:cs typeface="Verdana"/>
              </a:rPr>
              <a:t>discipline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through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 spc="-45">
                <a:latin typeface="Verdana"/>
                <a:cs typeface="Verdana"/>
              </a:rPr>
              <a:t>learning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and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self- </a:t>
            </a:r>
            <a:r>
              <a:rPr dirty="0" sz="2000" spc="-40">
                <a:latin typeface="Verdana"/>
                <a:cs typeface="Verdana"/>
              </a:rPr>
              <a:t>discovery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-105">
                <a:latin typeface="Verdana"/>
                <a:cs typeface="Verdana"/>
              </a:rPr>
              <a:t>in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their</a:t>
            </a:r>
            <a:r>
              <a:rPr dirty="0" sz="2000" spc="-15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formation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year.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70"/>
              </a:spcBef>
              <a:buFont typeface="Wingdings"/>
              <a:buChar char=""/>
            </a:pPr>
            <a:endParaRPr sz="2000">
              <a:latin typeface="Verdana"/>
              <a:cs typeface="Verdana"/>
            </a:endParaRPr>
          </a:p>
          <a:p>
            <a:pPr marL="1727200" marR="187960" indent="-342900">
              <a:lnSpc>
                <a:spcPct val="150000"/>
              </a:lnSpc>
              <a:buFont typeface="Wingdings"/>
              <a:buChar char=""/>
              <a:tabLst>
                <a:tab pos="1727200" algn="l"/>
                <a:tab pos="2813685" algn="l"/>
              </a:tabLst>
            </a:pPr>
            <a:r>
              <a:rPr dirty="0" sz="2000" spc="-70">
                <a:latin typeface="Verdana"/>
                <a:cs typeface="Verdana"/>
              </a:rPr>
              <a:t>Student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75">
                <a:latin typeface="Verdana"/>
                <a:cs typeface="Verdana"/>
              </a:rPr>
              <a:t>life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offer</a:t>
            </a:r>
            <a:r>
              <a:rPr dirty="0" sz="2000" spc="-125">
                <a:latin typeface="Verdana"/>
                <a:cs typeface="Verdana"/>
              </a:rPr>
              <a:t> </a:t>
            </a:r>
            <a:r>
              <a:rPr dirty="0" sz="2000" spc="165">
                <a:latin typeface="Verdana"/>
                <a:cs typeface="Verdana"/>
              </a:rPr>
              <a:t>a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unique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blend</a:t>
            </a:r>
            <a:r>
              <a:rPr dirty="0" sz="2000" spc="-120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of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90">
                <a:latin typeface="Verdana"/>
                <a:cs typeface="Verdana"/>
              </a:rPr>
              <a:t>academic </a:t>
            </a:r>
            <a:r>
              <a:rPr dirty="0" sz="2000">
                <a:latin typeface="Verdana"/>
                <a:cs typeface="Verdana"/>
              </a:rPr>
              <a:t>challenges</a:t>
            </a:r>
            <a:r>
              <a:rPr dirty="0" sz="2000" spc="-155">
                <a:latin typeface="Verdana"/>
                <a:cs typeface="Verdana"/>
              </a:rPr>
              <a:t> </a:t>
            </a:r>
            <a:r>
              <a:rPr dirty="0" sz="2000" spc="-180">
                <a:latin typeface="Verdana"/>
                <a:cs typeface="Verdana"/>
              </a:rPr>
              <a:t>,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social</a:t>
            </a:r>
            <a:r>
              <a:rPr dirty="0" sz="2000" spc="-135">
                <a:latin typeface="Verdana"/>
                <a:cs typeface="Verdana"/>
              </a:rPr>
              <a:t> </a:t>
            </a:r>
            <a:r>
              <a:rPr dirty="0" sz="2000" spc="-50">
                <a:latin typeface="Verdana"/>
                <a:cs typeface="Verdana"/>
              </a:rPr>
              <a:t>interactions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-175">
                <a:latin typeface="Verdana"/>
                <a:cs typeface="Verdana"/>
              </a:rPr>
              <a:t>,</a:t>
            </a:r>
            <a:r>
              <a:rPr dirty="0" sz="2000" spc="-140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and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extra-</a:t>
            </a:r>
            <a:r>
              <a:rPr dirty="0" sz="2000" spc="-10">
                <a:latin typeface="Verdana"/>
                <a:cs typeface="Verdana"/>
              </a:rPr>
              <a:t>curricular purusuit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-175">
                <a:latin typeface="Verdana"/>
                <a:cs typeface="Verdana"/>
              </a:rPr>
              <a:t>,</a:t>
            </a:r>
            <a:r>
              <a:rPr dirty="0" sz="2000" spc="-95">
                <a:latin typeface="Verdana"/>
                <a:cs typeface="Verdana"/>
              </a:rPr>
              <a:t> </a:t>
            </a:r>
            <a:r>
              <a:rPr dirty="0" sz="2000" spc="-25">
                <a:latin typeface="Verdana"/>
                <a:cs typeface="Verdana"/>
              </a:rPr>
              <a:t>shaping</a:t>
            </a:r>
            <a:r>
              <a:rPr dirty="0" sz="2000" spc="-75">
                <a:latin typeface="Verdana"/>
                <a:cs typeface="Verdana"/>
              </a:rPr>
              <a:t> </a:t>
            </a:r>
            <a:r>
              <a:rPr dirty="0" sz="2000" spc="-95">
                <a:latin typeface="Verdana"/>
                <a:cs typeface="Verdana"/>
              </a:rPr>
              <a:t>their</a:t>
            </a:r>
            <a:r>
              <a:rPr dirty="0" sz="2000" spc="-114">
                <a:latin typeface="Verdana"/>
                <a:cs typeface="Verdana"/>
              </a:rPr>
              <a:t> </a:t>
            </a:r>
            <a:r>
              <a:rPr dirty="0" sz="2000">
                <a:latin typeface="Verdana"/>
                <a:cs typeface="Verdana"/>
              </a:rPr>
              <a:t>character</a:t>
            </a:r>
            <a:r>
              <a:rPr dirty="0" sz="2000" spc="-110">
                <a:latin typeface="Verdana"/>
                <a:cs typeface="Verdana"/>
              </a:rPr>
              <a:t> </a:t>
            </a:r>
            <a:r>
              <a:rPr dirty="0" sz="2000" spc="70">
                <a:latin typeface="Verdana"/>
                <a:cs typeface="Verdana"/>
              </a:rPr>
              <a:t>and</a:t>
            </a:r>
            <a:r>
              <a:rPr dirty="0" sz="2000" spc="-8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preparing</a:t>
            </a:r>
            <a:r>
              <a:rPr dirty="0" sz="2000" spc="-10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them </a:t>
            </a:r>
            <a:r>
              <a:rPr dirty="0" sz="2000" spc="-85">
                <a:latin typeface="Verdana"/>
                <a:cs typeface="Verdana"/>
              </a:rPr>
              <a:t>for</a:t>
            </a:r>
            <a:r>
              <a:rPr dirty="0" sz="2000" spc="-130">
                <a:latin typeface="Verdana"/>
                <a:cs typeface="Verdana"/>
              </a:rPr>
              <a:t> </a:t>
            </a:r>
            <a:r>
              <a:rPr dirty="0" sz="2000" spc="-80">
                <a:latin typeface="Verdana"/>
                <a:cs typeface="Verdana"/>
              </a:rPr>
              <a:t>future</a:t>
            </a:r>
            <a:r>
              <a:rPr dirty="0" sz="2000" spc="-170">
                <a:latin typeface="Verdana"/>
                <a:cs typeface="Verdana"/>
              </a:rPr>
              <a:t> </a:t>
            </a:r>
            <a:r>
              <a:rPr dirty="0" sz="2000" spc="-10">
                <a:latin typeface="Verdana"/>
                <a:cs typeface="Verdana"/>
              </a:rPr>
              <a:t>contributions.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370" y="822452"/>
            <a:ext cx="20732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JOB </a:t>
            </a:r>
            <a:r>
              <a:rPr dirty="0" sz="2800" spc="-20"/>
              <a:t>SEEKER</a:t>
            </a:r>
            <a:endParaRPr sz="2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2835" y="2653283"/>
            <a:ext cx="3160776" cy="195529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52370" y="1871929"/>
            <a:ext cx="8860790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spc="-290">
                <a:latin typeface="Arial MT"/>
                <a:cs typeface="Arial MT"/>
              </a:rPr>
              <a:t>A</a:t>
            </a:r>
            <a:r>
              <a:rPr dirty="0" sz="2400" spc="-220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job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seeker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is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anyone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actively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looking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75">
                <a:latin typeface="Arial MT"/>
                <a:cs typeface="Arial MT"/>
              </a:rPr>
              <a:t>for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a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job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or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280">
                <a:latin typeface="Arial MT"/>
                <a:cs typeface="Arial MT"/>
              </a:rPr>
              <a:t>new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65">
                <a:latin typeface="Arial MT"/>
                <a:cs typeface="Arial MT"/>
              </a:rPr>
              <a:t>employment</a:t>
            </a:r>
            <a:endParaRPr sz="2400">
              <a:latin typeface="Arial MT"/>
              <a:cs typeface="Arial MT"/>
            </a:endParaRPr>
          </a:p>
          <a:p>
            <a:pPr marL="299085" marR="5080">
              <a:lnSpc>
                <a:spcPct val="200000"/>
              </a:lnSpc>
              <a:spcBef>
                <a:spcPts val="5"/>
              </a:spcBef>
            </a:pPr>
            <a:r>
              <a:rPr dirty="0" sz="2400" spc="-204">
                <a:latin typeface="Arial MT"/>
                <a:cs typeface="Arial MT"/>
              </a:rPr>
              <a:t>opportunities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,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whether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they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29">
                <a:latin typeface="Arial MT"/>
                <a:cs typeface="Arial MT"/>
              </a:rPr>
              <a:t>are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a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recent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25">
                <a:latin typeface="Arial MT"/>
                <a:cs typeface="Arial MT"/>
              </a:rPr>
              <a:t>graduate,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a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seasoned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professional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, </a:t>
            </a:r>
            <a:r>
              <a:rPr dirty="0" sz="2400" spc="-210">
                <a:latin typeface="Arial MT"/>
                <a:cs typeface="Arial MT"/>
              </a:rPr>
              <a:t>or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275">
                <a:latin typeface="Arial MT"/>
                <a:cs typeface="Arial MT"/>
              </a:rPr>
              <a:t>someone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95">
                <a:latin typeface="Arial MT"/>
                <a:cs typeface="Arial MT"/>
              </a:rPr>
              <a:t>re-</a:t>
            </a:r>
            <a:r>
              <a:rPr dirty="0" sz="2400" spc="-215">
                <a:latin typeface="Arial MT"/>
                <a:cs typeface="Arial MT"/>
              </a:rPr>
              <a:t>entering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the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95">
                <a:latin typeface="Arial MT"/>
                <a:cs typeface="Arial MT"/>
              </a:rPr>
              <a:t>workforce.</a:t>
            </a:r>
            <a:endParaRPr sz="2400">
              <a:latin typeface="Arial MT"/>
              <a:cs typeface="Arial MT"/>
            </a:endParaRPr>
          </a:p>
          <a:p>
            <a:pPr marL="297815" marR="120014" indent="-285750">
              <a:lnSpc>
                <a:spcPct val="200000"/>
              </a:lnSpc>
              <a:buFont typeface="Wingdings"/>
              <a:buChar char=""/>
              <a:tabLst>
                <a:tab pos="299085" algn="l"/>
              </a:tabLst>
            </a:pPr>
            <a:r>
              <a:rPr dirty="0" sz="2400" spc="-27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job-</a:t>
            </a:r>
            <a:r>
              <a:rPr dirty="0" sz="2400" spc="-240">
                <a:latin typeface="Arial MT"/>
                <a:cs typeface="Arial MT"/>
              </a:rPr>
              <a:t>seeker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240">
                <a:latin typeface="Arial MT"/>
                <a:cs typeface="Arial MT"/>
              </a:rPr>
              <a:t>process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20">
                <a:latin typeface="Arial MT"/>
                <a:cs typeface="Arial MT"/>
              </a:rPr>
              <a:t>involves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identifying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potentials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job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35">
                <a:latin typeface="Arial MT"/>
                <a:cs typeface="Arial MT"/>
              </a:rPr>
              <a:t>,creating </a:t>
            </a:r>
            <a:r>
              <a:rPr dirty="0" sz="2400" spc="-35">
                <a:latin typeface="Arial MT"/>
                <a:cs typeface="Arial MT"/>
              </a:rPr>
              <a:t>	</a:t>
            </a:r>
            <a:r>
              <a:rPr dirty="0" sz="2400" spc="-200">
                <a:latin typeface="Arial MT"/>
                <a:cs typeface="Arial MT"/>
              </a:rPr>
              <a:t>application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210">
                <a:latin typeface="Arial MT"/>
                <a:cs typeface="Arial MT"/>
              </a:rPr>
              <a:t>materials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180">
                <a:latin typeface="Arial MT"/>
                <a:cs typeface="Arial MT"/>
              </a:rPr>
              <a:t>like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50">
                <a:latin typeface="Arial MT"/>
                <a:cs typeface="Arial MT"/>
              </a:rPr>
              <a:t>resumes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125">
                <a:latin typeface="Arial MT"/>
                <a:cs typeface="Arial MT"/>
              </a:rPr>
              <a:t>,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235">
                <a:latin typeface="Arial MT"/>
                <a:cs typeface="Arial MT"/>
              </a:rPr>
              <a:t>networking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60">
                <a:latin typeface="Arial MT"/>
                <a:cs typeface="Arial MT"/>
              </a:rPr>
              <a:t>and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15">
                <a:latin typeface="Arial MT"/>
                <a:cs typeface="Arial MT"/>
              </a:rPr>
              <a:t>submitting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00">
                <a:latin typeface="Arial MT"/>
                <a:cs typeface="Arial MT"/>
              </a:rPr>
              <a:t>application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to </a:t>
            </a:r>
            <a:r>
              <a:rPr dirty="0" sz="2400" spc="-25">
                <a:latin typeface="Arial MT"/>
                <a:cs typeface="Arial MT"/>
              </a:rPr>
              <a:t>	</a:t>
            </a:r>
            <a:r>
              <a:rPr dirty="0" sz="2400" spc="-240">
                <a:latin typeface="Arial MT"/>
                <a:cs typeface="Arial MT"/>
              </a:rPr>
              <a:t>secure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254">
                <a:latin typeface="Arial MT"/>
                <a:cs typeface="Arial MT"/>
              </a:rPr>
              <a:t>a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80">
                <a:latin typeface="Arial MT"/>
                <a:cs typeface="Arial MT"/>
              </a:rPr>
              <a:t>position.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22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0"/>
              <a:t>THE</a:t>
            </a:r>
            <a:r>
              <a:rPr dirty="0" spc="-80"/>
              <a:t> </a:t>
            </a:r>
            <a:r>
              <a:rPr dirty="0"/>
              <a:t>JOB</a:t>
            </a:r>
            <a:r>
              <a:rPr dirty="0" spc="-55"/>
              <a:t> SEEKER’S</a:t>
            </a:r>
            <a:r>
              <a:rPr dirty="0" spc="-85"/>
              <a:t> </a:t>
            </a:r>
            <a:r>
              <a:rPr dirty="0" spc="-55"/>
              <a:t>PROCESS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89913" y="1487666"/>
            <a:ext cx="9110980" cy="415544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55600" marR="473709" indent="-342900">
              <a:lnSpc>
                <a:spcPct val="145100"/>
              </a:lnSpc>
              <a:spcBef>
                <a:spcPts val="350"/>
              </a:spcBef>
              <a:buAutoNum type="arabicPeriod"/>
              <a:tabLst>
                <a:tab pos="355600" algn="l"/>
              </a:tabLst>
            </a:pPr>
            <a:r>
              <a:rPr dirty="0" sz="2400" spc="-80" b="1">
                <a:latin typeface="Arial"/>
                <a:cs typeface="Arial"/>
              </a:rPr>
              <a:t>Idetification</a:t>
            </a:r>
            <a:r>
              <a:rPr dirty="0" sz="2400" spc="-210" b="1">
                <a:latin typeface="Arial"/>
                <a:cs typeface="Arial"/>
              </a:rPr>
              <a:t> </a:t>
            </a:r>
            <a:r>
              <a:rPr dirty="0" sz="2400" spc="-265" b="1">
                <a:latin typeface="Arial"/>
                <a:cs typeface="Arial"/>
              </a:rPr>
              <a:t>:</a:t>
            </a:r>
            <a:r>
              <a:rPr dirty="0" sz="2400" spc="45" b="1">
                <a:latin typeface="Arial"/>
                <a:cs typeface="Arial"/>
              </a:rPr>
              <a:t> </a:t>
            </a:r>
            <a:r>
              <a:rPr dirty="0" sz="2000" spc="-160">
                <a:latin typeface="Arial MT"/>
                <a:cs typeface="Arial MT"/>
              </a:rPr>
              <a:t>finding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relevant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job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95">
                <a:latin typeface="Arial MT"/>
                <a:cs typeface="Arial MT"/>
              </a:rPr>
              <a:t>opening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215">
                <a:latin typeface="Arial MT"/>
                <a:cs typeface="Arial MT"/>
              </a:rPr>
              <a:t>and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understanding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95">
                <a:latin typeface="Arial MT"/>
                <a:cs typeface="Arial MT"/>
              </a:rPr>
              <a:t>what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types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60">
                <a:latin typeface="Arial MT"/>
                <a:cs typeface="Arial MT"/>
              </a:rPr>
              <a:t>of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roles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40">
                <a:latin typeface="Arial MT"/>
                <a:cs typeface="Arial MT"/>
              </a:rPr>
              <a:t>are </a:t>
            </a:r>
            <a:r>
              <a:rPr dirty="0" sz="2000" spc="-70">
                <a:latin typeface="Arial MT"/>
                <a:cs typeface="Arial MT"/>
              </a:rPr>
              <a:t>available.</a:t>
            </a:r>
            <a:endParaRPr sz="2000">
              <a:latin typeface="Arial MT"/>
              <a:cs typeface="Arial MT"/>
            </a:endParaRPr>
          </a:p>
          <a:p>
            <a:pPr marL="354330" marR="5080" indent="-341630">
              <a:lnSpc>
                <a:spcPct val="145100"/>
              </a:lnSpc>
              <a:spcBef>
                <a:spcPts val="45"/>
              </a:spcBef>
              <a:buAutoNum type="arabicPeriod"/>
              <a:tabLst>
                <a:tab pos="355600" algn="l"/>
              </a:tabLst>
            </a:pPr>
            <a:r>
              <a:rPr dirty="0" sz="2400" spc="-70" b="1">
                <a:latin typeface="Arial"/>
                <a:cs typeface="Arial"/>
              </a:rPr>
              <a:t>Preparation</a:t>
            </a:r>
            <a:r>
              <a:rPr dirty="0" sz="2400" spc="-204" b="1">
                <a:latin typeface="Arial"/>
                <a:cs typeface="Arial"/>
              </a:rPr>
              <a:t> </a:t>
            </a:r>
            <a:r>
              <a:rPr dirty="0" sz="2400" spc="-265" b="1">
                <a:latin typeface="Arial"/>
                <a:cs typeface="Arial"/>
              </a:rPr>
              <a:t>:</a:t>
            </a:r>
            <a:r>
              <a:rPr dirty="0" sz="2400" spc="-225" b="1">
                <a:latin typeface="Arial"/>
                <a:cs typeface="Arial"/>
              </a:rPr>
              <a:t> </a:t>
            </a:r>
            <a:r>
              <a:rPr dirty="0" sz="2000" spc="-170">
                <a:latin typeface="Arial MT"/>
                <a:cs typeface="Arial MT"/>
              </a:rPr>
              <a:t>creating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a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professional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resume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and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cover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45">
                <a:latin typeface="Arial MT"/>
                <a:cs typeface="Arial MT"/>
              </a:rPr>
              <a:t>letter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that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highlight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their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skills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and </a:t>
            </a:r>
            <a:r>
              <a:rPr dirty="0" sz="2000" spc="-25">
                <a:latin typeface="Arial MT"/>
                <a:cs typeface="Arial MT"/>
              </a:rPr>
              <a:t>	</a:t>
            </a:r>
            <a:r>
              <a:rPr dirty="0" sz="2000" spc="-95">
                <a:latin typeface="Arial MT"/>
                <a:cs typeface="Arial MT"/>
              </a:rPr>
              <a:t>experience.</a:t>
            </a:r>
            <a:endParaRPr sz="2000">
              <a:latin typeface="Arial MT"/>
              <a:cs typeface="Arial MT"/>
            </a:endParaRPr>
          </a:p>
          <a:p>
            <a:pPr marL="354330" marR="560705" indent="-341630">
              <a:lnSpc>
                <a:spcPct val="145200"/>
              </a:lnSpc>
              <a:spcBef>
                <a:spcPts val="40"/>
              </a:spcBef>
              <a:buAutoNum type="arabicPeriod"/>
              <a:tabLst>
                <a:tab pos="355600" algn="l"/>
              </a:tabLst>
            </a:pPr>
            <a:r>
              <a:rPr dirty="0" sz="2400" spc="-75" b="1">
                <a:latin typeface="Arial"/>
                <a:cs typeface="Arial"/>
              </a:rPr>
              <a:t>Networking</a:t>
            </a:r>
            <a:r>
              <a:rPr dirty="0" sz="2400" spc="-225" b="1">
                <a:latin typeface="Arial"/>
                <a:cs typeface="Arial"/>
              </a:rPr>
              <a:t> </a:t>
            </a:r>
            <a:r>
              <a:rPr dirty="0" sz="2400" spc="-265" b="1">
                <a:latin typeface="Arial"/>
                <a:cs typeface="Arial"/>
              </a:rPr>
              <a:t>:</a:t>
            </a:r>
            <a:r>
              <a:rPr dirty="0" sz="2400" spc="-225" b="1">
                <a:latin typeface="Arial"/>
                <a:cs typeface="Arial"/>
              </a:rPr>
              <a:t> </a:t>
            </a:r>
            <a:r>
              <a:rPr dirty="0" sz="2000" spc="-185">
                <a:latin typeface="Arial MT"/>
                <a:cs typeface="Arial MT"/>
              </a:rPr>
              <a:t>connecting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165">
                <a:latin typeface="Arial MT"/>
                <a:cs typeface="Arial MT"/>
              </a:rPr>
              <a:t>with</a:t>
            </a:r>
            <a:r>
              <a:rPr dirty="0" sz="2000" spc="-105">
                <a:latin typeface="Arial MT"/>
                <a:cs typeface="Arial MT"/>
              </a:rPr>
              <a:t> </a:t>
            </a:r>
            <a:r>
              <a:rPr dirty="0" sz="2000" spc="-175">
                <a:latin typeface="Arial MT"/>
                <a:cs typeface="Arial MT"/>
              </a:rPr>
              <a:t>others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in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their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-150">
                <a:latin typeface="Arial MT"/>
                <a:cs typeface="Arial MT"/>
              </a:rPr>
              <a:t>fields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60">
                <a:latin typeface="Arial MT"/>
                <a:cs typeface="Arial MT"/>
              </a:rPr>
              <a:t>to</a:t>
            </a:r>
            <a:r>
              <a:rPr dirty="0" sz="2000" spc="-9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learn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about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95">
                <a:latin typeface="Arial MT"/>
                <a:cs typeface="Arial MT"/>
              </a:rPr>
              <a:t>opening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215">
                <a:latin typeface="Arial MT"/>
                <a:cs typeface="Arial MT"/>
              </a:rPr>
              <a:t>and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90">
                <a:latin typeface="Arial MT"/>
                <a:cs typeface="Arial MT"/>
              </a:rPr>
              <a:t>builds 	relationship.</a:t>
            </a:r>
            <a:endParaRPr sz="2000">
              <a:latin typeface="Arial MT"/>
              <a:cs typeface="Arial MT"/>
            </a:endParaRPr>
          </a:p>
          <a:p>
            <a:pPr marL="354330" indent="-341630">
              <a:lnSpc>
                <a:spcPct val="100000"/>
              </a:lnSpc>
              <a:spcBef>
                <a:spcPts val="1340"/>
              </a:spcBef>
              <a:buAutoNum type="arabicPeriod"/>
              <a:tabLst>
                <a:tab pos="354330" algn="l"/>
              </a:tabLst>
            </a:pPr>
            <a:r>
              <a:rPr dirty="0" sz="2400" spc="-114" b="1">
                <a:latin typeface="Arial"/>
                <a:cs typeface="Arial"/>
              </a:rPr>
              <a:t>Application</a:t>
            </a:r>
            <a:r>
              <a:rPr dirty="0" sz="2400" spc="-235" b="1">
                <a:latin typeface="Arial"/>
                <a:cs typeface="Arial"/>
              </a:rPr>
              <a:t> </a:t>
            </a:r>
            <a:r>
              <a:rPr dirty="0" sz="2400" spc="-265" b="1">
                <a:latin typeface="Arial"/>
                <a:cs typeface="Arial"/>
              </a:rPr>
              <a:t>:</a:t>
            </a:r>
            <a:r>
              <a:rPr dirty="0" sz="2400" spc="-235" b="1">
                <a:latin typeface="Arial"/>
                <a:cs typeface="Arial"/>
              </a:rPr>
              <a:t> </a:t>
            </a:r>
            <a:r>
              <a:rPr dirty="0" sz="2000" spc="-175">
                <a:latin typeface="Arial MT"/>
                <a:cs typeface="Arial MT"/>
              </a:rPr>
              <a:t>submitting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application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45">
                <a:latin typeface="Arial MT"/>
                <a:cs typeface="Arial MT"/>
              </a:rPr>
              <a:t>for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170">
                <a:latin typeface="Arial MT"/>
                <a:cs typeface="Arial MT"/>
              </a:rPr>
              <a:t>positions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that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204">
                <a:latin typeface="Arial MT"/>
                <a:cs typeface="Arial MT"/>
              </a:rPr>
              <a:t>match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155">
                <a:latin typeface="Arial MT"/>
                <a:cs typeface="Arial MT"/>
              </a:rPr>
              <a:t>their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80">
                <a:latin typeface="Arial MT"/>
                <a:cs typeface="Arial MT"/>
              </a:rPr>
              <a:t>qualifications.</a:t>
            </a:r>
            <a:endParaRPr sz="2000">
              <a:latin typeface="Arial MT"/>
              <a:cs typeface="Arial MT"/>
            </a:endParaRPr>
          </a:p>
          <a:p>
            <a:pPr marL="353695" indent="-34099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53695" algn="l"/>
              </a:tabLst>
            </a:pPr>
            <a:r>
              <a:rPr dirty="0" sz="2400" spc="-70" b="1">
                <a:latin typeface="Arial"/>
                <a:cs typeface="Arial"/>
              </a:rPr>
              <a:t>Decision-</a:t>
            </a:r>
            <a:r>
              <a:rPr dirty="0" sz="2400" spc="-114" b="1">
                <a:latin typeface="Arial"/>
                <a:cs typeface="Arial"/>
              </a:rPr>
              <a:t>making</a:t>
            </a:r>
            <a:r>
              <a:rPr dirty="0" sz="2400" spc="-220" b="1">
                <a:latin typeface="Arial"/>
                <a:cs typeface="Arial"/>
              </a:rPr>
              <a:t> </a:t>
            </a:r>
            <a:r>
              <a:rPr dirty="0" sz="2400" spc="-265" b="1">
                <a:latin typeface="Arial"/>
                <a:cs typeface="Arial"/>
              </a:rPr>
              <a:t>:</a:t>
            </a:r>
            <a:r>
              <a:rPr dirty="0" sz="2400" spc="-220" b="1">
                <a:latin typeface="Arial"/>
                <a:cs typeface="Arial"/>
              </a:rPr>
              <a:t> </a:t>
            </a:r>
            <a:r>
              <a:rPr dirty="0" sz="2000" spc="-175">
                <a:latin typeface="Arial MT"/>
                <a:cs typeface="Arial MT"/>
              </a:rPr>
              <a:t>evaluating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204">
                <a:latin typeface="Arial MT"/>
                <a:cs typeface="Arial MT"/>
              </a:rPr>
              <a:t>and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80">
                <a:latin typeface="Arial MT"/>
                <a:cs typeface="Arial MT"/>
              </a:rPr>
              <a:t>deciding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190">
                <a:latin typeface="Arial MT"/>
                <a:cs typeface="Arial MT"/>
              </a:rPr>
              <a:t>whether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 spc="-160">
                <a:latin typeface="Arial MT"/>
                <a:cs typeface="Arial MT"/>
              </a:rPr>
              <a:t>to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185">
                <a:latin typeface="Arial MT"/>
                <a:cs typeface="Arial MT"/>
              </a:rPr>
              <a:t>accept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an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210">
                <a:latin typeface="Arial MT"/>
                <a:cs typeface="Arial MT"/>
              </a:rPr>
              <a:t>employment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offer.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9" y="3374135"/>
            <a:ext cx="4640580" cy="23637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4629">
              <a:lnSpc>
                <a:spcPct val="100000"/>
              </a:lnSpc>
              <a:spcBef>
                <a:spcPts val="95"/>
              </a:spcBef>
            </a:pPr>
            <a:r>
              <a:rPr dirty="0" sz="2800" spc="-75"/>
              <a:t>FREELANCERS</a:t>
            </a:r>
            <a:endParaRPr sz="2800"/>
          </a:p>
        </p:txBody>
      </p:sp>
      <p:sp>
        <p:nvSpPr>
          <p:cNvPr id="4" name="object 4" descr=""/>
          <p:cNvSpPr txBox="1"/>
          <p:nvPr/>
        </p:nvSpPr>
        <p:spPr>
          <a:xfrm>
            <a:off x="1894458" y="1480692"/>
            <a:ext cx="9607550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marR="523875" indent="-285750">
              <a:lnSpc>
                <a:spcPct val="1501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dirty="0" sz="2400">
                <a:latin typeface="Verdana"/>
                <a:cs typeface="Verdana"/>
              </a:rPr>
              <a:t>Freelance</a:t>
            </a:r>
            <a:r>
              <a:rPr dirty="0" sz="2400" spc="-10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are</a:t>
            </a:r>
            <a:r>
              <a:rPr dirty="0" sz="2400" spc="-90">
                <a:latin typeface="Verdana"/>
                <a:cs typeface="Verdana"/>
              </a:rPr>
              <a:t> </a:t>
            </a:r>
            <a:r>
              <a:rPr dirty="0" sz="2400" spc="-170">
                <a:latin typeface="Verdana"/>
                <a:cs typeface="Verdana"/>
              </a:rPr>
              <a:t>self-</a:t>
            </a:r>
            <a:r>
              <a:rPr dirty="0" sz="2400">
                <a:latin typeface="Verdana"/>
                <a:cs typeface="Verdana"/>
              </a:rPr>
              <a:t>employed</a:t>
            </a:r>
            <a:r>
              <a:rPr dirty="0" sz="2400" spc="-10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professionals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who</a:t>
            </a:r>
            <a:r>
              <a:rPr dirty="0" sz="2400" spc="-10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work </a:t>
            </a:r>
            <a:r>
              <a:rPr dirty="0" sz="2400" spc="-2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independently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for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multiply</a:t>
            </a:r>
            <a:r>
              <a:rPr dirty="0" sz="2400" spc="-185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clients</a:t>
            </a:r>
            <a:r>
              <a:rPr dirty="0" sz="2400" spc="-16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200">
                <a:latin typeface="Verdana"/>
                <a:cs typeface="Verdana"/>
              </a:rPr>
              <a:t>a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project-</a:t>
            </a:r>
            <a:r>
              <a:rPr dirty="0" sz="2400" spc="-120">
                <a:latin typeface="Verdana"/>
                <a:cs typeface="Verdana"/>
              </a:rPr>
              <a:t>by-</a:t>
            </a:r>
            <a:r>
              <a:rPr dirty="0" sz="2400" spc="-20">
                <a:latin typeface="Verdana"/>
                <a:cs typeface="Verdana"/>
              </a:rPr>
              <a:t>project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or </a:t>
            </a:r>
            <a:r>
              <a:rPr dirty="0" sz="2400" spc="-25">
                <a:latin typeface="Verdana"/>
                <a:cs typeface="Verdana"/>
              </a:rPr>
              <a:t>	</a:t>
            </a:r>
            <a:r>
              <a:rPr dirty="0" sz="2400">
                <a:latin typeface="Verdana"/>
                <a:cs typeface="Verdana"/>
              </a:rPr>
              <a:t>contract</a:t>
            </a:r>
            <a:r>
              <a:rPr dirty="0" sz="2400" spc="-13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basis</a:t>
            </a:r>
            <a:r>
              <a:rPr dirty="0" sz="2400" spc="-160">
                <a:latin typeface="Verdana"/>
                <a:cs typeface="Verdana"/>
              </a:rPr>
              <a:t> </a:t>
            </a:r>
            <a:r>
              <a:rPr dirty="0" sz="2400" spc="-225">
                <a:latin typeface="Verdana"/>
                <a:cs typeface="Verdana"/>
              </a:rPr>
              <a:t>,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rather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than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200">
                <a:latin typeface="Verdana"/>
                <a:cs typeface="Verdana"/>
              </a:rPr>
              <a:t>a</a:t>
            </a:r>
            <a:r>
              <a:rPr dirty="0" sz="2400" spc="-15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single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employer.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05"/>
              </a:spcBef>
              <a:buFont typeface="Wingdings"/>
              <a:buChar char=""/>
            </a:pPr>
            <a:endParaRPr sz="2400">
              <a:latin typeface="Verdana"/>
              <a:cs typeface="Verdana"/>
            </a:endParaRPr>
          </a:p>
          <a:p>
            <a:pPr marL="297815" marR="5080" indent="-285750">
              <a:lnSpc>
                <a:spcPct val="150000"/>
              </a:lnSpc>
              <a:buFont typeface="Wingdings"/>
              <a:buChar char=""/>
              <a:tabLst>
                <a:tab pos="299085" algn="l"/>
              </a:tabLst>
            </a:pPr>
            <a:r>
              <a:rPr dirty="0" sz="2400" spc="-265">
                <a:latin typeface="Verdana"/>
                <a:cs typeface="Verdana"/>
              </a:rPr>
              <a:t>This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flexible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work</a:t>
            </a:r>
            <a:r>
              <a:rPr dirty="0" sz="2400" spc="-114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model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allows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freelancer</a:t>
            </a:r>
            <a:r>
              <a:rPr dirty="0" sz="2400" spc="-13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to</a:t>
            </a:r>
            <a:r>
              <a:rPr dirty="0" sz="2400" spc="-1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choose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their </a:t>
            </a:r>
            <a:r>
              <a:rPr dirty="0" sz="2400" spc="-10">
                <a:latin typeface="Verdana"/>
                <a:cs typeface="Verdana"/>
              </a:rPr>
              <a:t>	</a:t>
            </a:r>
            <a:r>
              <a:rPr dirty="0" sz="2400" spc="-100">
                <a:latin typeface="Verdana"/>
                <a:cs typeface="Verdana"/>
              </a:rPr>
              <a:t>clients,work</a:t>
            </a:r>
            <a:r>
              <a:rPr dirty="0" sz="2400" spc="-15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remotely,and</a:t>
            </a:r>
            <a:r>
              <a:rPr dirty="0" sz="2400" spc="-1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take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varied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projects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without</a:t>
            </a:r>
            <a:r>
              <a:rPr dirty="0" sz="2400" spc="-17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long- </a:t>
            </a:r>
            <a:r>
              <a:rPr dirty="0" sz="2400" spc="-10">
                <a:latin typeface="Verdana"/>
                <a:cs typeface="Verdana"/>
              </a:rPr>
              <a:t>	</a:t>
            </a:r>
            <a:r>
              <a:rPr dirty="0" sz="2400" spc="-110">
                <a:latin typeface="Verdana"/>
                <a:cs typeface="Verdana"/>
              </a:rPr>
              <a:t>term</a:t>
            </a:r>
            <a:r>
              <a:rPr dirty="0" sz="2400" spc="-14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commitments.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ELCOT</dc:creator>
  <dc:title>PowerPoint Presentation</dc:title>
  <dcterms:created xsi:type="dcterms:W3CDTF">2025-09-10T07:42:45Z</dcterms:created>
  <dcterms:modified xsi:type="dcterms:W3CDTF">2025-09-10T07:42:45Z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2025-09-10T00:00:00Z</vt:filetime>
  </property>
  <property fmtid="{D5CDD505-2E9C-101B-9397-08002B2CF9AE}" pid="5" name="Producer">
    <vt:lpwstr>Microsoft® PowerPoint® 2013; modified using OpenPDF UNKNOWN</vt:lpwstr>
  </property>
</Properties>
</file>