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W1P6JIqx8DD3rXqODyHuTukK0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37583F-BA25-485B-AF93-03D8D4629FEE}">
  <a:tblStyle styleId="{E437583F-BA25-485B-AF93-03D8D4629FE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99" name="Google Shape;1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5e9140ba5_0_3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g105e9140ba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9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0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0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0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>
            <a:spLocks noGrp="1"/>
          </p:cNvSpPr>
          <p:nvPr>
            <p:ph type="subTitle" idx="1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0301989" cy="68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"/>
          <p:cNvSpPr/>
          <p:nvPr/>
        </p:nvSpPr>
        <p:spPr>
          <a:xfrm>
            <a:off x="1611000" y="-23760"/>
            <a:ext cx="10580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4">
            <a:alphaModFix/>
          </a:blip>
          <a:srcRect t="78334"/>
          <a:stretch/>
        </p:blipFill>
        <p:spPr>
          <a:xfrm>
            <a:off x="14760" y="5390280"/>
            <a:ext cx="12192840" cy="1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"/>
          <p:cNvSpPr txBox="1"/>
          <p:nvPr/>
        </p:nvSpPr>
        <p:spPr>
          <a:xfrm>
            <a:off x="5556600" y="2250000"/>
            <a:ext cx="6145920" cy="1633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4572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ALGORITMO QUE TRAZA RUTAS SEGÚN DISTANCIA Y SEGURIDAD EN MEDELLÍN</a:t>
            </a:r>
            <a:endParaRPr lang="en-US"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781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265329" y="376925"/>
            <a:ext cx="48825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Presentación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"/>
          <p:cNvGrpSpPr/>
          <p:nvPr/>
        </p:nvGrpSpPr>
        <p:grpSpPr>
          <a:xfrm>
            <a:off x="9371565" y="1704735"/>
            <a:ext cx="2833920" cy="2742480"/>
            <a:chOff x="9052560" y="1645920"/>
            <a:chExt cx="2833920" cy="2742480"/>
          </a:xfrm>
        </p:grpSpPr>
        <p:pic>
          <p:nvPicPr>
            <p:cNvPr id="206" name="Google Shape;2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"/>
            <p:cNvSpPr/>
            <p:nvPr/>
          </p:nvSpPr>
          <p:spPr>
            <a:xfrm>
              <a:off x="9052560" y="1645920"/>
              <a:ext cx="2833920" cy="2742480"/>
            </a:xfrm>
            <a:custGeom>
              <a:avLst/>
              <a:gdLst/>
              <a:ahLst/>
              <a:cxnLst/>
              <a:rect l="l" t="t" r="r" b="b"/>
              <a:pathLst>
                <a:path w="7875" h="7621" extrusionOk="0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>
            <a:off x="9573400" y="4180675"/>
            <a:ext cx="2623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 Toro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Preparación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2176420" y="4200012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Mateo Zapata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Revision del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5701" y="4128097"/>
            <a:ext cx="2192760" cy="144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Juan Felipe Vargas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001E33"/>
                </a:solidFill>
              </a:rPr>
              <a:t>Implementaci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en-US" sz="2200" dirty="0" err="1">
                <a:solidFill>
                  <a:srgbClr val="001E33"/>
                </a:solidFill>
              </a:rPr>
              <a:t>n</a:t>
            </a:r>
            <a:r>
              <a:rPr lang="en-US" sz="2200" dirty="0">
                <a:solidFill>
                  <a:srgbClr val="001E33"/>
                </a:solidFill>
              </a:rPr>
              <a:t> del </a:t>
            </a:r>
            <a:r>
              <a:rPr lang="en-US" sz="2200" dirty="0" err="1">
                <a:solidFill>
                  <a:srgbClr val="001E33"/>
                </a:solidFill>
              </a:rPr>
              <a:t>c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ó</a:t>
            </a:r>
            <a:r>
              <a:rPr lang="en-US" sz="2200" dirty="0" err="1">
                <a:solidFill>
                  <a:srgbClr val="001E33"/>
                </a:solidFill>
              </a:rPr>
              <a:t>digo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"/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tjaramillm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/EDA-GPS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506158" y="4180675"/>
            <a:ext cx="33312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Andrea Serna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Revisión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b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literatura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6398522" y="1661481"/>
            <a:ext cx="3366355" cy="2652120"/>
            <a:chOff x="3199902" y="1433811"/>
            <a:chExt cx="3331201" cy="2652120"/>
          </a:xfrm>
        </p:grpSpPr>
        <p:pic>
          <p:nvPicPr>
            <p:cNvPr id="225" name="Google Shape;225;p2"/>
            <p:cNvPicPr preferRelativeResize="0"/>
            <p:nvPr/>
          </p:nvPicPr>
          <p:blipFill rotWithShape="1">
            <a:blip r:embed="rId6">
              <a:alphaModFix/>
            </a:blip>
            <a:srcRect b="16685"/>
            <a:stretch/>
          </p:blipFill>
          <p:spPr>
            <a:xfrm>
              <a:off x="3828475" y="1645926"/>
              <a:ext cx="2056877" cy="2284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"/>
            <p:cNvSpPr/>
            <p:nvPr/>
          </p:nvSpPr>
          <p:spPr>
            <a:xfrm>
              <a:off x="3199902" y="1433811"/>
              <a:ext cx="3331201" cy="2652120"/>
            </a:xfrm>
            <a:custGeom>
              <a:avLst/>
              <a:gdLst/>
              <a:ahLst/>
              <a:cxnLst/>
              <a:rect l="l" t="t" r="r" b="b"/>
              <a:pathLst>
                <a:path w="9399" h="7367" extrusionOk="0">
                  <a:moveTo>
                    <a:pt x="1777" y="3847"/>
                  </a:moveTo>
                  <a:lnTo>
                    <a:pt x="1776" y="3847"/>
                  </a:lnTo>
                  <a:lnTo>
                    <a:pt x="1780" y="4006"/>
                  </a:lnTo>
                  <a:lnTo>
                    <a:pt x="1792" y="4166"/>
                  </a:lnTo>
                  <a:lnTo>
                    <a:pt x="1812" y="4324"/>
                  </a:lnTo>
                  <a:lnTo>
                    <a:pt x="1840" y="4481"/>
                  </a:lnTo>
                  <a:lnTo>
                    <a:pt x="1876" y="4636"/>
                  </a:lnTo>
                  <a:lnTo>
                    <a:pt x="1919" y="4789"/>
                  </a:lnTo>
                  <a:lnTo>
                    <a:pt x="1970" y="4939"/>
                  </a:lnTo>
                  <a:lnTo>
                    <a:pt x="2029" y="5086"/>
                  </a:lnTo>
                  <a:lnTo>
                    <a:pt x="2095" y="5230"/>
                  </a:lnTo>
                  <a:lnTo>
                    <a:pt x="2168" y="5371"/>
                  </a:lnTo>
                  <a:lnTo>
                    <a:pt x="2248" y="5507"/>
                  </a:lnTo>
                  <a:lnTo>
                    <a:pt x="2334" y="5638"/>
                  </a:lnTo>
                  <a:lnTo>
                    <a:pt x="2427" y="5765"/>
                  </a:lnTo>
                  <a:lnTo>
                    <a:pt x="2527" y="5886"/>
                  </a:lnTo>
                  <a:lnTo>
                    <a:pt x="2632" y="6002"/>
                  </a:lnTo>
                  <a:lnTo>
                    <a:pt x="2743" y="6111"/>
                  </a:lnTo>
                  <a:lnTo>
                    <a:pt x="2859" y="6215"/>
                  </a:lnTo>
                  <a:lnTo>
                    <a:pt x="2980" y="6312"/>
                  </a:lnTo>
                  <a:lnTo>
                    <a:pt x="3106" y="6402"/>
                  </a:lnTo>
                  <a:lnTo>
                    <a:pt x="3237" y="6486"/>
                  </a:lnTo>
                  <a:lnTo>
                    <a:pt x="3371" y="6562"/>
                  </a:lnTo>
                  <a:lnTo>
                    <a:pt x="3509" y="6631"/>
                  </a:lnTo>
                  <a:lnTo>
                    <a:pt x="3650" y="6692"/>
                  </a:lnTo>
                  <a:lnTo>
                    <a:pt x="3795" y="6745"/>
                  </a:lnTo>
                  <a:lnTo>
                    <a:pt x="3941" y="6790"/>
                  </a:lnTo>
                  <a:lnTo>
                    <a:pt x="4090" y="6827"/>
                  </a:lnTo>
                  <a:lnTo>
                    <a:pt x="4240" y="6856"/>
                  </a:lnTo>
                  <a:lnTo>
                    <a:pt x="4392" y="6877"/>
                  </a:lnTo>
                  <a:lnTo>
                    <a:pt x="4544" y="6890"/>
                  </a:lnTo>
                  <a:lnTo>
                    <a:pt x="4697" y="6894"/>
                  </a:lnTo>
                  <a:lnTo>
                    <a:pt x="4697" y="6894"/>
                  </a:lnTo>
                  <a:lnTo>
                    <a:pt x="4850" y="6890"/>
                  </a:lnTo>
                  <a:lnTo>
                    <a:pt x="5002" y="6877"/>
                  </a:lnTo>
                  <a:lnTo>
                    <a:pt x="5154" y="6856"/>
                  </a:lnTo>
                  <a:lnTo>
                    <a:pt x="5304" y="6827"/>
                  </a:lnTo>
                  <a:lnTo>
                    <a:pt x="5453" y="6790"/>
                  </a:lnTo>
                  <a:lnTo>
                    <a:pt x="5599" y="6745"/>
                  </a:lnTo>
                  <a:lnTo>
                    <a:pt x="5744" y="6691"/>
                  </a:lnTo>
                  <a:lnTo>
                    <a:pt x="5885" y="6630"/>
                  </a:lnTo>
                  <a:lnTo>
                    <a:pt x="6023" y="6561"/>
                  </a:lnTo>
                  <a:lnTo>
                    <a:pt x="6157" y="6485"/>
                  </a:lnTo>
                  <a:lnTo>
                    <a:pt x="6287" y="6402"/>
                  </a:lnTo>
                  <a:lnTo>
                    <a:pt x="6413" y="6312"/>
                  </a:lnTo>
                  <a:lnTo>
                    <a:pt x="6535" y="6214"/>
                  </a:lnTo>
                  <a:lnTo>
                    <a:pt x="6651" y="6111"/>
                  </a:lnTo>
                  <a:lnTo>
                    <a:pt x="6762" y="6001"/>
                  </a:lnTo>
                  <a:lnTo>
                    <a:pt x="6867" y="5885"/>
                  </a:lnTo>
                  <a:lnTo>
                    <a:pt x="6966" y="5764"/>
                  </a:lnTo>
                  <a:lnTo>
                    <a:pt x="7059" y="5637"/>
                  </a:lnTo>
                  <a:lnTo>
                    <a:pt x="7146" y="5506"/>
                  </a:lnTo>
                  <a:lnTo>
                    <a:pt x="7226" y="5370"/>
                  </a:lnTo>
                  <a:lnTo>
                    <a:pt x="7299" y="5229"/>
                  </a:lnTo>
                  <a:lnTo>
                    <a:pt x="7365" y="5085"/>
                  </a:lnTo>
                  <a:lnTo>
                    <a:pt x="7423" y="4938"/>
                  </a:lnTo>
                  <a:lnTo>
                    <a:pt x="7474" y="4788"/>
                  </a:lnTo>
                  <a:lnTo>
                    <a:pt x="7518" y="4635"/>
                  </a:lnTo>
                  <a:lnTo>
                    <a:pt x="7553" y="4480"/>
                  </a:lnTo>
                  <a:lnTo>
                    <a:pt x="7581" y="4323"/>
                  </a:lnTo>
                  <a:lnTo>
                    <a:pt x="7601" y="4165"/>
                  </a:lnTo>
                  <a:lnTo>
                    <a:pt x="7613" y="4005"/>
                  </a:lnTo>
                  <a:lnTo>
                    <a:pt x="7617" y="3846"/>
                  </a:lnTo>
                  <a:lnTo>
                    <a:pt x="7617" y="3846"/>
                  </a:lnTo>
                  <a:lnTo>
                    <a:pt x="7613" y="3687"/>
                  </a:lnTo>
                  <a:lnTo>
                    <a:pt x="7601" y="3527"/>
                  </a:lnTo>
                  <a:lnTo>
                    <a:pt x="7581" y="3369"/>
                  </a:lnTo>
                  <a:lnTo>
                    <a:pt x="7553" y="3212"/>
                  </a:lnTo>
                  <a:lnTo>
                    <a:pt x="7517" y="3057"/>
                  </a:lnTo>
                  <a:lnTo>
                    <a:pt x="7474" y="2904"/>
                  </a:lnTo>
                  <a:lnTo>
                    <a:pt x="7423" y="2754"/>
                  </a:lnTo>
                  <a:lnTo>
                    <a:pt x="7364" y="2607"/>
                  </a:lnTo>
                  <a:lnTo>
                    <a:pt x="7298" y="2463"/>
                  </a:lnTo>
                  <a:lnTo>
                    <a:pt x="7225" y="2322"/>
                  </a:lnTo>
                  <a:lnTo>
                    <a:pt x="7146" y="2186"/>
                  </a:lnTo>
                  <a:lnTo>
                    <a:pt x="7059" y="2055"/>
                  </a:lnTo>
                  <a:lnTo>
                    <a:pt x="6966" y="1928"/>
                  </a:lnTo>
                  <a:lnTo>
                    <a:pt x="6867" y="1807"/>
                  </a:lnTo>
                  <a:lnTo>
                    <a:pt x="6761" y="1691"/>
                  </a:lnTo>
                  <a:lnTo>
                    <a:pt x="6651" y="1582"/>
                  </a:lnTo>
                  <a:lnTo>
                    <a:pt x="6534" y="1478"/>
                  </a:lnTo>
                  <a:lnTo>
                    <a:pt x="6413" y="1381"/>
                  </a:lnTo>
                  <a:lnTo>
                    <a:pt x="6287" y="1291"/>
                  </a:lnTo>
                  <a:lnTo>
                    <a:pt x="6157" y="1207"/>
                  </a:lnTo>
                  <a:lnTo>
                    <a:pt x="6022" y="1131"/>
                  </a:lnTo>
                  <a:lnTo>
                    <a:pt x="5884" y="1062"/>
                  </a:lnTo>
                  <a:lnTo>
                    <a:pt x="5743" y="1001"/>
                  </a:lnTo>
                  <a:lnTo>
                    <a:pt x="5599" y="948"/>
                  </a:lnTo>
                  <a:lnTo>
                    <a:pt x="5453" y="903"/>
                  </a:lnTo>
                  <a:lnTo>
                    <a:pt x="5304" y="866"/>
                  </a:lnTo>
                  <a:lnTo>
                    <a:pt x="5154" y="837"/>
                  </a:lnTo>
                  <a:lnTo>
                    <a:pt x="5002" y="816"/>
                  </a:lnTo>
                  <a:lnTo>
                    <a:pt x="4850" y="803"/>
                  </a:lnTo>
                  <a:lnTo>
                    <a:pt x="4697" y="799"/>
                  </a:lnTo>
                  <a:lnTo>
                    <a:pt x="4697" y="799"/>
                  </a:lnTo>
                  <a:lnTo>
                    <a:pt x="4544" y="803"/>
                  </a:lnTo>
                  <a:lnTo>
                    <a:pt x="4392" y="816"/>
                  </a:lnTo>
                  <a:lnTo>
                    <a:pt x="4240" y="837"/>
                  </a:lnTo>
                  <a:lnTo>
                    <a:pt x="4090" y="866"/>
                  </a:lnTo>
                  <a:lnTo>
                    <a:pt x="3941" y="903"/>
                  </a:lnTo>
                  <a:lnTo>
                    <a:pt x="3794" y="948"/>
                  </a:lnTo>
                  <a:lnTo>
                    <a:pt x="3650" y="1002"/>
                  </a:lnTo>
                  <a:lnTo>
                    <a:pt x="3509" y="1063"/>
                  </a:lnTo>
                  <a:lnTo>
                    <a:pt x="3371" y="1132"/>
                  </a:lnTo>
                  <a:lnTo>
                    <a:pt x="3237" y="1208"/>
                  </a:lnTo>
                  <a:lnTo>
                    <a:pt x="3106" y="1291"/>
                  </a:lnTo>
                  <a:lnTo>
                    <a:pt x="2980" y="1382"/>
                  </a:lnTo>
                  <a:lnTo>
                    <a:pt x="2859" y="1479"/>
                  </a:lnTo>
                  <a:lnTo>
                    <a:pt x="2743" y="1582"/>
                  </a:lnTo>
                  <a:lnTo>
                    <a:pt x="2632" y="1692"/>
                  </a:lnTo>
                  <a:lnTo>
                    <a:pt x="2527" y="1808"/>
                  </a:lnTo>
                  <a:lnTo>
                    <a:pt x="2427" y="1929"/>
                  </a:lnTo>
                  <a:lnTo>
                    <a:pt x="2334" y="2056"/>
                  </a:lnTo>
                  <a:lnTo>
                    <a:pt x="2248" y="2187"/>
                  </a:lnTo>
                  <a:lnTo>
                    <a:pt x="2168" y="2323"/>
                  </a:lnTo>
                  <a:lnTo>
                    <a:pt x="2095" y="2464"/>
                  </a:lnTo>
                  <a:lnTo>
                    <a:pt x="2029" y="2608"/>
                  </a:lnTo>
                  <a:lnTo>
                    <a:pt x="1971" y="2755"/>
                  </a:lnTo>
                  <a:lnTo>
                    <a:pt x="1920" y="2905"/>
                  </a:lnTo>
                  <a:lnTo>
                    <a:pt x="1876" y="3058"/>
                  </a:lnTo>
                  <a:lnTo>
                    <a:pt x="1841" y="3213"/>
                  </a:lnTo>
                  <a:lnTo>
                    <a:pt x="1813" y="3370"/>
                  </a:lnTo>
                  <a:lnTo>
                    <a:pt x="1793" y="3528"/>
                  </a:lnTo>
                  <a:lnTo>
                    <a:pt x="1781" y="3688"/>
                  </a:lnTo>
                  <a:lnTo>
                    <a:pt x="1777" y="3847"/>
                  </a:lnTo>
                  <a:moveTo>
                    <a:pt x="0" y="7366"/>
                  </a:moveTo>
                  <a:lnTo>
                    <a:pt x="0" y="0"/>
                  </a:lnTo>
                  <a:lnTo>
                    <a:pt x="9398" y="0"/>
                  </a:lnTo>
                  <a:lnTo>
                    <a:pt x="9398" y="7366"/>
                  </a:lnTo>
                  <a:lnTo>
                    <a:pt x="0" y="73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ES_tradnl" dirty="0"/>
            </a:p>
          </p:txBody>
        </p:sp>
      </p:grpSp>
      <p:sp>
        <p:nvSpPr>
          <p:cNvPr id="3" name="Google Shape;211;p2">
            <a:extLst>
              <a:ext uri="{FF2B5EF4-FFF2-40B4-BE49-F238E27FC236}">
                <a16:creationId xmlns:a16="http://schemas.microsoft.com/office/drawing/2014/main" id="{D40E2C35-5A59-D5B0-EB98-7162513FF03E}"/>
              </a:ext>
            </a:extLst>
          </p:cNvPr>
          <p:cNvSpPr/>
          <p:nvPr/>
        </p:nvSpPr>
        <p:spPr>
          <a:xfrm>
            <a:off x="4291120" y="4179467"/>
            <a:ext cx="2192760" cy="178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Tomas Jaramillo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Estudio</a:t>
            </a:r>
            <a:r>
              <a:rPr lang="en-US" sz="2200" b="0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Bibliografico</a:t>
            </a:r>
            <a:endParaRPr sz="2200" b="0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A picture containing person, mirror, indoor, wall&#10;&#10;Description automatically generated">
            <a:extLst>
              <a:ext uri="{FF2B5EF4-FFF2-40B4-BE49-F238E27FC236}">
                <a16:creationId xmlns:a16="http://schemas.microsoft.com/office/drawing/2014/main" id="{77735331-A946-0DD6-5546-39956DB55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51" y="1973582"/>
            <a:ext cx="6115097" cy="20849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" y="1075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265327" y="376925"/>
            <a:ext cx="4530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dirty="0">
                <a:solidFill>
                  <a:schemeClr val="lt1"/>
                </a:solidFill>
              </a:rPr>
              <a:t>para </a:t>
            </a:r>
            <a:r>
              <a:rPr lang="en-US" sz="2100" b="1" dirty="0" err="1">
                <a:solidFill>
                  <a:schemeClr val="lt1"/>
                </a:solidFill>
              </a:rPr>
              <a:t>el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camino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corto</a:t>
            </a: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6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" name="Google Shape;244;p6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6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" name="Google Shape;246;p6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6"/>
          <p:cNvSpPr/>
          <p:nvPr/>
        </p:nvSpPr>
        <p:spPr>
          <a:xfrm>
            <a:off x="7942524" y="4241025"/>
            <a:ext cx="39276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001E33"/>
                </a:solidFill>
              </a:rPr>
              <a:t>Tres</a:t>
            </a: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caminos </a:t>
            </a:r>
            <a:r>
              <a:rPr lang="en-US" sz="2200" b="1">
                <a:solidFill>
                  <a:srgbClr val="001E33"/>
                </a:solidFill>
              </a:rPr>
              <a:t>que reducen tanto el riesgo de acoso como la distancia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6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95000" y="1560662"/>
            <a:ext cx="2932500" cy="2507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6"/>
          <p:cNvPicPr preferRelativeResize="0"/>
          <p:nvPr/>
        </p:nvPicPr>
        <p:blipFill rotWithShape="1">
          <a:blip r:embed="rId4">
            <a:alphaModFix/>
          </a:blip>
          <a:srcRect l="6175" t="4461" r="19325"/>
          <a:stretch/>
        </p:blipFill>
        <p:spPr>
          <a:xfrm>
            <a:off x="8716175" y="1605912"/>
            <a:ext cx="2932500" cy="250732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"/>
          <p:cNvSpPr/>
          <p:nvPr/>
        </p:nvSpPr>
        <p:spPr>
          <a:xfrm>
            <a:off x="10403775" y="252325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0198500" y="3248300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8619325" y="23707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8414050" y="30957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2523325" y="252312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2318050" y="3248175"/>
            <a:ext cx="80100" cy="84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0257050" y="2555975"/>
            <a:ext cx="272675" cy="735200"/>
          </a:xfrm>
          <a:custGeom>
            <a:avLst/>
            <a:gdLst/>
            <a:ahLst/>
            <a:cxnLst/>
            <a:rect l="l" t="t" r="r" b="b"/>
            <a:pathLst>
              <a:path w="10907" h="29408" extrusionOk="0">
                <a:moveTo>
                  <a:pt x="0" y="29408"/>
                </a:moveTo>
                <a:cubicBezTo>
                  <a:pt x="1768" y="26757"/>
                  <a:pt x="9401" y="18400"/>
                  <a:pt x="10606" y="13499"/>
                </a:cubicBezTo>
                <a:cubicBezTo>
                  <a:pt x="11811" y="8598"/>
                  <a:pt x="7794" y="2250"/>
                  <a:pt x="7231" y="0"/>
                </a:cubicBezTo>
              </a:path>
            </a:pathLst>
          </a:custGeom>
          <a:noFill/>
          <a:ln w="38100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6"/>
          <p:cNvSpPr/>
          <p:nvPr/>
        </p:nvSpPr>
        <p:spPr>
          <a:xfrm>
            <a:off x="10244975" y="2568025"/>
            <a:ext cx="805925" cy="769375"/>
          </a:xfrm>
          <a:custGeom>
            <a:avLst/>
            <a:gdLst/>
            <a:ahLst/>
            <a:cxnLst/>
            <a:rect l="l" t="t" r="r" b="b"/>
            <a:pathLst>
              <a:path w="32237" h="30775" extrusionOk="0">
                <a:moveTo>
                  <a:pt x="0" y="29890"/>
                </a:moveTo>
                <a:cubicBezTo>
                  <a:pt x="2893" y="29971"/>
                  <a:pt x="12133" y="31177"/>
                  <a:pt x="17356" y="30373"/>
                </a:cubicBezTo>
                <a:cubicBezTo>
                  <a:pt x="22579" y="29570"/>
                  <a:pt x="29249" y="27801"/>
                  <a:pt x="31338" y="25069"/>
                </a:cubicBezTo>
                <a:cubicBezTo>
                  <a:pt x="33427" y="22337"/>
                  <a:pt x="31177" y="17195"/>
                  <a:pt x="29891" y="13981"/>
                </a:cubicBezTo>
                <a:cubicBezTo>
                  <a:pt x="28605" y="10767"/>
                  <a:pt x="27401" y="8115"/>
                  <a:pt x="23624" y="5785"/>
                </a:cubicBezTo>
                <a:cubicBezTo>
                  <a:pt x="19848" y="3455"/>
                  <a:pt x="9964" y="964"/>
                  <a:pt x="7232" y="0"/>
                </a:cubicBezTo>
              </a:path>
            </a:pathLst>
          </a:custGeom>
          <a:noFill/>
          <a:ln w="38100" cap="flat" cmpd="sng">
            <a:solidFill>
              <a:srgbClr val="00AADB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6"/>
          <p:cNvSpPr/>
          <p:nvPr/>
        </p:nvSpPr>
        <p:spPr>
          <a:xfrm>
            <a:off x="10111689" y="2578900"/>
            <a:ext cx="332475" cy="690550"/>
          </a:xfrm>
          <a:custGeom>
            <a:avLst/>
            <a:gdLst/>
            <a:ahLst/>
            <a:cxnLst/>
            <a:rect l="l" t="t" r="r" b="b"/>
            <a:pathLst>
              <a:path w="13299" h="27622" extrusionOk="0">
                <a:moveTo>
                  <a:pt x="4917" y="27622"/>
                </a:moveTo>
                <a:cubicBezTo>
                  <a:pt x="3714" y="25942"/>
                  <a:pt x="6442" y="23083"/>
                  <a:pt x="5202" y="21431"/>
                </a:cubicBezTo>
                <a:cubicBezTo>
                  <a:pt x="4025" y="19863"/>
                  <a:pt x="-417" y="20477"/>
                  <a:pt x="59" y="18574"/>
                </a:cubicBezTo>
                <a:cubicBezTo>
                  <a:pt x="1903" y="11198"/>
                  <a:pt x="8876" y="6185"/>
                  <a:pt x="13299" y="0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18;p2">
            <a:extLst>
              <a:ext uri="{FF2B5EF4-FFF2-40B4-BE49-F238E27FC236}">
                <a16:creationId xmlns:a16="http://schemas.microsoft.com/office/drawing/2014/main" id="{B1E49636-A42D-403B-51FE-EA6F65B85C6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9;p2">
            <a:extLst>
              <a:ext uri="{FF2B5EF4-FFF2-40B4-BE49-F238E27FC236}">
                <a16:creationId xmlns:a16="http://schemas.microsoft.com/office/drawing/2014/main" id="{B2D725C6-BFF2-720F-C0C7-60743E16689D}"/>
              </a:ext>
            </a:extLst>
          </p:cNvPr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tjaramillm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/EDA-GPS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105e9140ba5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05e9140ba5_0_3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FFFF"/>
                </a:solidFill>
              </a:rPr>
              <a:t>A</a:t>
            </a: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lgoritmo de soluci</a:t>
            </a:r>
            <a:r>
              <a:rPr lang="en-US" sz="2200" b="1">
                <a:solidFill>
                  <a:srgbClr val="FFFFFF"/>
                </a:solidFill>
              </a:rPr>
              <a:t>ón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105e9140ba5_0_31"/>
          <p:cNvSpPr/>
          <p:nvPr/>
        </p:nvSpPr>
        <p:spPr>
          <a:xfrm>
            <a:off x="8063475" y="1167033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diapositiva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Para la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segunda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entrega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105e9140ba5_0_31"/>
          <p:cNvGrpSpPr/>
          <p:nvPr/>
        </p:nvGrpSpPr>
        <p:grpSpPr>
          <a:xfrm>
            <a:off x="1886475" y="2042950"/>
            <a:ext cx="1337625" cy="2131500"/>
            <a:chOff x="10299150" y="1494000"/>
            <a:chExt cx="1337625" cy="2131500"/>
          </a:xfrm>
        </p:grpSpPr>
        <p:sp>
          <p:nvSpPr>
            <p:cNvPr id="269" name="Google Shape;269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g105e9140ba5_0_31"/>
            <p:cNvCxnSpPr>
              <a:stCxn id="269" idx="5"/>
              <a:endCxn id="274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05e9140ba5_0_31"/>
            <p:cNvCxnSpPr>
              <a:stCxn id="270" idx="6"/>
              <a:endCxn id="272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05e9140ba5_0_31"/>
            <p:cNvCxnSpPr>
              <a:stCxn id="271" idx="6"/>
              <a:endCxn id="273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1" name="Google Shape;281;g105e9140ba5_0_31"/>
            <p:cNvCxnSpPr>
              <a:stCxn id="277" idx="7"/>
              <a:endCxn id="273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05e9140ba5_0_31"/>
            <p:cNvCxnSpPr>
              <a:stCxn id="271" idx="7"/>
              <a:endCxn id="272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3" name="Google Shape;283;g105e9140ba5_0_31"/>
            <p:cNvCxnSpPr>
              <a:stCxn id="270" idx="7"/>
              <a:endCxn id="274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05e9140ba5_0_31"/>
            <p:cNvCxnSpPr>
              <a:stCxn id="272" idx="7"/>
              <a:endCxn id="276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g105e9140ba5_0_31"/>
            <p:cNvCxnSpPr>
              <a:stCxn id="274" idx="5"/>
              <a:endCxn id="275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05e9140ba5_0_31"/>
            <p:cNvCxnSpPr>
              <a:stCxn id="273" idx="6"/>
              <a:endCxn id="275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g105e9140ba5_0_31"/>
            <p:cNvCxnSpPr>
              <a:stCxn id="272" idx="6"/>
              <a:endCxn id="275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g105e9140ba5_0_31"/>
            <p:cNvCxnSpPr>
              <a:stCxn id="273" idx="7"/>
              <a:endCxn id="276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89" name="Google Shape;289;g105e9140ba5_0_31"/>
          <p:cNvSpPr/>
          <p:nvPr/>
        </p:nvSpPr>
        <p:spPr>
          <a:xfrm>
            <a:off x="757812" y="4161800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Calles 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 Medellín,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Origen y </a:t>
            </a:r>
            <a:b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200" b="1" i="0" u="none" strike="noStrike" cap="non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Destino</a:t>
            </a:r>
            <a:endParaRPr sz="2200" b="1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05e9140ba5_0_31"/>
          <p:cNvSpPr/>
          <p:nvPr/>
        </p:nvSpPr>
        <p:spPr>
          <a:xfrm>
            <a:off x="5130975" y="50655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Añada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br>
              <a:rPr lang="en-US" sz="1400" b="0" i="1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1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05e9140ba5_0_31"/>
          <p:cNvSpPr/>
          <p:nvPr/>
        </p:nvSpPr>
        <p:spPr>
          <a:xfrm flipH="1">
            <a:off x="5338488" y="4414727"/>
            <a:ext cx="420498" cy="13939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293" name="Google Shape;293;g105e9140ba5_0_31"/>
          <p:cNvSpPr/>
          <p:nvPr/>
        </p:nvSpPr>
        <p:spPr>
          <a:xfrm>
            <a:off x="5137450" y="1745713"/>
            <a:ext cx="2402700" cy="2289600"/>
          </a:xfrm>
          <a:prstGeom prst="cube">
            <a:avLst>
              <a:gd name="adj" fmla="val 25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n-US" sz="21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1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Dijskra</a:t>
            </a:r>
            <a:endParaRPr sz="21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4" name="Google Shape;294;g105e9140ba5_0_31"/>
          <p:cNvCxnSpPr/>
          <p:nvPr/>
        </p:nvCxnSpPr>
        <p:spPr>
          <a:xfrm>
            <a:off x="3999313" y="2644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5" name="Google Shape;295;g105e9140ba5_0_31"/>
          <p:cNvCxnSpPr/>
          <p:nvPr/>
        </p:nvCxnSpPr>
        <p:spPr>
          <a:xfrm>
            <a:off x="39993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6" name="Google Shape;296;g105e9140ba5_0_31"/>
          <p:cNvCxnSpPr/>
          <p:nvPr/>
        </p:nvCxnSpPr>
        <p:spPr>
          <a:xfrm>
            <a:off x="3999313" y="3483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97" name="Google Shape;297;g105e9140ba5_0_31"/>
          <p:cNvGrpSpPr/>
          <p:nvPr/>
        </p:nvGrpSpPr>
        <p:grpSpPr>
          <a:xfrm>
            <a:off x="9309025" y="2042950"/>
            <a:ext cx="1337625" cy="2131500"/>
            <a:chOff x="10299150" y="1494000"/>
            <a:chExt cx="1337625" cy="2131500"/>
          </a:xfrm>
        </p:grpSpPr>
        <p:sp>
          <p:nvSpPr>
            <p:cNvPr id="298" name="Google Shape;298;g105e9140ba5_0_3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105e9140ba5_0_3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105e9140ba5_0_3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105e9140ba5_0_3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105e9140ba5_0_3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105e9140ba5_0_3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105e9140ba5_0_3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A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105e9140ba5_0_3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105e9140ba5_0_3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7" name="Google Shape;307;g105e9140ba5_0_31"/>
            <p:cNvCxnSpPr>
              <a:stCxn id="298" idx="5"/>
              <a:endCxn id="303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05e9140ba5_0_31"/>
            <p:cNvCxnSpPr>
              <a:stCxn id="299" idx="6"/>
              <a:endCxn id="301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05e9140ba5_0_31"/>
            <p:cNvCxnSpPr>
              <a:stCxn id="300" idx="6"/>
              <a:endCxn id="302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05e9140ba5_0_31"/>
            <p:cNvCxnSpPr>
              <a:stCxn id="306" idx="7"/>
              <a:endCxn id="302" idx="3"/>
            </p:cNvCxnSpPr>
            <p:nvPr/>
          </p:nvCxnSpPr>
          <p:spPr>
            <a:xfrm rot="10800000" flipH="1">
              <a:off x="10534475" y="3200029"/>
              <a:ext cx="338400" cy="1671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g105e9140ba5_0_31"/>
            <p:cNvCxnSpPr>
              <a:stCxn id="300" idx="7"/>
              <a:endCxn id="301" idx="2"/>
            </p:cNvCxnSpPr>
            <p:nvPr/>
          </p:nvCxnSpPr>
          <p:spPr>
            <a:xfrm rot="10800000" flipH="1">
              <a:off x="10534475" y="2559829"/>
              <a:ext cx="298200" cy="1977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05e9140ba5_0_31"/>
            <p:cNvCxnSpPr>
              <a:stCxn id="299" idx="7"/>
              <a:endCxn id="303" idx="3"/>
            </p:cNvCxnSpPr>
            <p:nvPr/>
          </p:nvCxnSpPr>
          <p:spPr>
            <a:xfrm rot="10800000" flipH="1">
              <a:off x="10534475" y="2057029"/>
              <a:ext cx="338400" cy="909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05e9140ba5_0_31"/>
            <p:cNvCxnSpPr>
              <a:stCxn id="301" idx="7"/>
              <a:endCxn id="305" idx="2"/>
            </p:cNvCxnSpPr>
            <p:nvPr/>
          </p:nvCxnSpPr>
          <p:spPr>
            <a:xfrm rot="10800000" flipH="1">
              <a:off x="11067875" y="2176729"/>
              <a:ext cx="293100" cy="2760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4" name="Google Shape;314;g105e9140ba5_0_31"/>
            <p:cNvCxnSpPr>
              <a:stCxn id="303" idx="5"/>
              <a:endCxn id="304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05e9140ba5_0_31"/>
            <p:cNvCxnSpPr>
              <a:stCxn id="302" idx="6"/>
              <a:endCxn id="304" idx="2"/>
            </p:cNvCxnSpPr>
            <p:nvPr/>
          </p:nvCxnSpPr>
          <p:spPr>
            <a:xfrm rot="10800000" flipH="1">
              <a:off x="11108250" y="2869650"/>
              <a:ext cx="252900" cy="2235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05e9140ba5_0_31"/>
            <p:cNvCxnSpPr>
              <a:stCxn id="301" idx="6"/>
              <a:endCxn id="304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w="38100" cap="flat" cmpd="sng">
              <a:solidFill>
                <a:srgbClr val="ED7D3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g105e9140ba5_0_31"/>
            <p:cNvCxnSpPr>
              <a:stCxn id="302" idx="7"/>
              <a:endCxn id="305" idx="3"/>
            </p:cNvCxnSpPr>
            <p:nvPr/>
          </p:nvCxnSpPr>
          <p:spPr>
            <a:xfrm rot="10800000" flipH="1">
              <a:off x="11067875" y="2283529"/>
              <a:ext cx="333600" cy="702600"/>
            </a:xfrm>
            <a:prstGeom prst="straightConnector1">
              <a:avLst/>
            </a:prstGeom>
            <a:noFill/>
            <a:ln w="19050" cap="flat" cmpd="sng">
              <a:solidFill>
                <a:srgbClr val="001E3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318" name="Google Shape;318;g105e9140ba5_0_31"/>
          <p:cNvCxnSpPr/>
          <p:nvPr/>
        </p:nvCxnSpPr>
        <p:spPr>
          <a:xfrm>
            <a:off x="7580713" y="30259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9" name="Google Shape;319;g105e9140ba5_0_31"/>
          <p:cNvSpPr/>
          <p:nvPr/>
        </p:nvSpPr>
        <p:spPr>
          <a:xfrm>
            <a:off x="8325537" y="424102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500" b="1">
                <a:solidFill>
                  <a:srgbClr val="001E33"/>
                </a:solidFill>
              </a:rPr>
              <a:t>Un camino que reduce tanto la distancia como el acoso</a:t>
            </a:r>
            <a:endParaRPr sz="22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500" b="1" i="1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g105e9140ba5_0_31"/>
          <p:cNvCxnSpPr/>
          <p:nvPr/>
        </p:nvCxnSpPr>
        <p:spPr>
          <a:xfrm>
            <a:off x="3999313" y="3864125"/>
            <a:ext cx="1118700" cy="0"/>
          </a:xfrm>
          <a:prstGeom prst="straightConnector1">
            <a:avLst/>
          </a:prstGeom>
          <a:noFill/>
          <a:ln w="28575" cap="flat" cmpd="sng">
            <a:solidFill>
              <a:srgbClr val="00AADB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" name="Google Shape;218;p2">
            <a:extLst>
              <a:ext uri="{FF2B5EF4-FFF2-40B4-BE49-F238E27FC236}">
                <a16:creationId xmlns:a16="http://schemas.microsoft.com/office/drawing/2014/main" id="{06E1C24F-7FC1-7F0B-6B91-FDD05CAB0C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9;p2">
            <a:extLst>
              <a:ext uri="{FF2B5EF4-FFF2-40B4-BE49-F238E27FC236}">
                <a16:creationId xmlns:a16="http://schemas.microsoft.com/office/drawing/2014/main" id="{DFA9D0FE-71A1-40CF-068B-1AD12584CB7E}"/>
              </a:ext>
            </a:extLst>
          </p:cNvPr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tjaramillm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/EDA-GPS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Explicación del algoritmo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ew study indicates that thwarted emotional connectedness and mental fantasies could lead to ...">
            <a:extLst>
              <a:ext uri="{FF2B5EF4-FFF2-40B4-BE49-F238E27FC236}">
                <a16:creationId xmlns:a16="http://schemas.microsoft.com/office/drawing/2014/main" id="{7D21F17B-68B4-A54B-4AD3-62A958AAD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86" y="1249775"/>
            <a:ext cx="3998491" cy="2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AEB2DFD-5F68-70FB-DB55-12BE7D5DD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044" y="1024263"/>
            <a:ext cx="3871180" cy="2072758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5D12A44-792F-5DD5-7EAC-FA231AE6D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45" y="3178645"/>
            <a:ext cx="4731978" cy="799321"/>
          </a:xfrm>
          <a:prstGeom prst="rect">
            <a:avLst/>
          </a:prstGeom>
        </p:spPr>
      </p:pic>
      <p:pic>
        <p:nvPicPr>
          <p:cNvPr id="6" name="Google Shape;218;p2">
            <a:extLst>
              <a:ext uri="{FF2B5EF4-FFF2-40B4-BE49-F238E27FC236}">
                <a16:creationId xmlns:a16="http://schemas.microsoft.com/office/drawing/2014/main" id="{BB8EA2A9-887E-4C2F-FBF6-C4A949DBBA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9;p2">
            <a:extLst>
              <a:ext uri="{FF2B5EF4-FFF2-40B4-BE49-F238E27FC236}">
                <a16:creationId xmlns:a16="http://schemas.microsoft.com/office/drawing/2014/main" id="{0F99483E-8BF2-4816-09AA-854363480F03}"/>
              </a:ext>
            </a:extLst>
          </p:cNvPr>
          <p:cNvSpPr/>
          <p:nvPr/>
        </p:nvSpPr>
        <p:spPr>
          <a:xfrm>
            <a:off x="815040" y="6160680"/>
            <a:ext cx="6915240" cy="429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200" b="1" i="0" u="none" strike="noStrike" cap="none" dirty="0" err="1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tjaramillm</a:t>
            </a:r>
            <a:r>
              <a:rPr lang="en-US" sz="2200" b="1" i="0" u="none" strike="noStrike" cap="none" dirty="0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/EDA-GPS</a:t>
            </a:r>
            <a:endParaRPr sz="2200" b="1" i="0" u="none" strike="noStrike" cap="none" dirty="0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A5A96-5089-75E5-EA78-24B99CF5B948}"/>
              </a:ext>
            </a:extLst>
          </p:cNvPr>
          <p:cNvSpPr txBox="1"/>
          <p:nvPr/>
        </p:nvSpPr>
        <p:spPr>
          <a:xfrm>
            <a:off x="880730" y="4187000"/>
            <a:ext cx="104305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/>
              <a:t>En nuestro código del Algoritmo de Dijkstra, tenemos computado las aristas como la multiplicación de la distancia por el riesgo, y cada nodo es una coordenada dentro del archivo.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182</Words>
  <Application>Microsoft Macintosh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Times New Roman</vt:lpstr>
      <vt:lpstr>Calibri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Referee</dc:creator>
  <cp:lastModifiedBy>Mateo Zapata</cp:lastModifiedBy>
  <cp:revision>3</cp:revision>
  <dcterms:created xsi:type="dcterms:W3CDTF">2020-06-26T14:36:07Z</dcterms:created>
  <dcterms:modified xsi:type="dcterms:W3CDTF">2022-10-18T02:17:46Z</dcterms:modified>
</cp:coreProperties>
</file>