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9" r:id="rId4"/>
    <p:sldId id="271" r:id="rId5"/>
    <p:sldId id="272" r:id="rId6"/>
    <p:sldId id="273" r:id="rId7"/>
    <p:sldId id="275" r:id="rId8"/>
    <p:sldId id="261" r:id="rId9"/>
    <p:sldId id="264" r:id="rId10"/>
    <p:sldId id="270" r:id="rId11"/>
    <p:sldId id="276" r:id="rId12"/>
    <p:sldId id="268" r:id="rId13"/>
    <p:sldId id="280" r:id="rId14"/>
    <p:sldId id="277" r:id="rId15"/>
    <p:sldId id="278" r:id="rId16"/>
    <p:sldId id="267" r:id="rId17"/>
    <p:sldId id="279" r:id="rId18"/>
    <p:sldId id="281" r:id="rId19"/>
    <p:sldId id="282" r:id="rId20"/>
    <p:sldId id="283" r:id="rId21"/>
    <p:sldId id="28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492" autoAdjust="0"/>
  </p:normalViewPr>
  <p:slideViewPr>
    <p:cSldViewPr snapToGrid="0" snapToObjects="1">
      <p:cViewPr>
        <p:scale>
          <a:sx n="75" d="100"/>
          <a:sy n="75" d="100"/>
        </p:scale>
        <p:origin x="-544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F9F29-157C-5949-A4BC-85EDB87C1082}" type="datetimeFigureOut">
              <a:rPr lang="en-US" smtClean="0"/>
              <a:t>2015-11-19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99AC7-1441-F64F-9452-D3CB5A845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1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study the oceanic cycle of </a:t>
            </a:r>
            <a:r>
              <a:rPr lang="en-US" baseline="0" dirty="0" err="1" smtClean="0"/>
              <a:t>dimethylsulfide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Dimethylsulfide</a:t>
            </a:r>
            <a:r>
              <a:rPr lang="en-US" baseline="0" dirty="0" smtClean="0"/>
              <a:t> is a biogenic climate active gas produced by several species of phytoplankton in the surface ocean. The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A30D0-00C8-084E-8C37-71E0587CB1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88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study the oceanic cycle of </a:t>
            </a:r>
            <a:r>
              <a:rPr lang="en-US" baseline="0" dirty="0" err="1" smtClean="0"/>
              <a:t>dimethylsulfide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Dimethylsulfide</a:t>
            </a:r>
            <a:r>
              <a:rPr lang="en-US" baseline="0" dirty="0" smtClean="0"/>
              <a:t> is a biogenic climate active gas produced by several species of phytoplankton in the surface ocean. The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A30D0-00C8-084E-8C37-71E0587CB1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88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is the bottom half of the diagram</a:t>
            </a:r>
            <a:r>
              <a:rPr lang="en-US" baseline="0" dirty="0" smtClean="0"/>
              <a:t> I just showed. It’s taken from a schematic figure from </a:t>
            </a:r>
            <a:r>
              <a:rPr lang="en-US" baseline="0" dirty="0" err="1" smtClean="0"/>
              <a:t>Stefels</a:t>
            </a:r>
            <a:r>
              <a:rPr lang="en-US" baseline="0" dirty="0" smtClean="0"/>
              <a:t> 2007, &amp; shows an overview of </a:t>
            </a:r>
          </a:p>
          <a:p>
            <a:pPr marL="0" indent="0">
              <a:buNone/>
            </a:pPr>
            <a:r>
              <a:rPr lang="en-US" dirty="0" smtClean="0"/>
              <a:t>DMSP – an</a:t>
            </a:r>
            <a:r>
              <a:rPr lang="en-US" baseline="0" dirty="0" smtClean="0"/>
              <a:t> important precursor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controls rates of production?</a:t>
            </a:r>
          </a:p>
          <a:p>
            <a:pPr marL="0" indent="0">
              <a:buNone/>
            </a:pPr>
            <a:r>
              <a:rPr lang="en-US" dirty="0" smtClean="0"/>
              <a:t>Iron? Light? Bacterial metabolism?</a:t>
            </a:r>
          </a:p>
          <a:p>
            <a:pPr marL="0" indent="0">
              <a:buNone/>
            </a:pPr>
            <a:r>
              <a:rPr lang="en-US" dirty="0" smtClean="0"/>
              <a:t> Phytoplankton assemblage?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A30D0-00C8-084E-8C37-71E0587CB1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EBA-CBB2-6C47-8D1D-C3268F2B06E0}" type="datetimeFigureOut">
              <a:rPr lang="en-US" smtClean="0"/>
              <a:t>2015-11-19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CBCE-DADF-134A-BF52-4EAD3AF7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2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EBA-CBB2-6C47-8D1D-C3268F2B06E0}" type="datetimeFigureOut">
              <a:rPr lang="en-US" smtClean="0"/>
              <a:t>2015-11-19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CBCE-DADF-134A-BF52-4EAD3AF7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7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EBA-CBB2-6C47-8D1D-C3268F2B06E0}" type="datetimeFigureOut">
              <a:rPr lang="en-US" smtClean="0"/>
              <a:t>2015-11-19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CBCE-DADF-134A-BF52-4EAD3AF7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4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EBA-CBB2-6C47-8D1D-C3268F2B06E0}" type="datetimeFigureOut">
              <a:rPr lang="en-US" smtClean="0"/>
              <a:t>2015-11-19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CBCE-DADF-134A-BF52-4EAD3AF7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2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EBA-CBB2-6C47-8D1D-C3268F2B06E0}" type="datetimeFigureOut">
              <a:rPr lang="en-US" smtClean="0"/>
              <a:t>2015-11-19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CBCE-DADF-134A-BF52-4EAD3AF7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1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EBA-CBB2-6C47-8D1D-C3268F2B06E0}" type="datetimeFigureOut">
              <a:rPr lang="en-US" smtClean="0"/>
              <a:t>2015-11-19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CBCE-DADF-134A-BF52-4EAD3AF7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7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EBA-CBB2-6C47-8D1D-C3268F2B06E0}" type="datetimeFigureOut">
              <a:rPr lang="en-US" smtClean="0"/>
              <a:t>2015-11-19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CBCE-DADF-134A-BF52-4EAD3AF7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8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EBA-CBB2-6C47-8D1D-C3268F2B06E0}" type="datetimeFigureOut">
              <a:rPr lang="en-US" smtClean="0"/>
              <a:t>2015-11-19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CBCE-DADF-134A-BF52-4EAD3AF7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8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EBA-CBB2-6C47-8D1D-C3268F2B06E0}" type="datetimeFigureOut">
              <a:rPr lang="en-US" smtClean="0"/>
              <a:t>2015-11-19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CBCE-DADF-134A-BF52-4EAD3AF7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7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EBA-CBB2-6C47-8D1D-C3268F2B06E0}" type="datetimeFigureOut">
              <a:rPr lang="en-US" smtClean="0"/>
              <a:t>2015-11-19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CBCE-DADF-134A-BF52-4EAD3AF7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EBA-CBB2-6C47-8D1D-C3268F2B06E0}" type="datetimeFigureOut">
              <a:rPr lang="en-US" smtClean="0"/>
              <a:t>2015-11-19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CBCE-DADF-134A-BF52-4EAD3AF7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7DEBA-CBB2-6C47-8D1D-C3268F2B06E0}" type="datetimeFigureOut">
              <a:rPr lang="en-US" smtClean="0"/>
              <a:t>2015-11-19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2CBCE-DADF-134A-BF52-4EAD3AF7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1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resa9438_35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3801" y="-1"/>
            <a:ext cx="10821861" cy="70660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530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Air-Sea-Ice Feedbacks</a:t>
            </a:r>
            <a:br>
              <a:rPr lang="en-US" dirty="0" smtClean="0"/>
            </a:br>
            <a:r>
              <a:rPr lang="en-US" dirty="0" smtClean="0"/>
              <a:t>in DMS production </a:t>
            </a:r>
            <a:br>
              <a:rPr lang="en-US" dirty="0" smtClean="0"/>
            </a:br>
            <a:r>
              <a:rPr lang="en-US" dirty="0" smtClean="0"/>
              <a:t>in the Arctic Ocean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51083"/>
            <a:ext cx="6400800" cy="1752600"/>
          </a:xfrm>
        </p:spPr>
        <p:txBody>
          <a:bodyPr/>
          <a:lstStyle/>
          <a:p>
            <a:r>
              <a:rPr lang="en-US" dirty="0" smtClean="0"/>
              <a:t>(A </a:t>
            </a:r>
            <a:r>
              <a:rPr lang="en-US" dirty="0" smtClean="0"/>
              <a:t>model </a:t>
            </a:r>
            <a:r>
              <a:rPr lang="en-US" dirty="0" smtClean="0"/>
              <a:t>work in progress)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58290" y="4545558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chemeClr val="bg1"/>
                </a:solidFill>
              </a:rPr>
              <a:t>Tereza </a:t>
            </a:r>
            <a:r>
              <a:rPr lang="en-US" dirty="0" err="1" smtClean="0">
                <a:solidFill>
                  <a:schemeClr val="bg1"/>
                </a:solidFill>
              </a:rPr>
              <a:t>Jarníková</a:t>
            </a:r>
            <a:endParaRPr lang="en-US" dirty="0" smtClean="0">
              <a:solidFill>
                <a:schemeClr val="bg1"/>
              </a:solidFill>
            </a:endParaRP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EOSC 511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Final Project Presentation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November 19, 2015</a:t>
            </a:r>
          </a:p>
        </p:txBody>
      </p:sp>
    </p:spTree>
    <p:extLst>
      <p:ext uri="{BB962C8B-B14F-4D97-AF65-F5344CB8AC3E}">
        <p14:creationId xmlns:p14="http://schemas.microsoft.com/office/powerpoint/2010/main" val="1687640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2262" y="1331593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4575" y="6414231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+mj-lt"/>
              </a:rPr>
              <a:t>Stefels</a:t>
            </a:r>
            <a:r>
              <a:rPr lang="en-US" sz="1200" dirty="0" smtClean="0">
                <a:latin typeface="+mj-lt"/>
              </a:rPr>
              <a:t> et al 2007</a:t>
            </a:r>
            <a:endParaRPr lang="en-US" sz="1200" dirty="0">
              <a:latin typeface="+mj-lt"/>
            </a:endParaRPr>
          </a:p>
        </p:txBody>
      </p:sp>
      <p:pic>
        <p:nvPicPr>
          <p:cNvPr id="8" name="Picture 7" descr="oceanDM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93" y="1035157"/>
            <a:ext cx="7904497" cy="506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83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19 at 10.00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513" y="1323977"/>
            <a:ext cx="6171244" cy="41227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7345" y="256689"/>
            <a:ext cx="4204961" cy="949227"/>
          </a:xfrm>
        </p:spPr>
        <p:txBody>
          <a:bodyPr>
            <a:normAutofit/>
          </a:bodyPr>
          <a:lstStyle/>
          <a:p>
            <a:r>
              <a:rPr lang="en-US" b="1" dirty="0" smtClean="0"/>
              <a:t>SEA EQUATIONS</a:t>
            </a:r>
            <a:endParaRPr lang="en-US" b="1" dirty="0"/>
          </a:p>
        </p:txBody>
      </p:sp>
      <p:pic>
        <p:nvPicPr>
          <p:cNvPr id="5" name="Picture 4" descr="Screen Shot 2015-11-19 at 10.01.1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776" y="5683968"/>
            <a:ext cx="2394624" cy="49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8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k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784" y="-10271"/>
            <a:ext cx="9815184" cy="69096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781640" y="590721"/>
            <a:ext cx="2652234" cy="114300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SKY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9431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781640" y="590721"/>
            <a:ext cx="2652234" cy="114300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SKY</a:t>
            </a:r>
            <a:endParaRPr lang="en-US" b="1" dirty="0"/>
          </a:p>
        </p:txBody>
      </p:sp>
      <p:pic>
        <p:nvPicPr>
          <p:cNvPr id="3" name="Picture 2" descr="Screen Shot 2015-11-19 at 10.27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9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09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7886" y="256689"/>
            <a:ext cx="4777855" cy="94922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SKY EQUATIONS </a:t>
            </a:r>
            <a:r>
              <a:rPr lang="en-US" b="1" dirty="0" err="1" smtClean="0"/>
              <a:t>pt</a:t>
            </a:r>
            <a:r>
              <a:rPr lang="en-US" b="1" dirty="0" smtClean="0"/>
              <a:t> 1</a:t>
            </a:r>
            <a:endParaRPr lang="en-US" b="1" dirty="0"/>
          </a:p>
        </p:txBody>
      </p:sp>
      <p:pic>
        <p:nvPicPr>
          <p:cNvPr id="6" name="Picture 5" descr="Screen Shot 2015-11-19 at 10.16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065139"/>
            <a:ext cx="8737600" cy="553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64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7886" y="256689"/>
            <a:ext cx="4777855" cy="94922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SKY EQUATIONS </a:t>
            </a:r>
            <a:r>
              <a:rPr lang="en-US" b="1" dirty="0" err="1" smtClean="0"/>
              <a:t>pt</a:t>
            </a:r>
            <a:r>
              <a:rPr lang="en-US" b="1" dirty="0" smtClean="0"/>
              <a:t> 2</a:t>
            </a:r>
            <a:endParaRPr lang="en-US" b="1" dirty="0"/>
          </a:p>
        </p:txBody>
      </p:sp>
      <p:pic>
        <p:nvPicPr>
          <p:cNvPr id="3" name="Picture 2" descr="Screen Shot 2015-11-19 at 10.19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34" y="2406628"/>
            <a:ext cx="8623300" cy="4025900"/>
          </a:xfrm>
          <a:prstGeom prst="rect">
            <a:avLst/>
          </a:prstGeom>
        </p:spPr>
      </p:pic>
      <p:pic>
        <p:nvPicPr>
          <p:cNvPr id="4" name="Picture 3" descr="Screen Shot 2015-11-19 at 10.16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67" y="1250928"/>
            <a:ext cx="30734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50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MS_i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188" y="396785"/>
            <a:ext cx="9260786" cy="65008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021" y="279993"/>
            <a:ext cx="265223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My model:</a:t>
            </a:r>
            <a:br>
              <a:rPr lang="en-US" dirty="0" smtClean="0"/>
            </a:br>
            <a:r>
              <a:rPr lang="en-US" dirty="0" smtClean="0"/>
              <a:t>SEA 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74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7886" y="256689"/>
            <a:ext cx="4777855" cy="94922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ICE EQUATIONS</a:t>
            </a:r>
            <a:br>
              <a:rPr lang="en-US" b="1" dirty="0" smtClean="0"/>
            </a:br>
            <a:r>
              <a:rPr lang="en-US" sz="3100" dirty="0" smtClean="0"/>
              <a:t>…to be determined</a:t>
            </a:r>
            <a:endParaRPr lang="en-US" sz="3100" dirty="0"/>
          </a:p>
        </p:txBody>
      </p:sp>
      <p:pic>
        <p:nvPicPr>
          <p:cNvPr id="5" name="Picture 4" descr="pn-fig3.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67" y="1591733"/>
            <a:ext cx="69088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7886" y="256689"/>
            <a:ext cx="4777855" cy="949227"/>
          </a:xfrm>
        </p:spPr>
        <p:txBody>
          <a:bodyPr>
            <a:normAutofit/>
          </a:bodyPr>
          <a:lstStyle/>
          <a:p>
            <a:r>
              <a:rPr lang="en-US" b="1" dirty="0" smtClean="0"/>
              <a:t>Model construction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92666" y="1542647"/>
            <a:ext cx="7303001" cy="3539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-fixed step-size </a:t>
            </a:r>
            <a:r>
              <a:rPr lang="en-US" sz="2800" dirty="0" err="1" smtClean="0"/>
              <a:t>Runge-Kutta</a:t>
            </a:r>
            <a:endParaRPr lang="en-US" sz="2800" dirty="0" smtClean="0"/>
          </a:p>
          <a:p>
            <a:r>
              <a:rPr lang="en-US" sz="2800" dirty="0" smtClean="0"/>
              <a:t>-model length: 1 year, model step size: 1 day</a:t>
            </a:r>
          </a:p>
          <a:p>
            <a:r>
              <a:rPr lang="en-US" sz="2800" dirty="0" smtClean="0"/>
              <a:t>-adaptation of Integrator class </a:t>
            </a:r>
          </a:p>
          <a:p>
            <a:r>
              <a:rPr lang="en-US" sz="2800" dirty="0" smtClean="0"/>
              <a:t>-environmental forcing at monthly resolution</a:t>
            </a:r>
          </a:p>
          <a:p>
            <a:r>
              <a:rPr lang="en-US" sz="2800" dirty="0"/>
              <a:t>	(</a:t>
            </a:r>
            <a:r>
              <a:rPr lang="en-US" sz="2800" dirty="0" smtClean="0"/>
              <a:t>stored in nested dictionaries)</a:t>
            </a:r>
          </a:p>
          <a:p>
            <a:r>
              <a:rPr lang="en-US" sz="2800" dirty="0" smtClean="0"/>
              <a:t>-spline interpolation of critical variables (</a:t>
            </a:r>
            <a:r>
              <a:rPr lang="en-US" sz="2800" dirty="0" err="1" smtClean="0"/>
              <a:t>eg</a:t>
            </a:r>
            <a:r>
              <a:rPr lang="en-US" sz="2800" dirty="0" smtClean="0"/>
              <a:t>. ice!)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4145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19 at 10.42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121"/>
            <a:ext cx="9144000" cy="66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12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rance.A2004167.1335.148.250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377746" cy="73682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3950"/>
            <a:ext cx="3694043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What is DMS?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Content Placeholder 3" descr="Dimethyl-sulfide-3D-ball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" r="1319"/>
          <a:stretch>
            <a:fillRect/>
          </a:stretch>
        </p:blipFill>
        <p:spPr>
          <a:xfrm>
            <a:off x="5047807" y="274638"/>
            <a:ext cx="2986231" cy="1642312"/>
          </a:xfrm>
        </p:spPr>
      </p:pic>
      <p:sp>
        <p:nvSpPr>
          <p:cNvPr id="6" name="TextBox 5"/>
          <p:cNvSpPr txBox="1"/>
          <p:nvPr/>
        </p:nvSpPr>
        <p:spPr>
          <a:xfrm>
            <a:off x="584180" y="2194058"/>
            <a:ext cx="792035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-a very smelly gas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-a biogenic compound produced 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by certain phytoplankton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-an important part of the marine </a:t>
            </a:r>
            <a:r>
              <a:rPr lang="en-US" sz="3200" dirty="0" err="1" smtClean="0">
                <a:solidFill>
                  <a:schemeClr val="bg1"/>
                </a:solidFill>
              </a:rPr>
              <a:t>sulphur</a:t>
            </a:r>
            <a:r>
              <a:rPr lang="en-US" sz="3200" dirty="0" smtClean="0">
                <a:solidFill>
                  <a:schemeClr val="bg1"/>
                </a:solidFill>
              </a:rPr>
              <a:t> cycle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948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 descr="Screen Shot 2015-11-19 at 11.00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338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32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resa9438_35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3801" y="-1"/>
            <a:ext cx="10821861" cy="70660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30509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THANK YOU FOR YOUR TIME!</a:t>
            </a:r>
            <a:br>
              <a:rPr lang="en-US" sz="4800" b="1" dirty="0" smtClean="0"/>
            </a:br>
            <a:r>
              <a:rPr lang="en-US" sz="4800" b="1" dirty="0" smtClean="0"/>
              <a:t>COMMENTS?</a:t>
            </a:r>
            <a:br>
              <a:rPr lang="en-US" sz="4800" b="1" dirty="0" smtClean="0"/>
            </a:br>
            <a:r>
              <a:rPr lang="en-US" sz="4800" b="1" dirty="0" smtClean="0"/>
              <a:t>SUGGESTIONS?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572005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002" y="-29750"/>
            <a:ext cx="8229600" cy="1234842"/>
          </a:xfrm>
        </p:spPr>
        <p:txBody>
          <a:bodyPr/>
          <a:lstStyle/>
          <a:p>
            <a:r>
              <a:rPr lang="en-US" dirty="0" smtClean="0"/>
              <a:t>Why do we study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50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-up to 80% of global biogenic </a:t>
            </a:r>
            <a:r>
              <a:rPr lang="en-US" dirty="0" err="1" smtClean="0"/>
              <a:t>sulphur</a:t>
            </a:r>
            <a:r>
              <a:rPr lang="en-US" dirty="0"/>
              <a:t> </a:t>
            </a:r>
            <a:r>
              <a:rPr lang="en-US" dirty="0" smtClean="0"/>
              <a:t>budget</a:t>
            </a:r>
          </a:p>
          <a:p>
            <a:pPr marL="0" indent="0">
              <a:buNone/>
            </a:pPr>
            <a:r>
              <a:rPr lang="en-US" dirty="0" smtClean="0"/>
              <a:t>-Oceans: 95% of DMS emissions to atmosphere</a:t>
            </a:r>
          </a:p>
          <a:p>
            <a:pPr marL="0" indent="0">
              <a:buNone/>
            </a:pPr>
            <a:r>
              <a:rPr lang="en-US" dirty="0" smtClean="0"/>
              <a:t>-component of some global climate models</a:t>
            </a:r>
          </a:p>
          <a:p>
            <a:pPr marL="0" indent="0">
              <a:buNone/>
            </a:pPr>
            <a:r>
              <a:rPr lang="en-US" dirty="0" smtClean="0"/>
              <a:t>-global cooling/ potential climate feedbacks</a:t>
            </a:r>
            <a:endParaRPr lang="en-US" dirty="0"/>
          </a:p>
        </p:txBody>
      </p:sp>
      <p:pic>
        <p:nvPicPr>
          <p:cNvPr id="4" name="Picture 3" descr="dmsAI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" y="3716746"/>
            <a:ext cx="9144000" cy="28308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02240" y="6449188"/>
            <a:ext cx="14615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 Black"/>
                <a:cs typeface="Arial Black"/>
              </a:rPr>
              <a:t>o</a:t>
            </a:r>
            <a:r>
              <a:rPr lang="en-US" sz="1400" dirty="0" smtClean="0">
                <a:latin typeface="Arial Black"/>
                <a:cs typeface="Arial Black"/>
              </a:rPr>
              <a:t>ceanic DMS </a:t>
            </a:r>
            <a:endParaRPr lang="en-US" sz="1400" dirty="0">
              <a:latin typeface="Arial Black"/>
              <a:cs typeface="Arial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82575" y="6485141"/>
            <a:ext cx="14157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+mj-lt"/>
              </a:rPr>
              <a:t>Stefels</a:t>
            </a:r>
            <a:r>
              <a:rPr lang="en-US" sz="1200" dirty="0" smtClean="0">
                <a:latin typeface="+mj-lt"/>
              </a:rPr>
              <a:t> et al 2007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4518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198" y="697838"/>
            <a:ext cx="3977169" cy="2442431"/>
          </a:xfrm>
        </p:spPr>
        <p:txBody>
          <a:bodyPr>
            <a:normAutofit fontScale="90000"/>
          </a:bodyPr>
          <a:lstStyle/>
          <a:p>
            <a:r>
              <a:rPr lang="en-US" sz="8900" dirty="0" smtClean="0"/>
              <a:t>C.L.A.W.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en-US" sz="5300" dirty="0" smtClean="0"/>
              <a:t>HYPOTHESIS</a:t>
            </a:r>
            <a:endParaRPr lang="en-US" sz="5300" dirty="0"/>
          </a:p>
        </p:txBody>
      </p:sp>
      <p:pic>
        <p:nvPicPr>
          <p:cNvPr id="7" name="Picture 6" descr="Charlso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685" y="4561492"/>
            <a:ext cx="2163022" cy="2408164"/>
          </a:xfrm>
          <a:prstGeom prst="rect">
            <a:avLst/>
          </a:prstGeom>
        </p:spPr>
      </p:pic>
      <p:pic>
        <p:nvPicPr>
          <p:cNvPr id="8" name="Picture 7" descr="d122e2c847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84" y="4561493"/>
            <a:ext cx="1564303" cy="2352336"/>
          </a:xfrm>
          <a:prstGeom prst="rect">
            <a:avLst/>
          </a:prstGeom>
        </p:spPr>
      </p:pic>
      <p:pic>
        <p:nvPicPr>
          <p:cNvPr id="10" name="Picture 9" descr="imgr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884" y="4571268"/>
            <a:ext cx="1738701" cy="2314646"/>
          </a:xfrm>
          <a:prstGeom prst="rect">
            <a:avLst/>
          </a:prstGeom>
        </p:spPr>
      </p:pic>
      <p:pic>
        <p:nvPicPr>
          <p:cNvPr id="11" name="Picture 10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963" y="4561492"/>
            <a:ext cx="3874037" cy="2324422"/>
          </a:xfrm>
          <a:prstGeom prst="rect">
            <a:avLst/>
          </a:prstGeom>
        </p:spPr>
      </p:pic>
      <p:pic>
        <p:nvPicPr>
          <p:cNvPr id="12" name="Picture 11" descr="claw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93" y="163543"/>
            <a:ext cx="3520143" cy="419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25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rance.A2004167.1335.148.250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77746" cy="7368229"/>
          </a:xfrm>
          <a:prstGeom prst="rect">
            <a:avLst/>
          </a:prstGeom>
        </p:spPr>
      </p:pic>
      <p:pic>
        <p:nvPicPr>
          <p:cNvPr id="4" name="Content Placeholder 3" descr="Dimethyl-sulfide-3D-ball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" r="1319"/>
          <a:stretch>
            <a:fillRect/>
          </a:stretch>
        </p:blipFill>
        <p:spPr>
          <a:xfrm>
            <a:off x="2884785" y="4726837"/>
            <a:ext cx="2986231" cy="1642312"/>
          </a:xfrm>
        </p:spPr>
      </p:pic>
      <p:sp>
        <p:nvSpPr>
          <p:cNvPr id="6" name="TextBox 5"/>
          <p:cNvSpPr txBox="1"/>
          <p:nvPr/>
        </p:nvSpPr>
        <p:spPr>
          <a:xfrm>
            <a:off x="1242457" y="1236200"/>
            <a:ext cx="606888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</a:rPr>
              <a:t>My goal in this project:</a:t>
            </a:r>
          </a:p>
          <a:p>
            <a:pPr algn="ctr"/>
            <a:r>
              <a:rPr lang="en-US" sz="3200" dirty="0">
                <a:solidFill>
                  <a:srgbClr val="FFFFFF"/>
                </a:solidFill>
              </a:rPr>
              <a:t>To create a simple model that </a:t>
            </a:r>
            <a:r>
              <a:rPr lang="en-US" sz="3200" dirty="0" smtClean="0">
                <a:solidFill>
                  <a:srgbClr val="FFFFFF"/>
                </a:solidFill>
              </a:rPr>
              <a:t>asks:</a:t>
            </a:r>
            <a:endParaRPr lang="en-US" sz="3200" dirty="0">
              <a:solidFill>
                <a:srgbClr val="FFFFFF"/>
              </a:solidFill>
            </a:endParaRPr>
          </a:p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In the Arctic,</a:t>
            </a:r>
          </a:p>
          <a:p>
            <a:pPr algn="ctr"/>
            <a:r>
              <a:rPr lang="en-US" sz="3200" b="1" dirty="0">
                <a:solidFill>
                  <a:srgbClr val="FFFF00"/>
                </a:solidFill>
              </a:rPr>
              <a:t>d</a:t>
            </a:r>
            <a:r>
              <a:rPr lang="en-US" sz="3200" b="1" dirty="0" smtClean="0">
                <a:solidFill>
                  <a:srgbClr val="FFFF00"/>
                </a:solidFill>
              </a:rPr>
              <a:t>o </a:t>
            </a:r>
            <a:r>
              <a:rPr lang="en-US" sz="3200" b="1" dirty="0">
                <a:solidFill>
                  <a:srgbClr val="FFFF00"/>
                </a:solidFill>
              </a:rPr>
              <a:t>DMS emissions actually affect </a:t>
            </a:r>
            <a:endParaRPr lang="en-US" sz="32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subsequent </a:t>
            </a:r>
            <a:r>
              <a:rPr lang="en-US" sz="3200" b="1" dirty="0">
                <a:solidFill>
                  <a:srgbClr val="FFFF00"/>
                </a:solidFill>
              </a:rPr>
              <a:t>DMS production?</a:t>
            </a:r>
          </a:p>
          <a:p>
            <a:pPr algn="ctr"/>
            <a:r>
              <a:rPr lang="en-US" sz="3200" b="1" dirty="0">
                <a:solidFill>
                  <a:srgbClr val="FFFF00"/>
                </a:solidFill>
              </a:rPr>
              <a:t>If so, how much?</a:t>
            </a:r>
          </a:p>
          <a:p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418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rance.A2004167.1335.148.250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77746" cy="7368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1888" y="789584"/>
            <a:ext cx="852028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FFFF"/>
                </a:solidFill>
              </a:rPr>
              <a:t>2 main questions in the model: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-How much DMS is produced?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-How much does it change the </a:t>
            </a:r>
            <a:r>
              <a:rPr lang="en-US" sz="2800" dirty="0" err="1" smtClean="0">
                <a:solidFill>
                  <a:srgbClr val="FFFFFF"/>
                </a:solidFill>
              </a:rPr>
              <a:t>radiative</a:t>
            </a:r>
            <a:r>
              <a:rPr lang="en-US" sz="2800" dirty="0" smtClean="0">
                <a:solidFill>
                  <a:srgbClr val="FFFFFF"/>
                </a:solidFill>
              </a:rPr>
              <a:t> forcing?</a:t>
            </a:r>
          </a:p>
          <a:p>
            <a:pPr algn="ctr"/>
            <a:endParaRPr lang="en-US" sz="3600" b="1" dirty="0">
              <a:solidFill>
                <a:srgbClr val="FFFFFF"/>
              </a:solidFill>
            </a:endParaRPr>
          </a:p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General Approach:</a:t>
            </a:r>
          </a:p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-ODE describing primary productivity</a:t>
            </a:r>
          </a:p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-ODE describing </a:t>
            </a:r>
            <a:r>
              <a:rPr lang="en-US" sz="3200" b="1" dirty="0" err="1" smtClean="0">
                <a:solidFill>
                  <a:srgbClr val="FFFF00"/>
                </a:solidFill>
              </a:rPr>
              <a:t>radiative</a:t>
            </a:r>
            <a:r>
              <a:rPr lang="en-US" sz="3200" b="1" dirty="0" smtClean="0">
                <a:solidFill>
                  <a:srgbClr val="FFFF00"/>
                </a:solidFill>
              </a:rPr>
              <a:t> forcing</a:t>
            </a:r>
          </a:p>
          <a:p>
            <a:pPr marL="457200" indent="-457200" algn="ctr">
              <a:buFontTx/>
              <a:buChar char="-"/>
            </a:pPr>
            <a:r>
              <a:rPr lang="en-US" sz="3200" b="1" dirty="0" smtClean="0">
                <a:solidFill>
                  <a:srgbClr val="FFFF00"/>
                </a:solidFill>
              </a:rPr>
              <a:t>(seasonally dependent) links between the two</a:t>
            </a:r>
          </a:p>
          <a:p>
            <a:pPr marL="457200" indent="-457200" algn="ctr">
              <a:buFontTx/>
              <a:buChar char="-"/>
            </a:pPr>
            <a:r>
              <a:rPr lang="en-US" sz="3200" b="1" dirty="0" smtClean="0">
                <a:solidFill>
                  <a:srgbClr val="FFFF00"/>
                </a:solidFill>
              </a:rPr>
              <a:t>3 ‘domains’: SEA, ICE, SKY</a:t>
            </a:r>
          </a:p>
        </p:txBody>
      </p:sp>
    </p:spTree>
    <p:extLst>
      <p:ext uri="{BB962C8B-B14F-4D97-AF65-F5344CB8AC3E}">
        <p14:creationId xmlns:p14="http://schemas.microsoft.com/office/powerpoint/2010/main" val="2766903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resa9438_35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3801" y="-67551"/>
            <a:ext cx="10821861" cy="70660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568" y="337749"/>
            <a:ext cx="9187912" cy="5509201"/>
          </a:xfrm>
          <a:prstGeom prst="rect">
            <a:avLst/>
          </a:prstGeom>
          <a:noFill/>
        </p:spPr>
        <p:txBody>
          <a:bodyPr wrap="square" numCol="2" spcCol="288000" rtlCol="0">
            <a:spAutoFit/>
          </a:bodyPr>
          <a:lstStyle/>
          <a:p>
            <a:pPr algn="ctr"/>
            <a:r>
              <a:rPr lang="en-US" sz="3600" b="1" u="sng" dirty="0" smtClean="0"/>
              <a:t>The Arctic Environment</a:t>
            </a:r>
          </a:p>
          <a:p>
            <a:pPr algn="ctr"/>
            <a:endParaRPr lang="en-US" sz="3600" b="1" u="sng" dirty="0" smtClean="0"/>
          </a:p>
          <a:p>
            <a:pPr algn="just"/>
            <a:r>
              <a:rPr lang="en-US" sz="2400" b="1" dirty="0" smtClean="0"/>
              <a:t>-permanent presence of 	</a:t>
            </a:r>
          </a:p>
          <a:p>
            <a:pPr algn="just"/>
            <a:r>
              <a:rPr lang="en-US" sz="2400" b="1" dirty="0"/>
              <a:t>	</a:t>
            </a:r>
            <a:r>
              <a:rPr lang="en-US" sz="2400" b="1" dirty="0" smtClean="0"/>
              <a:t>frozen	 water (ice)</a:t>
            </a:r>
          </a:p>
          <a:p>
            <a:pPr algn="just"/>
            <a:r>
              <a:rPr lang="en-US" sz="2400" dirty="0" smtClean="0"/>
              <a:t>-large watershed (freshwater flux)</a:t>
            </a:r>
          </a:p>
          <a:p>
            <a:pPr algn="just"/>
            <a:r>
              <a:rPr lang="en-US" sz="2400" b="1" dirty="0" smtClean="0"/>
              <a:t>-low sea surface temperature</a:t>
            </a:r>
          </a:p>
          <a:p>
            <a:pPr algn="just"/>
            <a:r>
              <a:rPr lang="en-US" sz="2400" b="1" dirty="0" smtClean="0">
                <a:solidFill>
                  <a:srgbClr val="000000"/>
                </a:solidFill>
              </a:rPr>
              <a:t>-large seasonal</a:t>
            </a:r>
          </a:p>
          <a:p>
            <a:pPr algn="just"/>
            <a:r>
              <a:rPr lang="en-US" sz="2400" b="1" dirty="0" smtClean="0">
                <a:solidFill>
                  <a:srgbClr val="000000"/>
                </a:solidFill>
              </a:rPr>
              <a:t>	variation in radiation</a:t>
            </a:r>
          </a:p>
          <a:p>
            <a:pPr algn="just"/>
            <a:r>
              <a:rPr lang="en-US" sz="2400" dirty="0" smtClean="0">
                <a:solidFill>
                  <a:srgbClr val="FFFF00"/>
                </a:solidFill>
              </a:rPr>
              <a:t>-seasonal nutrient </a:t>
            </a:r>
          </a:p>
          <a:p>
            <a:pPr algn="just"/>
            <a:r>
              <a:rPr lang="en-US" sz="2400" dirty="0" smtClean="0">
                <a:solidFill>
                  <a:srgbClr val="FFFF00"/>
                </a:solidFill>
              </a:rPr>
              <a:t>limitation</a:t>
            </a:r>
          </a:p>
          <a:p>
            <a:pPr algn="just"/>
            <a:r>
              <a:rPr lang="en-US" sz="2400" dirty="0" smtClean="0">
                <a:solidFill>
                  <a:srgbClr val="FFFF00"/>
                </a:solidFill>
              </a:rPr>
              <a:t>-salinity stratification</a:t>
            </a:r>
          </a:p>
          <a:p>
            <a:pPr algn="just"/>
            <a:r>
              <a:rPr lang="en-US" sz="2400" dirty="0" smtClean="0">
                <a:solidFill>
                  <a:srgbClr val="FFFF00"/>
                </a:solidFill>
              </a:rPr>
              <a:t>-polar bears</a:t>
            </a:r>
            <a:endParaRPr lang="en-US" sz="2800" dirty="0" smtClean="0">
              <a:solidFill>
                <a:srgbClr val="FFFFFF"/>
              </a:solidFill>
            </a:endParaRPr>
          </a:p>
          <a:p>
            <a:pPr algn="ctr"/>
            <a:r>
              <a:rPr lang="en-US" sz="3600" b="1" u="sng" dirty="0" smtClean="0">
                <a:solidFill>
                  <a:srgbClr val="000000"/>
                </a:solidFill>
              </a:rPr>
              <a:t>Environmental</a:t>
            </a:r>
          </a:p>
          <a:p>
            <a:pPr algn="ctr"/>
            <a:r>
              <a:rPr lang="en-US" sz="3600" b="1" u="sng" dirty="0" smtClean="0">
                <a:solidFill>
                  <a:srgbClr val="000000"/>
                </a:solidFill>
              </a:rPr>
              <a:t>Variables in Model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(monthly resolution)</a:t>
            </a:r>
          </a:p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2400" b="1" dirty="0" smtClean="0">
                <a:solidFill>
                  <a:srgbClr val="000000"/>
                </a:solidFill>
              </a:rPr>
              <a:t>-ice cover</a:t>
            </a:r>
          </a:p>
          <a:p>
            <a:r>
              <a:rPr lang="en-US" sz="2400" b="1" dirty="0" smtClean="0">
                <a:solidFill>
                  <a:srgbClr val="000000"/>
                </a:solidFill>
              </a:rPr>
              <a:t>-</a:t>
            </a:r>
            <a:r>
              <a:rPr lang="en-US" sz="2400" b="1" dirty="0" err="1" smtClean="0">
                <a:solidFill>
                  <a:srgbClr val="000000"/>
                </a:solidFill>
              </a:rPr>
              <a:t>windspeed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r>
              <a:rPr lang="en-US" sz="2400" b="1" dirty="0" smtClean="0">
                <a:solidFill>
                  <a:srgbClr val="000000"/>
                </a:solidFill>
              </a:rPr>
              <a:t>-PAR (</a:t>
            </a:r>
            <a:r>
              <a:rPr lang="en-US" sz="2400" b="1" dirty="0" err="1" smtClean="0">
                <a:solidFill>
                  <a:srgbClr val="000000"/>
                </a:solidFill>
              </a:rPr>
              <a:t>ie</a:t>
            </a:r>
            <a:r>
              <a:rPr lang="en-US" sz="2400" b="1" dirty="0" smtClean="0">
                <a:solidFill>
                  <a:srgbClr val="000000"/>
                </a:solidFill>
              </a:rPr>
              <a:t>. sunlight)</a:t>
            </a:r>
          </a:p>
          <a:p>
            <a:r>
              <a:rPr lang="en-US" sz="2400" b="1" dirty="0" smtClean="0">
                <a:solidFill>
                  <a:srgbClr val="000000"/>
                </a:solidFill>
              </a:rPr>
              <a:t>-sea surface temperature</a:t>
            </a:r>
          </a:p>
          <a:p>
            <a:r>
              <a:rPr lang="en-US" sz="2400" b="1" dirty="0" smtClean="0">
                <a:solidFill>
                  <a:srgbClr val="000000"/>
                </a:solidFill>
              </a:rPr>
              <a:t>-albedo</a:t>
            </a:r>
          </a:p>
          <a:p>
            <a:r>
              <a:rPr lang="en-US" sz="2400" b="1" dirty="0" smtClean="0">
                <a:solidFill>
                  <a:srgbClr val="000000"/>
                </a:solidFill>
              </a:rPr>
              <a:t>-cloud cover</a:t>
            </a:r>
          </a:p>
        </p:txBody>
      </p:sp>
    </p:spTree>
    <p:extLst>
      <p:ext uri="{BB962C8B-B14F-4D97-AF65-F5344CB8AC3E}">
        <p14:creationId xmlns:p14="http://schemas.microsoft.com/office/powerpoint/2010/main" val="2615147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o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8024" y="-1"/>
            <a:ext cx="9752024" cy="689812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 rot="16200000">
            <a:off x="-1519825" y="1443112"/>
            <a:ext cx="3803236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BOX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2895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465" y="14311"/>
            <a:ext cx="9684465" cy="68436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881098" y="274638"/>
            <a:ext cx="2652234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SEA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7050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363</Words>
  <Application>Microsoft Macintosh PowerPoint</Application>
  <PresentationFormat>On-screen Show (4:3)</PresentationFormat>
  <Paragraphs>86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Air-Sea-Ice Feedbacks in DMS production  in the Arctic Ocean</vt:lpstr>
      <vt:lpstr>What is DMS?</vt:lpstr>
      <vt:lpstr>Why do we study it?</vt:lpstr>
      <vt:lpstr>C.L.A.W. HYPOTHESIS</vt:lpstr>
      <vt:lpstr>PowerPoint Presentation</vt:lpstr>
      <vt:lpstr>PowerPoint Presentation</vt:lpstr>
      <vt:lpstr>PowerPoint Presentation</vt:lpstr>
      <vt:lpstr>THE BOX MODEL</vt:lpstr>
      <vt:lpstr>SEA</vt:lpstr>
      <vt:lpstr>PowerPoint Presentation</vt:lpstr>
      <vt:lpstr>SEA EQUATIONS</vt:lpstr>
      <vt:lpstr> SKY</vt:lpstr>
      <vt:lpstr> SKY</vt:lpstr>
      <vt:lpstr>SKY EQUATIONS pt 1</vt:lpstr>
      <vt:lpstr>SKY EQUATIONS pt 2</vt:lpstr>
      <vt:lpstr>My model: SEA ICE</vt:lpstr>
      <vt:lpstr>ICE EQUATIONS …to be determined</vt:lpstr>
      <vt:lpstr>Model construction</vt:lpstr>
      <vt:lpstr>PowerPoint Presentation</vt:lpstr>
      <vt:lpstr>PowerPoint Presentation</vt:lpstr>
      <vt:lpstr>THANK YOU FOR YOUR TIME! COMMENTS? SUGGESTIONS?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Air-Sea-Ice Feedbacks in DMS production  in the Arctic Ocean</dc:title>
  <dc:creator>Jarnik</dc:creator>
  <cp:lastModifiedBy>Jarnik</cp:lastModifiedBy>
  <cp:revision>57</cp:revision>
  <dcterms:created xsi:type="dcterms:W3CDTF">2015-11-14T00:23:19Z</dcterms:created>
  <dcterms:modified xsi:type="dcterms:W3CDTF">2015-11-19T23:44:53Z</dcterms:modified>
</cp:coreProperties>
</file>