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6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7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8" r:id="rId3"/>
    <p:sldId id="285" r:id="rId4"/>
    <p:sldId id="286" r:id="rId5"/>
    <p:sldId id="294" r:id="rId6"/>
    <p:sldId id="259" r:id="rId7"/>
    <p:sldId id="265" r:id="rId8"/>
    <p:sldId id="296" r:id="rId9"/>
    <p:sldId id="297" r:id="rId10"/>
    <p:sldId id="260" r:id="rId11"/>
    <p:sldId id="263" r:id="rId12"/>
    <p:sldId id="301" r:id="rId13"/>
    <p:sldId id="302" r:id="rId14"/>
    <p:sldId id="303" r:id="rId15"/>
    <p:sldId id="266" r:id="rId16"/>
    <p:sldId id="305" r:id="rId17"/>
    <p:sldId id="270" r:id="rId18"/>
    <p:sldId id="277" r:id="rId19"/>
    <p:sldId id="272" r:id="rId20"/>
    <p:sldId id="276" r:id="rId21"/>
    <p:sldId id="306" r:id="rId22"/>
    <p:sldId id="308" r:id="rId23"/>
    <p:sldId id="275" r:id="rId24"/>
    <p:sldId id="307" r:id="rId25"/>
    <p:sldId id="278" r:id="rId26"/>
    <p:sldId id="279" r:id="rId27"/>
    <p:sldId id="304" r:id="rId28"/>
    <p:sldId id="280" r:id="rId29"/>
    <p:sldId id="271" r:id="rId30"/>
    <p:sldId id="288" r:id="rId31"/>
    <p:sldId id="282" r:id="rId32"/>
    <p:sldId id="298" r:id="rId33"/>
    <p:sldId id="269" r:id="rId34"/>
    <p:sldId id="268" r:id="rId35"/>
    <p:sldId id="295" r:id="rId36"/>
    <p:sldId id="25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13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36"/>
    <p:restoredTop sz="94408"/>
  </p:normalViewPr>
  <p:slideViewPr>
    <p:cSldViewPr snapToGrid="0">
      <p:cViewPr varScale="1">
        <p:scale>
          <a:sx n="100" d="100"/>
          <a:sy n="100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17:15:40.9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0 594 24575,'41'0'0,"21"0"0,21 0 0,7 0 0,3 0 0,-15 0 0,-7-10 0,-2-9 0,-10-8 0,-5-6 0,-3 7 0,-1 2 0,2-2 0,0 4 0,1-4 0,-1 3 0,-4 0 0,-3-3 0,-2-4 0,-3-4 0,-4-4 0,-5 4 0,-6 6 0,-4 10 0,-8 11 0,-6 17 0,0 17 0,6 17 0,13 17 0,5 1 0,1-6 0,-3-12 0,-3-16 0,1-5 0,-1-6 0,1-2 0,0-5 0,-1-4 0,4-3 0,5-3 0,8 0 0,4 0 0,4 0 0,4 0 0,2 0 0,6-1 0,2-6 0,-1-9 0,-1-7 0,-7-3 0,-2-2 0,-2-2 0,-6-1 0,-2 0 0,-7 3 0,-5 1 0,-2-1 0,-3 2 0,0-1 0,0 3 0,-2 2 0,-4 5 0,-5 0 0,-4 1 0,-1 4 0,0 5 0,0 15 0,3 24 0,4 24 0,8 33 0,5 6 0,2-11 0,-2-19 0,-5-28 0,2-9 0,-2-7 0,1-7 0,-1-7 0,5-4 0,7-3 0,7 0 0,8 0 0,6 0 0,7 0 0,7 0 0,5 0 0,1 0 0,-2 0 0,-3-2 0,-7-7 0,-6-8 0,-8-5 0,-5-2 0,-8 0 0,-2-1 0,-4-3 0,-3 1 0,-1 0 0,-2 0 0,-1 3 0,0 1 0,0 0 0,-3 1 0,-2-1 0,-2 0 0,-3-1 0,-3 0 0,-2 1 0,0 3 0,-1-1 0,1-1 0,-2 2 0,0-3 0,1 2 0,-2 1 0,1 3 0,-2 6 0,-1 6 0,1 16 0,5 26 0,6 28 0,4 8 0,11 5 0,-10-31 0,7-6 0,-6-14 0,2-3 0,2-2 0,-2-7 0,-1-4 0,5-3 0,3-1 0,9 0 0,3-3 0,1 3 0,3-3 0,-3 0 0,1-1 0,-1-3 0,-4 0 0,5 0 0,0 0 0,-1-3 0,-1-5 0,-5-4 0,0-5 0,1-1 0,3-4 0,0 0 0,-2 0 0,-1 1 0,-5 3 0,-5-3 0,-4-1 0,-4-3 0,-4-2 0,1-1 0,-4 2 0,-4 5 0,-6 5 0,-4 9 0,-3 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17:18:54.7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1022 24575,'0'-47'0,"6"-3"0,9-12 0,12-7 0,11 1 0,7-10 0,4 2 0,-1-3 0,-2 1 0,-2 8 0,-5 8 0,-5 10 0,-2 5 0,-4 7 0,0 3 0,-1 5 0,-3 4 0,-3 5 0,-6 7 0,-5 9 0,-4 12 0,-3 44 0,3 2 0,9 43 0,12-14 0,7 0 0,2-4 0,0-14 0,1-2 0,4-8 0,3-1 0,-3-4 0,-1-7 0,-1-6 0,-4-7 0,-1-1 0,-7-6 0,-8-6 0,-8-8 0,-7-3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17:15:40.9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0 594 24575,'41'0'0,"21"0"0,21 0 0,7 0 0,3 0 0,-15 0 0,-7-10 0,-2-9 0,-10-8 0,-5-6 0,-3 7 0,-1 2 0,2-2 0,0 4 0,1-4 0,-1 3 0,-4 0 0,-3-3 0,-2-4 0,-3-4 0,-4-4 0,-5 4 0,-6 6 0,-4 10 0,-8 11 0,-6 17 0,0 17 0,6 17 0,13 17 0,5 1 0,1-6 0,-3-12 0,-3-16 0,1-5 0,-1-6 0,1-2 0,0-5 0,-1-4 0,4-3 0,5-3 0,8 0 0,4 0 0,4 0 0,4 0 0,2 0 0,6-1 0,2-6 0,-1-9 0,-1-7 0,-7-3 0,-2-2 0,-2-2 0,-6-1 0,-2 0 0,-7 3 0,-5 1 0,-2-1 0,-3 2 0,0-1 0,0 3 0,-2 2 0,-4 5 0,-5 0 0,-4 1 0,-1 4 0,0 5 0,0 15 0,3 24 0,4 24 0,8 33 0,5 6 0,2-11 0,-2-19 0,-5-28 0,2-9 0,-2-7 0,1-7 0,-1-7 0,5-4 0,7-3 0,7 0 0,8 0 0,6 0 0,7 0 0,7 0 0,5 0 0,1 0 0,-2 0 0,-3-2 0,-7-7 0,-6-8 0,-8-5 0,-5-2 0,-8 0 0,-2-1 0,-4-3 0,-3 1 0,-1 0 0,-2 0 0,-1 3 0,0 1 0,0 0 0,-3 1 0,-2-1 0,-2 0 0,-3-1 0,-3 0 0,-2 1 0,0 3 0,-1-1 0,1-1 0,-2 2 0,0-3 0,1 2 0,-2 1 0,1 3 0,-2 6 0,-1 6 0,1 16 0,5 26 0,6 28 0,4 8 0,11 5 0,-10-31 0,7-6 0,-6-14 0,2-3 0,2-2 0,-2-7 0,-1-4 0,5-3 0,3-1 0,9 0 0,3-3 0,1 3 0,3-3 0,-3 0 0,1-1 0,-1-3 0,-4 0 0,5 0 0,0 0 0,-1-3 0,-1-5 0,-5-4 0,0-5 0,1-1 0,3-4 0,0 0 0,-2 0 0,-1 1 0,-5 3 0,-5-3 0,-4-1 0,-4-3 0,-4-2 0,1-1 0,-4 2 0,-4 5 0,-6 5 0,-4 9 0,-3 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17:18:32.6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94 0 24575,'0'28'0,"0"20"0,-2 39 0,0-27 0,-1 5 0,1 8 0,-1 3 0,1-1 0,0 0 0,1 0 0,0 1 0,1-2 0,0 0 0,0 1 0,0 1 0,0 4 0,0 0 0,0-4 0,0-2 0,0 0 0,0 0 0,1-3 0,-2 0 0,-2-4 0,-1-2 0,0-4 0,-1-2 0,-1-7 0,-1-2 0,-8 32 0,7-19 0,1-17 0,1-17 0,2-11 0,0-9 0,1-4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17:18:35.4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1022 24575,'0'-47'0,"6"-3"0,9-12 0,12-7 0,11 1 0,7-10 0,4 2 0,-1-3 0,-2 1 0,-2 8 0,-5 8 0,-5 10 0,-2 5 0,-4 7 0,0 3 0,-1 5 0,-3 4 0,-3 5 0,-6 7 0,-5 9 0,-4 12 0,-3 44 0,3 2 0,9 43 0,12-14 0,7 0 0,2-4 0,0-14 0,1-2 0,4-8 0,3-1 0,-3-4 0,-1-7 0,-1-6 0,-4-7 0,-1-1 0,-7-6 0,-8-6 0,-8-8 0,-7-3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17:16:05.7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0 594 24575,'41'0'0,"21"0"0,21 0 0,7 0 0,3 0 0,-15 0 0,-7-10 0,-2-9 0,-10-8 0,-5-6 0,-3 7 0,-1 2 0,2-2 0,0 4 0,1-4 0,-1 3 0,-4 0 0,-3-3 0,-2-4 0,-3-4 0,-4-4 0,-5 4 0,-6 6 0,-4 10 0,-8 11 0,-6 17 0,0 17 0,6 17 0,13 17 0,5 1 0,1-6 0,-3-12 0,-3-16 0,1-5 0,-1-6 0,1-2 0,0-5 0,-1-4 0,4-3 0,5-3 0,8 0 0,4 0 0,4 0 0,4 0 0,2 0 0,6-1 0,2-6 0,-1-9 0,-1-7 0,-7-3 0,-2-2 0,-2-2 0,-6-1 0,-2 0 0,-7 3 0,-5 1 0,-2-1 0,-3 2 0,0-1 0,0 3 0,-2 2 0,-4 5 0,-5 0 0,-4 1 0,-1 4 0,0 5 0,0 15 0,3 24 0,4 24 0,8 33 0,5 6 0,2-11 0,-2-19 0,-5-28 0,2-9 0,-2-7 0,1-7 0,-1-7 0,5-4 0,7-3 0,7 0 0,8 0 0,6 0 0,7 0 0,7 0 0,5 0 0,1 0 0,-2 0 0,-3-2 0,-7-7 0,-6-8 0,-8-5 0,-5-2 0,-8 0 0,-2-1 0,-4-3 0,-3 1 0,-1 0 0,-2 0 0,-1 3 0,0 1 0,0 0 0,-3 1 0,-2-1 0,-2 0 0,-3-1 0,-3 0 0,-2 1 0,0 3 0,-1-1 0,1-1 0,-2 2 0,0-3 0,1 2 0,-2 1 0,1 3 0,-2 6 0,-1 6 0,1 16 0,5 26 0,6 28 0,4 8 0,11 5 0,-10-31 0,7-6 0,-6-14 0,2-3 0,2-2 0,-2-7 0,-1-4 0,5-3 0,3-1 0,9 0 0,3-3 0,1 3 0,3-3 0,-3 0 0,1-1 0,-1-3 0,-4 0 0,5 0 0,0 0 0,-1-3 0,-1-5 0,-5-4 0,0-5 0,1-1 0,3-4 0,0 0 0,-2 0 0,-1 1 0,-5 3 0,-5-3 0,-4-1 0,-4-3 0,-4-2 0,1-1 0,-4 2 0,-4 5 0,-6 5 0,-4 9 0,-3 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17:16:56.363"/>
    </inkml:context>
    <inkml:brush xml:id="br0">
      <inkml:brushProperty name="width" value="0.1" units="cm"/>
      <inkml:brushProperty name="height" value="0.1" units="cm"/>
      <inkml:brushProperty name="color" value="#155B58"/>
    </inkml:brush>
  </inkml:definitions>
  <inkml:trace contextRef="#ctx0" brushRef="#br0">3667 64 24575,'0'20'0,"7"27"0,3-1 0,1 7 0,2 10 0,0 5 0,5 23 0,-1 5 0,-8-30 0,0 0 0,-1 1 0,0 27 0,-2-2 0,-1 1 0,-2-4 0,-3-18 0,0-3 0,0-1 0,0-1 0,0 1 0,0 0 0,0-1 0,-3 1 0,-2 1 0,-4-1 0,-3-1 0,-4-1 0,-5-1 0,-3-2 0,-4-1 0,-3-2 0,-1-5 0,-2-2 0,-3-3 0,-1-3 0,0-6 0,-1-2 0,-3-3 0,-1-2 0,-1-4 0,-2-2 0,-2-4 0,-3-2 0,-5 1 0,-3-3 0,-5-3 0,-4-3 0,-7-1 0,-2-3 0,-6-2 0,-3-2 0,-4-3 0,-1-3 0,-2-5 0,0-5 0,-1-5 0,2-7 0,-1-7 0,2-8-191,28 8 1,1-4 0,0-2 190,-3-2 0,0-3 0,-1-1 0,-3-4 0,1-3 0,-2 0 0,-3-6 0,-2-1 0,2-1-315,2 1 0,0-2 0,2 1 315,3 1 0,2-1 0,2 1 0,4 4 0,2 1 0,3 1 0,-15-16 0,5 0 0,7 5 0,4 0 0,7 2 0,5-2 0,6 1 0,5-2 272,5 2 0,3-1-272,5-2 0,3 1 486,6 4 0,3 1-486,1 1 0,2-1 0,1 3 0,2 0 0,3 2 0,3 0 0,5 0 0,5 2 0,6 2 0,4 3 0,4 5 0,4 3 0,41-21 0,16 24 0,-39 25 0,3 3 0,9 3 0,3 1 0,5 2 0,2 0 0,2 0 0,0 0 0,-3 2 0,0 3 0,-8 1 0,-3 3 0,-8 2 0,-2 2 0,40 18 0,-7 1 0,-6 0 0,-5-2 0,-9-6 0,-11-7 0,-6-7 0,-4-7 0,-7 0 0,-4-3 0,-5 0 0,-6 0 0,-4 0 0,-4 0 0,0 0 0,4 0 0,0 0 0,-2 0 0,-9 0 0,-5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17:16:57.446"/>
    </inkml:context>
    <inkml:brush xml:id="br0">
      <inkml:brushProperty name="width" value="0.1" units="cm"/>
      <inkml:brushProperty name="height" value="0.1" units="cm"/>
      <inkml:brushProperty name="color" value="#155B58"/>
    </inkml:brush>
  </inkml:definitions>
  <inkml:trace contextRef="#ctx0" brushRef="#br0">8 1 24575,'21'0'0,"8"6"0,25 19 0,16 21 0,4 12 0,2 3 0,-14-11 0,-16-16 0,-12-6 0,-18-9 0,-12 1 0,-19 9 0,-24 15 0,-25 19 0,23-24 0,0 0 0,-2 2 0,1 0 0,4-3 0,1-2 0,-24 23 0,19-16 0,22-23 0,9-8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17:18:48.6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94 0 24575,'0'28'0,"0"20"0,-2 39 0,0-27 0,-1 5 0,1 8 0,-1 3 0,1-1 0,0 0 0,1 0 0,0 1 0,1-2 0,0 0 0,0 1 0,0 1 0,0 4 0,0 0 0,0-4 0,0-2 0,0 0 0,0 0 0,1-3 0,-2 0 0,-2-4 0,-1-2 0,0-4 0,-1-2 0,-1-7 0,-1-2 0,-8 32 0,7-19 0,1-17 0,1-17 0,2-11 0,0-9 0,1-4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17:18:48.6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1022 24575,'0'-47'0,"6"-3"0,9-12 0,12-7 0,11 1 0,7-10 0,4 2 0,-1-3 0,-2 1 0,-2 8 0,-5 8 0,-5 10 0,-2 5 0,-4 7 0,0 3 0,-1 5 0,-3 4 0,-3 5 0,-6 7 0,-5 9 0,-4 12 0,-3 44 0,3 2 0,9 43 0,12-14 0,7 0 0,2-4 0,0-14 0,1-2 0,4-8 0,3-1 0,-3-4 0,-1-7 0,-1-6 0,-4-7 0,-1-1 0,-7-6 0,-8-6 0,-8-8 0,-7-3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17:15:59.1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0 594 24575,'41'0'0,"21"0"0,21 0 0,7 0 0,3 0 0,-15 0 0,-7-10 0,-2-9 0,-10-8 0,-5-6 0,-3 7 0,-1 2 0,2-2 0,0 4 0,1-4 0,-1 3 0,-4 0 0,-3-3 0,-2-4 0,-3-4 0,-4-4 0,-5 4 0,-6 6 0,-4 10 0,-8 11 0,-6 17 0,0 17 0,6 17 0,13 17 0,5 1 0,1-6 0,-3-12 0,-3-16 0,1-5 0,-1-6 0,1-2 0,0-5 0,-1-4 0,4-3 0,5-3 0,8 0 0,4 0 0,4 0 0,4 0 0,2 0 0,6-1 0,2-6 0,-1-9 0,-1-7 0,-7-3 0,-2-2 0,-2-2 0,-6-1 0,-2 0 0,-7 3 0,-5 1 0,-2-1 0,-3 2 0,0-1 0,0 3 0,-2 2 0,-4 5 0,-5 0 0,-4 1 0,-1 4 0,0 5 0,0 15 0,3 24 0,4 24 0,8 33 0,5 6 0,2-11 0,-2-19 0,-5-28 0,2-9 0,-2-7 0,1-7 0,-1-7 0,5-4 0,7-3 0,7 0 0,8 0 0,6 0 0,7 0 0,7 0 0,5 0 0,1 0 0,-2 0 0,-3-2 0,-7-7 0,-6-8 0,-8-5 0,-5-2 0,-8 0 0,-2-1 0,-4-3 0,-3 1 0,-1 0 0,-2 0 0,-1 3 0,0 1 0,0 0 0,-3 1 0,-2-1 0,-2 0 0,-3-1 0,-3 0 0,-2 1 0,0 3 0,-1-1 0,1-1 0,-2 2 0,0-3 0,1 2 0,-2 1 0,1 3 0,-2 6 0,-1 6 0,1 16 0,5 26 0,6 28 0,4 8 0,11 5 0,-10-31 0,7-6 0,-6-14 0,2-3 0,2-2 0,-2-7 0,-1-4 0,5-3 0,3-1 0,9 0 0,3-3 0,1 3 0,3-3 0,-3 0 0,1-1 0,-1-3 0,-4 0 0,5 0 0,0 0 0,-1-3 0,-1-5 0,-5-4 0,0-5 0,1-1 0,3-4 0,0 0 0,-2 0 0,-1 1 0,-5 3 0,-5-3 0,-4-1 0,-4-3 0,-4-2 0,1-1 0,-4 2 0,-4 5 0,-6 5 0,-4 9 0,-3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17:18:32.6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94 0 24575,'0'28'0,"0"20"0,-2 39 0,0-27 0,-1 5 0,1 8 0,-1 3 0,1-1 0,0 0 0,1 0 0,0 1 0,1-2 0,0 0 0,0 1 0,0 1 0,0 4 0,0 0 0,0-4 0,0-2 0,0 0 0,0 0 0,1-3 0,-2 0 0,-2-4 0,-1-2 0,0-4 0,-1-2 0,-1-7 0,-1-2 0,-8 32 0,7-19 0,1-17 0,1-17 0,2-11 0,0-9 0,1-4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17:16:46.313"/>
    </inkml:context>
    <inkml:brush xml:id="br0">
      <inkml:brushProperty name="width" value="0.1" units="cm"/>
      <inkml:brushProperty name="height" value="0.1" units="cm"/>
      <inkml:brushProperty name="color" value="#155B58"/>
    </inkml:brush>
  </inkml:definitions>
  <inkml:trace contextRef="#ctx0" brushRef="#br0">0 1196 24575,'42'0'0,"44"0"0,-10 0 0,10 0 0,-17 0 0,3 0 0,1 0 0,6 0 0,1 0 0,3 0 0,8 0 0,3-1 0,-2 1-497,-5-2 0,-2 0 0,-1-1 497,-2 0 0,-1-2 0,-1 0 0,-7-1 0,-2-1 0,-4-1 242,12-4 0,-4-2-242,-3 1 0,-2-1 123,-3 1 1,0 0-124,-3 0 0,-2 0 0,-5 1 0,-2 0 0,-4 1 0,-2 1 760,39-9-760,-13 2 0,-5 1 0,-6 0 0,-4 1 0,-1 0 0,-3 1 0,-1-1 0,-1-3 0,-1-1 0,2-4 0,-1-3 0,-3 1 0,4-1 0,2 1 0,5-1 0,2-3 0,0 2 0,-6 5 0,-9 3 0,-5 3 0,-5 1 0,-2 0 0,1 2 0,0-1 0,1 3 0,0-2 0,-1-1 0,-3 0 0,1-3 0,-1 2 0,0 1 0,0 0 0,-4 3 0,-2 2 0,-2-1 0,3 0 0,3-3 0,5-3 0,3-3 0,4-1 0,3-4 0,-1 2 0,-3 1 0,-8 3 0,-5 4 0,-7 4 0,-7 3 0,-4 1 0,-3 1 0,7-2 0,40-9 0,-18 2 0,39-11 0,-19 3 0,1-5 0,-1 0 0,-19 7 0,-21 10 0,-7 6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17:18:54.7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94 0 24575,'0'28'0,"0"20"0,-2 39 0,0-27 0,-1 5 0,1 8 0,-1 3 0,1-1 0,0 0 0,1 0 0,0 1 0,1-2 0,0 0 0,0 1 0,0 1 0,0 4 0,0 0 0,0-4 0,0-2 0,0 0 0,0 0 0,1-3 0,-2 0 0,-2-4 0,-1-2 0,0-4 0,-1-2 0,-1-7 0,-1-2 0,-8 32 0,7-19 0,1-17 0,1-17 0,2-11 0,0-9 0,1-4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17:18:54.7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1022 24575,'0'-47'0,"6"-3"0,9-12 0,12-7 0,11 1 0,7-10 0,4 2 0,-1-3 0,-2 1 0,-2 8 0,-5 8 0,-5 10 0,-2 5 0,-4 7 0,0 3 0,-1 5 0,-3 4 0,-3 5 0,-6 7 0,-5 9 0,-4 12 0,-3 44 0,3 2 0,9 43 0,12-14 0,7 0 0,2-4 0,0-14 0,1-2 0,4-8 0,3-1 0,-3-4 0,-1-7 0,-1-6 0,-4-7 0,-1-1 0,-7-6 0,-8-6 0,-8-8 0,-7-3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17:18:35.4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1022 24575,'0'-47'0,"6"-3"0,9-12 0,12-7 0,11 1 0,7-10 0,4 2 0,-1-3 0,-2 1 0,-2 8 0,-5 8 0,-5 10 0,-2 5 0,-4 7 0,0 3 0,-1 5 0,-3 4 0,-3 5 0,-6 7 0,-5 9 0,-4 12 0,-3 44 0,3 2 0,9 43 0,12-14 0,7 0 0,2-4 0,0-14 0,1-2 0,4-8 0,3-1 0,-3-4 0,-1-7 0,-1-6 0,-4-7 0,-1-1 0,-7-6 0,-8-6 0,-8-8 0,-7-3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17:15:40.9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0 594 24575,'41'0'0,"21"0"0,21 0 0,7 0 0,3 0 0,-15 0 0,-7-10 0,-2-9 0,-10-8 0,-5-6 0,-3 7 0,-1 2 0,2-2 0,0 4 0,1-4 0,-1 3 0,-4 0 0,-3-3 0,-2-4 0,-3-4 0,-4-4 0,-5 4 0,-6 6 0,-4 10 0,-8 11 0,-6 17 0,0 17 0,6 17 0,13 17 0,5 1 0,1-6 0,-3-12 0,-3-16 0,1-5 0,-1-6 0,1-2 0,0-5 0,-1-4 0,4-3 0,5-3 0,8 0 0,4 0 0,4 0 0,4 0 0,2 0 0,6-1 0,2-6 0,-1-9 0,-1-7 0,-7-3 0,-2-2 0,-2-2 0,-6-1 0,-2 0 0,-7 3 0,-5 1 0,-2-1 0,-3 2 0,0-1 0,0 3 0,-2 2 0,-4 5 0,-5 0 0,-4 1 0,-1 4 0,0 5 0,0 15 0,3 24 0,4 24 0,8 33 0,5 6 0,2-11 0,-2-19 0,-5-28 0,2-9 0,-2-7 0,1-7 0,-1-7 0,5-4 0,7-3 0,7 0 0,8 0 0,6 0 0,7 0 0,7 0 0,5 0 0,1 0 0,-2 0 0,-3-2 0,-7-7 0,-6-8 0,-8-5 0,-5-2 0,-8 0 0,-2-1 0,-4-3 0,-3 1 0,-1 0 0,-2 0 0,-1 3 0,0 1 0,0 0 0,-3 1 0,-2-1 0,-2 0 0,-3-1 0,-3 0 0,-2 1 0,0 3 0,-1-1 0,1-1 0,-2 2 0,0-3 0,1 2 0,-2 1 0,1 3 0,-2 6 0,-1 6 0,1 16 0,5 26 0,6 28 0,4 8 0,11 5 0,-10-31 0,7-6 0,-6-14 0,2-3 0,2-2 0,-2-7 0,-1-4 0,5-3 0,3-1 0,9 0 0,3-3 0,1 3 0,3-3 0,-3 0 0,1-1 0,-1-3 0,-4 0 0,5 0 0,0 0 0,-1-3 0,-1-5 0,-5-4 0,0-5 0,1-1 0,3-4 0,0 0 0,-2 0 0,-1 1 0,-5 3 0,-5-3 0,-4-1 0,-4-3 0,-4-2 0,1-1 0,-4 2 0,-4 5 0,-6 5 0,-4 9 0,-3 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17:18:32.6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94 0 24575,'0'28'0,"0"20"0,-2 39 0,0-27 0,-1 5 0,1 8 0,-1 3 0,1-1 0,0 0 0,1 0 0,0 1 0,1-2 0,0 0 0,0 1 0,0 1 0,0 4 0,0 0 0,0-4 0,0-2 0,0 0 0,0 0 0,1-3 0,-2 0 0,-2-4 0,-1-2 0,0-4 0,-1-2 0,-1-7 0,-1-2 0,-8 32 0,7-19 0,1-17 0,1-17 0,2-11 0,0-9 0,1-4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17:18:35.4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1022 24575,'0'-47'0,"6"-3"0,9-12 0,12-7 0,11 1 0,7-10 0,4 2 0,-1-3 0,-2 1 0,-2 8 0,-5 8 0,-5 10 0,-2 5 0,-4 7 0,0 3 0,-1 5 0,-3 4 0,-3 5 0,-6 7 0,-5 9 0,-4 12 0,-3 44 0,3 2 0,9 43 0,12-14 0,7 0 0,2-4 0,0-14 0,1-2 0,4-8 0,3-1 0,-3-4 0,-1-7 0,-1-6 0,-4-7 0,-1-1 0,-7-6 0,-8-6 0,-8-8 0,-7-3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17:15:59.1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0 594 24575,'41'0'0,"21"0"0,21 0 0,7 0 0,3 0 0,-15 0 0,-7-10 0,-2-9 0,-10-8 0,-5-6 0,-3 7 0,-1 2 0,2-2 0,0 4 0,1-4 0,-1 3 0,-4 0 0,-3-3 0,-2-4 0,-3-4 0,-4-4 0,-5 4 0,-6 6 0,-4 10 0,-8 11 0,-6 17 0,0 17 0,6 17 0,13 17 0,5 1 0,1-6 0,-3-12 0,-3-16 0,1-5 0,-1-6 0,1-2 0,0-5 0,-1-4 0,4-3 0,5-3 0,8 0 0,4 0 0,4 0 0,4 0 0,2 0 0,6-1 0,2-6 0,-1-9 0,-1-7 0,-7-3 0,-2-2 0,-2-2 0,-6-1 0,-2 0 0,-7 3 0,-5 1 0,-2-1 0,-3 2 0,0-1 0,0 3 0,-2 2 0,-4 5 0,-5 0 0,-4 1 0,-1 4 0,0 5 0,0 15 0,3 24 0,4 24 0,8 33 0,5 6 0,2-11 0,-2-19 0,-5-28 0,2-9 0,-2-7 0,1-7 0,-1-7 0,5-4 0,7-3 0,7 0 0,8 0 0,6 0 0,7 0 0,7 0 0,5 0 0,1 0 0,-2 0 0,-3-2 0,-7-7 0,-6-8 0,-8-5 0,-5-2 0,-8 0 0,-2-1 0,-4-3 0,-3 1 0,-1 0 0,-2 0 0,-1 3 0,0 1 0,0 0 0,-3 1 0,-2-1 0,-2 0 0,-3-1 0,-3 0 0,-2 1 0,0 3 0,-1-1 0,1-1 0,-2 2 0,0-3 0,1 2 0,-2 1 0,1 3 0,-2 6 0,-1 6 0,1 16 0,5 26 0,6 28 0,4 8 0,11 5 0,-10-31 0,7-6 0,-6-14 0,2-3 0,2-2 0,-2-7 0,-1-4 0,5-3 0,3-1 0,9 0 0,3-3 0,1 3 0,3-3 0,-3 0 0,1-1 0,-1-3 0,-4 0 0,5 0 0,0 0 0,-1-3 0,-1-5 0,-5-4 0,0-5 0,1-1 0,3-4 0,0 0 0,-2 0 0,-1 1 0,-5 3 0,-5-3 0,-4-1 0,-4-3 0,-4-2 0,1-1 0,-4 2 0,-4 5 0,-6 5 0,-4 9 0,-3 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17:16:46.313"/>
    </inkml:context>
    <inkml:brush xml:id="br0">
      <inkml:brushProperty name="width" value="0.1" units="cm"/>
      <inkml:brushProperty name="height" value="0.1" units="cm"/>
      <inkml:brushProperty name="color" value="#155B58"/>
    </inkml:brush>
  </inkml:definitions>
  <inkml:trace contextRef="#ctx0" brushRef="#br0">0 1196 24575,'42'0'0,"44"0"0,-10 0 0,10 0 0,-17 0 0,3 0 0,1 0 0,6 0 0,1 0 0,3 0 0,8 0 0,3-1 0,-2 1-497,-5-2 0,-2 0 0,-1-1 497,-2 0 0,-1-2 0,-1 0 0,-7-1 0,-2-1 0,-4-1 242,12-4 0,-4-2-242,-3 1 0,-2-1 123,-3 1 1,0 0-124,-3 0 0,-2 0 0,-5 1 0,-2 0 0,-4 1 0,-2 1 760,39-9-760,-13 2 0,-5 1 0,-6 0 0,-4 1 0,-1 0 0,-3 1 0,-1-1 0,-1-3 0,-1-1 0,2-4 0,-1-3 0,-3 1 0,4-1 0,2 1 0,5-1 0,2-3 0,0 2 0,-6 5 0,-9 3 0,-5 3 0,-5 1 0,-2 0 0,1 2 0,0-1 0,1 3 0,0-2 0,-1-1 0,-3 0 0,1-3 0,-1 2 0,0 1 0,0 0 0,-4 3 0,-2 2 0,-2-1 0,3 0 0,3-3 0,5-3 0,3-3 0,4-1 0,3-4 0,-1 2 0,-3 1 0,-8 3 0,-5 4 0,-7 4 0,-7 3 0,-4 1 0,-3 1 0,7-2 0,40-9 0,-18 2 0,39-11 0,-19 3 0,1-5 0,-1 0 0,-19 7 0,-21 10 0,-7 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8T17:18:54.7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94 0 24575,'0'28'0,"0"20"0,-2 39 0,0-27 0,-1 5 0,1 8 0,-1 3 0,1-1 0,0 0 0,1 0 0,0 1 0,1-2 0,0 0 0,0 1 0,0 1 0,0 4 0,0 0 0,0-4 0,0-2 0,0 0 0,0 0 0,1-3 0,-2 0 0,-2-4 0,-1-2 0,0-4 0,-1-2 0,-1-7 0,-1-2 0,-8 32 0,7-19 0,1-17 0,1-17 0,2-11 0,0-9 0,1-4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3CA3D-6A44-9C48-B95B-957537A8AF11}" type="datetimeFigureOut">
              <a:rPr lang="en-US" smtClean="0"/>
              <a:t>4/10/24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455C2-984D-C04A-A2F8-0FC076906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85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/Users/</a:t>
            </a:r>
            <a:r>
              <a:rPr lang="en-US" dirty="0" err="1"/>
              <a:t>terezajarnikova</a:t>
            </a:r>
            <a:r>
              <a:rPr lang="en-US" dirty="0"/>
              <a:t>/Desktop/CODE/</a:t>
            </a:r>
            <a:r>
              <a:rPr lang="en-US" dirty="0" err="1"/>
              <a:t>zaznam</a:t>
            </a:r>
            <a:r>
              <a:rPr lang="en-US" dirty="0"/>
              <a:t>/</a:t>
            </a:r>
            <a:r>
              <a:rPr lang="en-US" dirty="0" err="1"/>
              <a:t>Untitled.ipynb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455C2-984D-C04A-A2F8-0FC0769066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8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SOZONE/</a:t>
            </a:r>
            <a:r>
              <a:rPr lang="en-US" dirty="0" err="1"/>
              <a:t>windAnalyis</a:t>
            </a:r>
            <a:r>
              <a:rPr lang="en-US" dirty="0"/>
              <a:t>/</a:t>
            </a:r>
            <a:r>
              <a:rPr lang="en-US" dirty="0" err="1"/>
              <a:t>wspdComponents</a:t>
            </a:r>
            <a:r>
              <a:rPr lang="en-US" dirty="0"/>
              <a:t>/Fig-line-</a:t>
            </a:r>
            <a:r>
              <a:rPr lang="en-US" dirty="0" err="1"/>
              <a:t>windeffect.ipynb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455C2-984D-C04A-A2F8-0FC07690667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67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SOZONE/</a:t>
            </a:r>
            <a:r>
              <a:rPr lang="en-US" dirty="0" err="1"/>
              <a:t>windAnalyis</a:t>
            </a:r>
            <a:r>
              <a:rPr lang="en-US" dirty="0"/>
              <a:t>/</a:t>
            </a:r>
            <a:r>
              <a:rPr lang="en-US" dirty="0" err="1"/>
              <a:t>wspdComponents</a:t>
            </a:r>
            <a:r>
              <a:rPr lang="en-US" dirty="0"/>
              <a:t>/Fig-line-</a:t>
            </a:r>
            <a:r>
              <a:rPr lang="en-US" dirty="0" err="1"/>
              <a:t>windeffect.ipynb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455C2-984D-C04A-A2F8-0FC07690667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50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SOZONE/</a:t>
            </a:r>
            <a:r>
              <a:rPr lang="en-US" dirty="0" err="1"/>
              <a:t>windAnalyis</a:t>
            </a:r>
            <a:r>
              <a:rPr lang="en-US" dirty="0"/>
              <a:t>/</a:t>
            </a:r>
            <a:r>
              <a:rPr lang="en-US" dirty="0" err="1"/>
              <a:t>wspdComponents</a:t>
            </a:r>
            <a:r>
              <a:rPr lang="en-US" dirty="0"/>
              <a:t>/Fig-line-</a:t>
            </a:r>
            <a:r>
              <a:rPr lang="en-US" dirty="0" err="1"/>
              <a:t>windeffect.ipynb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455C2-984D-C04A-A2F8-0FC07690667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120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windAnalyis</a:t>
            </a:r>
            <a:r>
              <a:rPr lang="en-US" dirty="0"/>
              <a:t>/</a:t>
            </a:r>
            <a:r>
              <a:rPr lang="en-US" dirty="0" err="1"/>
              <a:t>oceanFields</a:t>
            </a:r>
            <a:r>
              <a:rPr lang="en-US" dirty="0"/>
              <a:t>/bargraph-streamlined-2.ipynb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455C2-984D-C04A-A2F8-0FC07690667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940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windAnalyis</a:t>
            </a:r>
            <a:r>
              <a:rPr lang="en-US" dirty="0"/>
              <a:t>/</a:t>
            </a:r>
            <a:r>
              <a:rPr lang="en-US" dirty="0" err="1"/>
              <a:t>oceanFields</a:t>
            </a:r>
            <a:r>
              <a:rPr lang="en-US" dirty="0"/>
              <a:t>/bargraph-streamlined-2.ipynb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455C2-984D-C04A-A2F8-0FC07690667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083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windAnalyis</a:t>
            </a:r>
            <a:r>
              <a:rPr lang="en-US" dirty="0"/>
              <a:t>/</a:t>
            </a:r>
            <a:r>
              <a:rPr lang="en-US" dirty="0" err="1"/>
              <a:t>oceanFields</a:t>
            </a:r>
            <a:r>
              <a:rPr lang="en-US" dirty="0"/>
              <a:t>/bargraph-streamlined-2.ipynb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455C2-984D-C04A-A2F8-0FC07690667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835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wspdComponents</a:t>
            </a:r>
            <a:r>
              <a:rPr lang="en-US" dirty="0"/>
              <a:t>/</a:t>
            </a:r>
            <a:r>
              <a:rPr lang="en-US" dirty="0" err="1"/>
              <a:t>FigMAP-HOV.ipynb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455C2-984D-C04A-A2F8-0FC07690667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60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notebooks/scratch/BOE-</a:t>
            </a:r>
            <a:r>
              <a:rPr lang="en-US" dirty="0" err="1"/>
              <a:t>SOcarbon</a:t>
            </a:r>
            <a:r>
              <a:rPr lang="en-US" dirty="0"/>
              <a:t>/BOE-concentration-</a:t>
            </a:r>
            <a:r>
              <a:rPr lang="en-US" dirty="0" err="1"/>
              <a:t>based.ipynb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455C2-984D-C04A-A2F8-0FC07690667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52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notebooks/scratch/BOE-</a:t>
            </a:r>
            <a:r>
              <a:rPr lang="en-US" dirty="0" err="1"/>
              <a:t>SOcarbon</a:t>
            </a:r>
            <a:r>
              <a:rPr lang="en-US" dirty="0"/>
              <a:t>/BOE-concentration-</a:t>
            </a:r>
            <a:r>
              <a:rPr lang="en-US" dirty="0" err="1"/>
              <a:t>based.ipynb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455C2-984D-C04A-A2F8-0FC07690667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828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notebooks/scratch/BOE-</a:t>
            </a:r>
            <a:r>
              <a:rPr lang="en-US" dirty="0" err="1"/>
              <a:t>SOcarbon</a:t>
            </a:r>
            <a:r>
              <a:rPr lang="en-US" dirty="0"/>
              <a:t>/BOE-concentration-</a:t>
            </a:r>
            <a:r>
              <a:rPr lang="en-US" dirty="0" err="1"/>
              <a:t>based.ipynb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455C2-984D-C04A-A2F8-0FC07690667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00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455C2-984D-C04A-A2F8-0FC0769066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917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notebooks/scratch/BOE-</a:t>
            </a:r>
            <a:r>
              <a:rPr lang="en-US" dirty="0" err="1"/>
              <a:t>SOcarbon</a:t>
            </a:r>
            <a:r>
              <a:rPr lang="en-US" dirty="0"/>
              <a:t>/BOE-concentration-</a:t>
            </a:r>
            <a:r>
              <a:rPr lang="en-US" dirty="0" err="1"/>
              <a:t>based.ipynb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455C2-984D-C04A-A2F8-0FC07690667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596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455C2-984D-C04A-A2F8-0FC07690667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753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SOZONE/</a:t>
            </a:r>
            <a:r>
              <a:rPr lang="en-US" dirty="0" err="1"/>
              <a:t>windAnalyis</a:t>
            </a:r>
            <a:r>
              <a:rPr lang="en-US" dirty="0"/>
              <a:t>/</a:t>
            </a:r>
            <a:r>
              <a:rPr lang="en-US" dirty="0" err="1"/>
              <a:t>wspdComponents</a:t>
            </a:r>
            <a:r>
              <a:rPr lang="en-US" dirty="0"/>
              <a:t>/Fig-line-</a:t>
            </a:r>
            <a:r>
              <a:rPr lang="en-US" dirty="0" err="1"/>
              <a:t>windeffect.ipynb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455C2-984D-C04A-A2F8-0FC07690667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989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SOZONE/</a:t>
            </a:r>
            <a:r>
              <a:rPr lang="en-US" dirty="0" err="1"/>
              <a:t>windAnalyis</a:t>
            </a:r>
            <a:r>
              <a:rPr lang="en-US" dirty="0"/>
              <a:t>/</a:t>
            </a:r>
            <a:r>
              <a:rPr lang="en-US" dirty="0" err="1"/>
              <a:t>wspdComponents</a:t>
            </a:r>
            <a:r>
              <a:rPr lang="en-US" dirty="0"/>
              <a:t>/Fig-line-</a:t>
            </a:r>
            <a:r>
              <a:rPr lang="en-US" dirty="0" err="1"/>
              <a:t>windeffect.ipynb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455C2-984D-C04A-A2F8-0FC07690667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084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455C2-984D-C04A-A2F8-0FC07690667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48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455C2-984D-C04A-A2F8-0FC0769066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66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455C2-984D-C04A-A2F8-0FC0769066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79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455C2-984D-C04A-A2F8-0FC0769066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34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455C2-984D-C04A-A2F8-0FC0769066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89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455C2-984D-C04A-A2F8-0FC0769066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82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455C2-984D-C04A-A2F8-0FC07690667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80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SOZONE/</a:t>
            </a:r>
            <a:r>
              <a:rPr lang="en-US" dirty="0" err="1"/>
              <a:t>windAnalyis</a:t>
            </a:r>
            <a:r>
              <a:rPr lang="en-US" dirty="0"/>
              <a:t>/</a:t>
            </a:r>
            <a:r>
              <a:rPr lang="en-US" dirty="0" err="1"/>
              <a:t>wspdComponents</a:t>
            </a:r>
            <a:r>
              <a:rPr lang="en-US" dirty="0"/>
              <a:t>/Fig-line-</a:t>
            </a:r>
            <a:r>
              <a:rPr lang="en-US" dirty="0" err="1"/>
              <a:t>windeffect.ipynb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455C2-984D-C04A-A2F8-0FC0769066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57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A4457-87F6-B6C0-7FD1-E2D57CA5C5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09B187-476F-F5B7-A672-6D7248FCE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C4216-AF44-9317-9002-FFCB01672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220B2-7775-0445-A52F-3B794F02E8CE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20FEA-5B55-233A-B040-85B420743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E8227-1997-0553-8AA0-53BDD056A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D108-1AA9-EC4C-BBCB-C0BE56915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35D97-1EBA-CCF4-EDBA-167BBE009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196AF3-5A8E-AE02-575A-ACA44DA76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630C2-0A0D-2E34-D28C-64B575228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220B2-7775-0445-A52F-3B794F02E8CE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0D824-E5ED-C413-9D8A-3762A6EEB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595F4-E459-69D2-D715-F75D03741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D108-1AA9-EC4C-BBCB-C0BE56915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4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906B03-7BF7-97C3-A22B-0B274C53C3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ECD24-59DE-2C9E-0CC7-687E8E819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F3759-9277-A60C-E48B-FB6574BA8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220B2-7775-0445-A52F-3B794F02E8CE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54F3E-DFFF-8B23-8FDD-FAD366665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8580D-86B3-9664-B6AB-EC362820E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D108-1AA9-EC4C-BBCB-C0BE56915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15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367AB-6A53-992F-0159-FFA95DE0E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E7849-8CF6-1B8E-6B1F-081713991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19B0A-A9AD-5551-150D-D185C0B96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220B2-7775-0445-A52F-3B794F02E8CE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87DDD-597D-9190-0BAB-F833453B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73C94-4B92-8DCC-C5E1-7AFBAB75B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D108-1AA9-EC4C-BBCB-C0BE56915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93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6535B-1C05-A7A3-8A46-45B53C89D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25EAD-52D7-695A-31A5-029E15EFC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97BF6-9660-6CAD-42EE-2F87AF435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220B2-7775-0445-A52F-3B794F02E8CE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8E5DB-F930-8A39-7DF7-E2443F5EF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9C899-2DA8-862A-9242-9ABDA84F6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D108-1AA9-EC4C-BBCB-C0BE56915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93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C9437-3E3C-6A2E-C880-3BACC8A7D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F03F9-BF38-E174-C353-4FB3F752EE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61A03-791F-AD86-1229-03F29829E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26C46-AF3F-64BA-980D-78E66F746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220B2-7775-0445-A52F-3B794F02E8CE}" type="datetimeFigureOut">
              <a:rPr lang="en-US" smtClean="0"/>
              <a:t>4/10/24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9602F-9A73-A04B-CCC4-FF98885CF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1DDFE-7EA5-1CC9-BCCE-A5D25E279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D108-1AA9-EC4C-BBCB-C0BE56915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3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41F39-924C-C4E9-736D-A63EB218F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32CD1-3120-826B-66FE-9844A3F64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D3CA6-00D6-A3BA-3114-30F7FD3C4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803B1A-480D-E1F5-6E5D-5EA5A5553D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5FD76A-36AC-BC46-3E65-059C6628F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4A7A7A-3AC7-565A-1DA3-1C6785316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220B2-7775-0445-A52F-3B794F02E8CE}" type="datetimeFigureOut">
              <a:rPr lang="en-US" smtClean="0"/>
              <a:t>4/10/24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E4B8C2-9B5B-9DC7-FE99-D2A66D966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158FCE-0934-B5F1-6864-CEE5CA513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D108-1AA9-EC4C-BBCB-C0BE56915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4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6A685-F826-C566-4D8C-59B005973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0F2258-8C9C-2E64-FACE-F95554B39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220B2-7775-0445-A52F-3B794F02E8CE}" type="datetimeFigureOut">
              <a:rPr lang="en-US" smtClean="0"/>
              <a:t>4/10/24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95B1F2-CA21-8838-033D-48D05CA90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2FF5A-363B-A95A-4407-8BF52E58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D108-1AA9-EC4C-BBCB-C0BE56915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64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237AD6-EA71-F5A3-7643-86B993C8E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220B2-7775-0445-A52F-3B794F02E8CE}" type="datetimeFigureOut">
              <a:rPr lang="en-US" smtClean="0"/>
              <a:t>4/10/24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5B9584-5C8F-7BEB-A96D-2E5EBDEC4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86610-6CE9-B2A4-DF25-DD85CE181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D108-1AA9-EC4C-BBCB-C0BE56915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15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AA24D-F3A8-7EFB-344C-127B99191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7B460-15A9-74C4-7A5C-0CDECA376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C06E32-F81D-D302-AD3F-453C496CD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C3420-C760-449A-1030-3D0A1235C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220B2-7775-0445-A52F-3B794F02E8CE}" type="datetimeFigureOut">
              <a:rPr lang="en-US" smtClean="0"/>
              <a:t>4/10/24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C182C-405E-3BE4-5C6E-1CBA29891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1BE69-6E35-587C-8602-1FA79006A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D108-1AA9-EC4C-BBCB-C0BE56915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0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F56EC-B612-4634-6A76-507F1F5D3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75357E-3297-3641-9C2E-641B8EB066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4B4FE-7FA3-6687-9A2F-4FAF303EE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981AC-711E-E7BC-E3C3-97BDACC89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220B2-7775-0445-A52F-3B794F02E8CE}" type="datetimeFigureOut">
              <a:rPr lang="en-US" smtClean="0"/>
              <a:t>4/10/24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94B74-9131-4EAC-5A3C-13AA501E4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9AE22-3593-34A9-1043-17A6A1C7E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D108-1AA9-EC4C-BBCB-C0BE56915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05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FE8945-DCB6-5AC1-176A-25B153745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A9406-61F8-7891-BD22-A2B808D9B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3C894-7714-8DAC-9C89-AAA0081F75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D220B2-7775-0445-A52F-3B794F02E8CE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C295E-E210-8834-3B60-1D03659EB1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80403-0B88-063C-0330-A8EBBBF45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C0D108-1AA9-EC4C-BBCB-C0BE56915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33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1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1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jpg"/><Relationship Id="rId7" Type="http://schemas.openxmlformats.org/officeDocument/2006/relationships/image" Target="../media/image12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ustomXml" Target="../ink/ink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customXml" Target="../ink/ink10.xml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12" Type="http://schemas.openxmlformats.org/officeDocument/2006/relationships/customXml" Target="../ink/ink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7.png"/><Relationship Id="rId5" Type="http://schemas.openxmlformats.org/officeDocument/2006/relationships/customXml" Target="../ink/ink5.xml"/><Relationship Id="rId10" Type="http://schemas.openxmlformats.org/officeDocument/2006/relationships/customXml" Target="../ink/ink8.xml"/><Relationship Id="rId4" Type="http://schemas.openxmlformats.org/officeDocument/2006/relationships/image" Target="../media/image14.png"/><Relationship Id="rId9" Type="http://schemas.openxmlformats.org/officeDocument/2006/relationships/customXml" Target="../ink/ink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9.png"/><Relationship Id="rId18" Type="http://schemas.openxmlformats.org/officeDocument/2006/relationships/image" Target="../media/image17.png"/><Relationship Id="rId3" Type="http://schemas.openxmlformats.org/officeDocument/2006/relationships/customXml" Target="../ink/ink11.xml"/><Relationship Id="rId7" Type="http://schemas.openxmlformats.org/officeDocument/2006/relationships/customXml" Target="../ink/ink13.xml"/><Relationship Id="rId12" Type="http://schemas.openxmlformats.org/officeDocument/2006/relationships/customXml" Target="../ink/ink16.xml"/><Relationship Id="rId17" Type="http://schemas.openxmlformats.org/officeDocument/2006/relationships/customXml" Target="../ink/ink20.xml"/><Relationship Id="rId2" Type="http://schemas.openxmlformats.org/officeDocument/2006/relationships/notesSlide" Target="../notesSlides/notesSlide7.xml"/><Relationship Id="rId16" Type="http://schemas.openxmlformats.org/officeDocument/2006/relationships/customXml" Target="../ink/ink19.xml"/><Relationship Id="rId20" Type="http://schemas.openxmlformats.org/officeDocument/2006/relationships/customXml" Target="../ink/ink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8.png"/><Relationship Id="rId5" Type="http://schemas.openxmlformats.org/officeDocument/2006/relationships/customXml" Target="../ink/ink12.xml"/><Relationship Id="rId15" Type="http://schemas.openxmlformats.org/officeDocument/2006/relationships/customXml" Target="../ink/ink18.xml"/><Relationship Id="rId10" Type="http://schemas.openxmlformats.org/officeDocument/2006/relationships/customXml" Target="../ink/ink15.xml"/><Relationship Id="rId19" Type="http://schemas.openxmlformats.org/officeDocument/2006/relationships/customXml" Target="../ink/ink21.xml"/><Relationship Id="rId4" Type="http://schemas.openxmlformats.org/officeDocument/2006/relationships/image" Target="../media/image14.png"/><Relationship Id="rId9" Type="http://schemas.openxmlformats.org/officeDocument/2006/relationships/customXml" Target="../ink/ink14.xml"/><Relationship Id="rId14" Type="http://schemas.openxmlformats.org/officeDocument/2006/relationships/customXml" Target="../ink/ink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BBF044-5205-9940-0761-2E65CE1FE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3152" y="4266638"/>
            <a:ext cx="9144000" cy="488048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Tereza </a:t>
            </a:r>
            <a:r>
              <a:rPr lang="en-US" dirty="0" err="1">
                <a:latin typeface="Georgia" panose="02040502050405020303" pitchFamily="18" charset="0"/>
                <a:cs typeface="Times New Roman" panose="02020603050405020304" pitchFamily="18" charset="0"/>
              </a:rPr>
              <a:t>Jarníková</a:t>
            </a:r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, Corinne Le </a:t>
            </a:r>
            <a:r>
              <a:rPr lang="en-US" dirty="0" err="1">
                <a:latin typeface="Georgia" panose="02040502050405020303" pitchFamily="18" charset="0"/>
                <a:cs typeface="Times New Roman" panose="02020603050405020304" pitchFamily="18" charset="0"/>
              </a:rPr>
              <a:t>Quéré</a:t>
            </a:r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, Colin Jones, Steven Rumbold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925CBA8-8D47-A646-1031-151A4BCA3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6141" y="462624"/>
            <a:ext cx="11430000" cy="3461994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rgbClr val="0C13E4"/>
                </a:solidFill>
                <a:latin typeface="Gill Sans MT" panose="020B0502020104020203" pitchFamily="34" charset="77"/>
              </a:rPr>
              <a:t>The Evolving Relative Role</a:t>
            </a:r>
            <a:br>
              <a:rPr lang="en-US" sz="4800" dirty="0">
                <a:solidFill>
                  <a:srgbClr val="0C13E4"/>
                </a:solidFill>
                <a:latin typeface="Gill Sans MT" panose="020B0502020104020203" pitchFamily="34" charset="77"/>
              </a:rPr>
            </a:br>
            <a:r>
              <a:rPr lang="en-US" sz="4800" dirty="0">
                <a:solidFill>
                  <a:srgbClr val="0C13E4"/>
                </a:solidFill>
                <a:latin typeface="Gill Sans MT" panose="020B0502020104020203" pitchFamily="34" charset="77"/>
              </a:rPr>
              <a:t> of Stratospheric Ozone </a:t>
            </a:r>
            <a:br>
              <a:rPr lang="en-US" sz="4800" dirty="0">
                <a:solidFill>
                  <a:srgbClr val="0C13E4"/>
                </a:solidFill>
                <a:latin typeface="Gill Sans MT" panose="020B0502020104020203" pitchFamily="34" charset="77"/>
              </a:rPr>
            </a:br>
            <a:r>
              <a:rPr lang="en-US" sz="4800" dirty="0">
                <a:solidFill>
                  <a:srgbClr val="0C13E4"/>
                </a:solidFill>
                <a:latin typeface="Gill Sans MT" panose="020B0502020104020203" pitchFamily="34" charset="77"/>
              </a:rPr>
              <a:t>and Greenhouse Gasses in Modifying the </a:t>
            </a:r>
            <a:br>
              <a:rPr lang="en-US" sz="4800" dirty="0">
                <a:solidFill>
                  <a:srgbClr val="0C13E4"/>
                </a:solidFill>
                <a:latin typeface="Gill Sans MT" panose="020B0502020104020203" pitchFamily="34" charset="77"/>
              </a:rPr>
            </a:br>
            <a:r>
              <a:rPr lang="en-US" sz="4800" dirty="0">
                <a:solidFill>
                  <a:srgbClr val="0C13E4"/>
                </a:solidFill>
                <a:latin typeface="Gill Sans MT" panose="020B0502020104020203" pitchFamily="34" charset="77"/>
              </a:rPr>
              <a:t>Southern Ocean Carbon Sink </a:t>
            </a:r>
            <a:br>
              <a:rPr lang="en-US" sz="4800" dirty="0">
                <a:solidFill>
                  <a:srgbClr val="0C13E4"/>
                </a:solidFill>
                <a:latin typeface="Gill Sans MT" panose="020B0502020104020203" pitchFamily="34" charset="77"/>
              </a:rPr>
            </a:br>
            <a:r>
              <a:rPr lang="en-US" sz="4800" dirty="0">
                <a:solidFill>
                  <a:srgbClr val="0C13E4"/>
                </a:solidFill>
                <a:latin typeface="Gill Sans MT" panose="020B0502020104020203" pitchFamily="34" charset="77"/>
              </a:rPr>
              <a:t>from 1950 to 2100</a:t>
            </a:r>
          </a:p>
        </p:txBody>
      </p:sp>
      <p:pic>
        <p:nvPicPr>
          <p:cNvPr id="8" name="Picture 7" descr="A close-up of a logo&#10;&#10;Description automatically generated">
            <a:extLst>
              <a:ext uri="{FF2B5EF4-FFF2-40B4-BE49-F238E27FC236}">
                <a16:creationId xmlns:a16="http://schemas.microsoft.com/office/drawing/2014/main" id="{1AB17A20-B3E5-2786-5455-91E5439276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61" r="48142" b="4713"/>
          <a:stretch/>
        </p:blipFill>
        <p:spPr>
          <a:xfrm>
            <a:off x="1894702" y="5096706"/>
            <a:ext cx="3126261" cy="1298670"/>
          </a:xfrm>
          <a:prstGeom prst="rect">
            <a:avLst/>
          </a:prstGeom>
        </p:spPr>
      </p:pic>
      <p:pic>
        <p:nvPicPr>
          <p:cNvPr id="1026" name="Picture 2" descr="UKESM">
            <a:extLst>
              <a:ext uri="{FF2B5EF4-FFF2-40B4-BE49-F238E27FC236}">
                <a16:creationId xmlns:a16="http://schemas.microsoft.com/office/drawing/2014/main" id="{B6322D1E-6CA0-6DDB-58E6-0CF2A4659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042" y="5298119"/>
            <a:ext cx="3035641" cy="109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close-up of a logo&#10;&#10;Description automatically generated">
            <a:extLst>
              <a:ext uri="{FF2B5EF4-FFF2-40B4-BE49-F238E27FC236}">
                <a16:creationId xmlns:a16="http://schemas.microsoft.com/office/drawing/2014/main" id="{86E8356E-A382-952F-6E9D-07FB28A5BE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409" r="3656"/>
          <a:stretch/>
        </p:blipFill>
        <p:spPr>
          <a:xfrm>
            <a:off x="5391665" y="5020892"/>
            <a:ext cx="1626974" cy="137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67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13F2-7090-696A-A0F6-3CB16903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0C13E4"/>
                </a:solidFill>
                <a:latin typeface="Gill Sans MT" panose="020B0502020104020203" pitchFamily="34" charset="77"/>
              </a:rPr>
              <a:t>Can we learn from the UKESM1 winds?</a:t>
            </a:r>
            <a:br>
              <a:rPr lang="en-US" sz="3600" dirty="0">
                <a:solidFill>
                  <a:srgbClr val="0C13E4"/>
                </a:solidFill>
                <a:latin typeface="Gill Sans MT" panose="020B0502020104020203" pitchFamily="34" charset="77"/>
              </a:rPr>
            </a:br>
            <a:r>
              <a:rPr lang="en-US" sz="3600" dirty="0">
                <a:solidFill>
                  <a:srgbClr val="0C13E4"/>
                </a:solidFill>
                <a:latin typeface="Gill Sans MT" panose="020B0502020104020203" pitchFamily="34" charset="77"/>
              </a:rPr>
              <a:t>Yes, they perform well against the ERA5 reanalysis</a:t>
            </a:r>
            <a:endParaRPr lang="en-US" sz="3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C48E6D8-05D0-1989-E531-BBB21872D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045" y="1690688"/>
            <a:ext cx="2054607" cy="48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162DECD-2F1D-4403-0BEB-804AAE298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911" y="1690688"/>
            <a:ext cx="2797929" cy="455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E0F8616-0418-6661-8111-B6144B7FDB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887" b="75347"/>
          <a:stretch/>
        </p:blipFill>
        <p:spPr bwMode="auto">
          <a:xfrm>
            <a:off x="7219100" y="2267712"/>
            <a:ext cx="4479209" cy="270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285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13F2-7090-696A-A0F6-3CB16903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0C13E4"/>
                </a:solidFill>
                <a:latin typeface="Gill Sans MT" panose="020B0502020104020203" pitchFamily="34" charset="77"/>
              </a:rPr>
              <a:t>Ozone and GHG effect </a:t>
            </a:r>
            <a:br>
              <a:rPr lang="en-US" sz="3600" dirty="0">
                <a:solidFill>
                  <a:srgbClr val="0C13E4"/>
                </a:solidFill>
                <a:latin typeface="Gill Sans MT" panose="020B0502020104020203" pitchFamily="34" charset="77"/>
              </a:rPr>
            </a:br>
            <a:r>
              <a:rPr lang="en-US" sz="3600" dirty="0">
                <a:solidFill>
                  <a:srgbClr val="0C13E4"/>
                </a:solidFill>
                <a:latin typeface="Gill Sans MT" panose="020B0502020104020203" pitchFamily="34" charset="77"/>
              </a:rPr>
              <a:t>on wind speed,1950-2100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8BAEB7-A52C-4144-3033-8062466DD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53" y="137161"/>
            <a:ext cx="2739242" cy="1325563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79B3DED-4E25-B83C-6FB8-009748D81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74685"/>
            <a:ext cx="12192000" cy="320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E620A4-AB2D-79FB-6A25-45FFB679DB5E}"/>
              </a:ext>
            </a:extLst>
          </p:cNvPr>
          <p:cNvSpPr txBox="1"/>
          <p:nvPr/>
        </p:nvSpPr>
        <p:spPr>
          <a:xfrm>
            <a:off x="9213815" y="6308209"/>
            <a:ext cx="2737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i="1" dirty="0">
                <a:solidFill>
                  <a:srgbClr val="000000"/>
                </a:solidFill>
                <a:latin typeface="Georgia" panose="02040502050405020303" pitchFamily="18" charset="0"/>
                <a:cs typeface="Gill Sans" panose="020B0502020104020203" pitchFamily="34" charset="-79"/>
              </a:rPr>
              <a:t>austral summer, DJF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14097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13F2-7090-696A-A0F6-3CB16903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0C13E4"/>
                </a:solidFill>
                <a:latin typeface="Gill Sans MT" panose="020B0502020104020203" pitchFamily="34" charset="77"/>
              </a:rPr>
              <a:t>Ozone and GHG effect </a:t>
            </a:r>
            <a:br>
              <a:rPr lang="en-US" sz="3600" dirty="0">
                <a:solidFill>
                  <a:srgbClr val="0C13E4"/>
                </a:solidFill>
                <a:latin typeface="Gill Sans MT" panose="020B0502020104020203" pitchFamily="34" charset="77"/>
              </a:rPr>
            </a:br>
            <a:r>
              <a:rPr lang="en-US" sz="3600" dirty="0">
                <a:solidFill>
                  <a:srgbClr val="0C13E4"/>
                </a:solidFill>
                <a:latin typeface="Gill Sans MT" panose="020B0502020104020203" pitchFamily="34" charset="77"/>
              </a:rPr>
              <a:t>on wind speed,1950-2100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8BAEB7-A52C-4144-3033-8062466DD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53" y="137161"/>
            <a:ext cx="2739242" cy="1325563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79B3DED-4E25-B83C-6FB8-009748D81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6397"/>
            <a:ext cx="12192000" cy="320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79D1B276-E577-2179-44A6-39CD1BCA5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74684"/>
            <a:ext cx="12192000" cy="320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27121C-410F-8A8F-7733-B27DAF8D2C41}"/>
              </a:ext>
            </a:extLst>
          </p:cNvPr>
          <p:cNvSpPr txBox="1"/>
          <p:nvPr/>
        </p:nvSpPr>
        <p:spPr>
          <a:xfrm>
            <a:off x="9213815" y="6308209"/>
            <a:ext cx="2737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i="1" dirty="0">
                <a:solidFill>
                  <a:srgbClr val="000000"/>
                </a:solidFill>
                <a:latin typeface="Georgia" panose="02040502050405020303" pitchFamily="18" charset="0"/>
                <a:cs typeface="Gill Sans" panose="020B0502020104020203" pitchFamily="34" charset="-79"/>
              </a:rPr>
              <a:t>austral summer, DJF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94646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13F2-7090-696A-A0F6-3CB16903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0C13E4"/>
                </a:solidFill>
                <a:latin typeface="Gill Sans MT" panose="020B0502020104020203" pitchFamily="34" charset="77"/>
              </a:rPr>
              <a:t>Ozone and GHG effect </a:t>
            </a:r>
            <a:br>
              <a:rPr lang="en-US" sz="3600" dirty="0">
                <a:solidFill>
                  <a:srgbClr val="0C13E4"/>
                </a:solidFill>
                <a:latin typeface="Gill Sans MT" panose="020B0502020104020203" pitchFamily="34" charset="77"/>
              </a:rPr>
            </a:br>
            <a:r>
              <a:rPr lang="en-US" sz="3600" dirty="0">
                <a:solidFill>
                  <a:srgbClr val="0C13E4"/>
                </a:solidFill>
                <a:latin typeface="Gill Sans MT" panose="020B0502020104020203" pitchFamily="34" charset="77"/>
              </a:rPr>
              <a:t>on wind speed,1950-2100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8BAEB7-A52C-4144-3033-8062466DD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53" y="137161"/>
            <a:ext cx="2739242" cy="1325563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79B3DED-4E25-B83C-6FB8-009748D81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6397"/>
            <a:ext cx="12192000" cy="320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79D1B276-E577-2179-44A6-39CD1BCA5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74684"/>
            <a:ext cx="12192000" cy="320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56AE5AA-A1FB-374A-B27A-A457B9842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74686"/>
            <a:ext cx="12192000" cy="320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9F7DDE-F3A6-C6C5-060C-C446A72CDA3E}"/>
              </a:ext>
            </a:extLst>
          </p:cNvPr>
          <p:cNvSpPr txBox="1"/>
          <p:nvPr/>
        </p:nvSpPr>
        <p:spPr>
          <a:xfrm>
            <a:off x="9213815" y="6308209"/>
            <a:ext cx="2737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i="1" dirty="0">
                <a:solidFill>
                  <a:srgbClr val="000000"/>
                </a:solidFill>
                <a:latin typeface="Georgia" panose="02040502050405020303" pitchFamily="18" charset="0"/>
                <a:cs typeface="Gill Sans" panose="020B0502020104020203" pitchFamily="34" charset="-79"/>
              </a:rPr>
              <a:t>austral summer, DJF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14102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13F2-7090-696A-A0F6-3CB16903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0C13E4"/>
                </a:solidFill>
                <a:latin typeface="Gill Sans MT" panose="020B0502020104020203" pitchFamily="34" charset="77"/>
              </a:rPr>
              <a:t>Ozone and GHG effect </a:t>
            </a:r>
            <a:br>
              <a:rPr lang="en-US" sz="3600" dirty="0">
                <a:solidFill>
                  <a:srgbClr val="0C13E4"/>
                </a:solidFill>
                <a:latin typeface="Gill Sans MT" panose="020B0502020104020203" pitchFamily="34" charset="77"/>
              </a:rPr>
            </a:br>
            <a:r>
              <a:rPr lang="en-US" sz="3600" dirty="0">
                <a:solidFill>
                  <a:srgbClr val="0C13E4"/>
                </a:solidFill>
                <a:latin typeface="Gill Sans MT" panose="020B0502020104020203" pitchFamily="34" charset="77"/>
              </a:rPr>
              <a:t>on wind speed,1950-2100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8BAEB7-A52C-4144-3033-8062466DD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53" y="137161"/>
            <a:ext cx="2739242" cy="1325563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79B3DED-4E25-B83C-6FB8-009748D81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6397"/>
            <a:ext cx="12192000" cy="320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79D1B276-E577-2179-44A6-39CD1BCA5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74684"/>
            <a:ext cx="12192000" cy="320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56AE5AA-A1FB-374A-B27A-A457B9842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74686"/>
            <a:ext cx="12192000" cy="320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5CE4AF16-D34B-02D5-0D24-F569A62D7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74686"/>
            <a:ext cx="12192000" cy="320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499817-8034-0A98-0E18-A11510F2647B}"/>
              </a:ext>
            </a:extLst>
          </p:cNvPr>
          <p:cNvSpPr txBox="1"/>
          <p:nvPr/>
        </p:nvSpPr>
        <p:spPr>
          <a:xfrm>
            <a:off x="9213815" y="6308209"/>
            <a:ext cx="2737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i="1" dirty="0">
                <a:solidFill>
                  <a:srgbClr val="000000"/>
                </a:solidFill>
                <a:latin typeface="Georgia" panose="02040502050405020303" pitchFamily="18" charset="0"/>
                <a:cs typeface="Gill Sans" panose="020B0502020104020203" pitchFamily="34" charset="-79"/>
              </a:rPr>
              <a:t>austral summer, DJF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97158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13F2-7090-696A-A0F6-3CB16903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0C13E4"/>
                </a:solidFill>
                <a:latin typeface="Gill Sans MT" panose="020B0502020104020203" pitchFamily="34" charset="77"/>
              </a:rPr>
              <a:t>Results: Physical Sea State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D26988-8358-E23D-E34C-B90311E75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53" y="137161"/>
            <a:ext cx="2739242" cy="1325563"/>
          </a:xfrm>
          <a:prstGeom prst="rect">
            <a:avLst/>
          </a:prstGeom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0991AA69-AFAB-85AE-BF39-97105B6C1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53" y="2286350"/>
            <a:ext cx="11403293" cy="261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495FC6-A844-C72D-6CCF-394853636A20}"/>
              </a:ext>
            </a:extLst>
          </p:cNvPr>
          <p:cNvSpPr txBox="1"/>
          <p:nvPr/>
        </p:nvSpPr>
        <p:spPr>
          <a:xfrm>
            <a:off x="9213815" y="6308209"/>
            <a:ext cx="2737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i="1" dirty="0">
                <a:solidFill>
                  <a:srgbClr val="000000"/>
                </a:solidFill>
                <a:latin typeface="Georgia" panose="02040502050405020303" pitchFamily="18" charset="0"/>
                <a:cs typeface="Gill Sans" panose="020B0502020104020203" pitchFamily="34" charset="-79"/>
              </a:rPr>
              <a:t>austral summer, DJF</a:t>
            </a:r>
            <a:endParaRPr lang="en-US" i="1" dirty="0"/>
          </a:p>
        </p:txBody>
      </p:sp>
      <p:pic>
        <p:nvPicPr>
          <p:cNvPr id="9222" name="Picture 6">
            <a:extLst>
              <a:ext uri="{FF2B5EF4-FFF2-40B4-BE49-F238E27FC236}">
                <a16:creationId xmlns:a16="http://schemas.microsoft.com/office/drawing/2014/main" id="{3F609CFB-29C5-8C5E-6146-B3512A1E6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53" y="2286349"/>
            <a:ext cx="11403294" cy="261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404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13F2-7090-696A-A0F6-3CB16903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0C13E4"/>
                </a:solidFill>
                <a:latin typeface="Gill Sans MT" panose="020B0502020104020203" pitchFamily="34" charset="77"/>
              </a:rPr>
              <a:t>Results: Physical Sea State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D26988-8358-E23D-E34C-B90311E75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53" y="137161"/>
            <a:ext cx="2739242" cy="1325563"/>
          </a:xfrm>
          <a:prstGeom prst="rect">
            <a:avLst/>
          </a:prstGeom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0991AA69-AFAB-85AE-BF39-97105B6C1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53" y="2286350"/>
            <a:ext cx="11403293" cy="261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495FC6-A844-C72D-6CCF-394853636A20}"/>
              </a:ext>
            </a:extLst>
          </p:cNvPr>
          <p:cNvSpPr txBox="1"/>
          <p:nvPr/>
        </p:nvSpPr>
        <p:spPr>
          <a:xfrm>
            <a:off x="9213815" y="6308209"/>
            <a:ext cx="2737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i="1" dirty="0">
                <a:solidFill>
                  <a:srgbClr val="000000"/>
                </a:solidFill>
                <a:latin typeface="Georgia" panose="02040502050405020303" pitchFamily="18" charset="0"/>
                <a:cs typeface="Gill Sans" panose="020B0502020104020203" pitchFamily="34" charset="-79"/>
              </a:rPr>
              <a:t>austral summer, DJF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20790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13F2-7090-696A-A0F6-3CB169034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837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0C13E4"/>
                </a:solidFill>
                <a:latin typeface="Gill Sans MT" panose="020B0502020104020203" pitchFamily="34" charset="77"/>
              </a:rPr>
              <a:t>Results: Physical Sea State</a:t>
            </a:r>
            <a:endParaRPr lang="en-US" sz="360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20551D60-36C8-6EE4-4857-0AD7CCC27F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29" r="66593"/>
          <a:stretch/>
        </p:blipFill>
        <p:spPr bwMode="auto">
          <a:xfrm>
            <a:off x="1372616" y="2363384"/>
            <a:ext cx="3546856" cy="270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578A0CA-D88D-51E2-7BA7-4FAA1D1AB1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50"/>
          <a:stretch/>
        </p:blipFill>
        <p:spPr bwMode="auto">
          <a:xfrm>
            <a:off x="6778754" y="977729"/>
            <a:ext cx="3349752" cy="547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FDAA41-56D3-304A-6D96-0C06BDC02C0E}"/>
              </a:ext>
            </a:extLst>
          </p:cNvPr>
          <p:cNvSpPr txBox="1"/>
          <p:nvPr/>
        </p:nvSpPr>
        <p:spPr>
          <a:xfrm>
            <a:off x="2520712" y="5065773"/>
            <a:ext cx="1250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historical</a:t>
            </a:r>
          </a:p>
          <a:p>
            <a:pPr algn="ctr"/>
            <a:r>
              <a:rPr lang="en-US" i="1" dirty="0"/>
              <a:t>1950-2000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89D96A-11F1-262E-ADC2-7C1B4238F616}"/>
              </a:ext>
            </a:extLst>
          </p:cNvPr>
          <p:cNvSpPr txBox="1"/>
          <p:nvPr/>
        </p:nvSpPr>
        <p:spPr>
          <a:xfrm>
            <a:off x="10234694" y="2168234"/>
            <a:ext cx="1250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SSP3</a:t>
            </a:r>
          </a:p>
          <a:p>
            <a:pPr algn="ctr"/>
            <a:r>
              <a:rPr lang="en-US" i="1" dirty="0"/>
              <a:t>2050-2100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2CEB9B-DCAD-1F9A-D55E-951309B6B915}"/>
              </a:ext>
            </a:extLst>
          </p:cNvPr>
          <p:cNvSpPr txBox="1"/>
          <p:nvPr/>
        </p:nvSpPr>
        <p:spPr>
          <a:xfrm>
            <a:off x="10249934" y="4935818"/>
            <a:ext cx="1250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SSP1</a:t>
            </a:r>
          </a:p>
          <a:p>
            <a:pPr algn="ctr"/>
            <a:r>
              <a:rPr lang="en-US" i="1" dirty="0"/>
              <a:t>2050-2100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4E7DD3-3925-0EEC-A7C1-76459B693552}"/>
              </a:ext>
            </a:extLst>
          </p:cNvPr>
          <p:cNvSpPr txBox="1"/>
          <p:nvPr/>
        </p:nvSpPr>
        <p:spPr>
          <a:xfrm>
            <a:off x="9213815" y="6308209"/>
            <a:ext cx="2737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i="1" dirty="0">
                <a:solidFill>
                  <a:srgbClr val="000000"/>
                </a:solidFill>
                <a:latin typeface="Georgia" panose="02040502050405020303" pitchFamily="18" charset="0"/>
                <a:cs typeface="Gill Sans" panose="020B0502020104020203" pitchFamily="34" charset="-79"/>
              </a:rPr>
              <a:t>year average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93079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9B623E-CAA3-C5B5-DDF7-8248BD1B4033}"/>
              </a:ext>
            </a:extLst>
          </p:cNvPr>
          <p:cNvSpPr txBox="1"/>
          <p:nvPr/>
        </p:nvSpPr>
        <p:spPr>
          <a:xfrm>
            <a:off x="2377656" y="2999399"/>
            <a:ext cx="144601" cy="241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4861A18-A84B-ED60-DBA4-21D777061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718" y="365125"/>
            <a:ext cx="8009082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0C13E4"/>
                </a:solidFill>
                <a:latin typeface="Gill Sans MT" panose="020B0502020104020203" pitchFamily="34" charset="77"/>
              </a:rPr>
              <a:t>Ok, but what does it mean </a:t>
            </a:r>
            <a:br>
              <a:rPr lang="en-US" sz="3600" dirty="0">
                <a:solidFill>
                  <a:srgbClr val="0C13E4"/>
                </a:solidFill>
                <a:latin typeface="Gill Sans MT" panose="020B0502020104020203" pitchFamily="34" charset="77"/>
              </a:rPr>
            </a:br>
            <a:r>
              <a:rPr lang="en-US" sz="3600" dirty="0">
                <a:solidFill>
                  <a:srgbClr val="0C13E4"/>
                </a:solidFill>
                <a:latin typeface="Gill Sans MT" panose="020B0502020104020203" pitchFamily="34" charset="77"/>
              </a:rPr>
              <a:t>for the CO</a:t>
            </a:r>
            <a:r>
              <a:rPr lang="en-US" sz="3600" baseline="-25000" dirty="0">
                <a:solidFill>
                  <a:srgbClr val="0C13E4"/>
                </a:solidFill>
                <a:latin typeface="Gill Sans MT" panose="020B0502020104020203" pitchFamily="34" charset="77"/>
              </a:rPr>
              <a:t>2</a:t>
            </a:r>
            <a:r>
              <a:rPr lang="en-US" sz="3600" dirty="0">
                <a:solidFill>
                  <a:srgbClr val="0C13E4"/>
                </a:solidFill>
                <a:latin typeface="Gill Sans MT" panose="020B0502020104020203" pitchFamily="34" charset="77"/>
              </a:rPr>
              <a:t> sink?</a:t>
            </a:r>
            <a:endParaRPr lang="en-US" sz="3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9144FD-1A72-4A4D-3C6D-BB569CDB4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53" y="137161"/>
            <a:ext cx="2739242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643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9B623E-CAA3-C5B5-DDF7-8248BD1B4033}"/>
              </a:ext>
            </a:extLst>
          </p:cNvPr>
          <p:cNvSpPr txBox="1"/>
          <p:nvPr/>
        </p:nvSpPr>
        <p:spPr>
          <a:xfrm>
            <a:off x="2377656" y="2999399"/>
            <a:ext cx="144601" cy="241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4861A18-A84B-ED60-DBA4-21D777061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718" y="365125"/>
            <a:ext cx="8009082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0C13E4"/>
                </a:solidFill>
                <a:latin typeface="Gill Sans MT" panose="020B0502020104020203" pitchFamily="34" charset="77"/>
              </a:rPr>
              <a:t>Ok, but what does it mean </a:t>
            </a:r>
            <a:br>
              <a:rPr lang="en-US" sz="3600" dirty="0">
                <a:solidFill>
                  <a:srgbClr val="0C13E4"/>
                </a:solidFill>
                <a:latin typeface="Gill Sans MT" panose="020B0502020104020203" pitchFamily="34" charset="77"/>
              </a:rPr>
            </a:br>
            <a:r>
              <a:rPr lang="en-US" sz="3600" dirty="0">
                <a:solidFill>
                  <a:srgbClr val="0C13E4"/>
                </a:solidFill>
                <a:latin typeface="Gill Sans MT" panose="020B0502020104020203" pitchFamily="34" charset="77"/>
              </a:rPr>
              <a:t>for the CO</a:t>
            </a:r>
            <a:r>
              <a:rPr lang="en-US" sz="3600" baseline="-25000" dirty="0">
                <a:solidFill>
                  <a:srgbClr val="0C13E4"/>
                </a:solidFill>
                <a:latin typeface="Gill Sans MT" panose="020B0502020104020203" pitchFamily="34" charset="77"/>
              </a:rPr>
              <a:t>2</a:t>
            </a:r>
            <a:r>
              <a:rPr lang="en-US" sz="3600" dirty="0">
                <a:solidFill>
                  <a:srgbClr val="0C13E4"/>
                </a:solidFill>
                <a:latin typeface="Gill Sans MT" panose="020B0502020104020203" pitchFamily="34" charset="77"/>
              </a:rPr>
              <a:t> sink?</a:t>
            </a:r>
            <a:endParaRPr lang="en-US" sz="3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5014F2-CAC6-4252-26EF-4F1573744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53" y="137161"/>
            <a:ext cx="2739242" cy="1325563"/>
          </a:xfrm>
          <a:prstGeom prst="rect">
            <a:avLst/>
          </a:prstGeom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F9157BC0-E671-CFE5-FA97-FD10BE18B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913"/>
          <a:stretch/>
        </p:blipFill>
        <p:spPr bwMode="auto">
          <a:xfrm>
            <a:off x="57437" y="2357976"/>
            <a:ext cx="4785037" cy="303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E5C79D-B064-67B2-C0BE-5E4556C0E3D6}"/>
              </a:ext>
            </a:extLst>
          </p:cNvPr>
          <p:cNvSpPr txBox="1"/>
          <p:nvPr/>
        </p:nvSpPr>
        <p:spPr>
          <a:xfrm>
            <a:off x="-287510" y="6446293"/>
            <a:ext cx="2737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i="1" dirty="0">
                <a:solidFill>
                  <a:srgbClr val="000000"/>
                </a:solidFill>
                <a:latin typeface="Georgia" panose="02040502050405020303" pitchFamily="18" charset="0"/>
                <a:cs typeface="Gill Sans" panose="020B0502020104020203" pitchFamily="34" charset="-79"/>
              </a:rPr>
              <a:t>year average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6269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13F2-7090-696A-A0F6-3CB16903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0C13E4"/>
                </a:solidFill>
                <a:latin typeface="Gill Sans MT" panose="020B0502020104020203" pitchFamily="34" charset="77"/>
              </a:rPr>
              <a:t>Changing polar climate due to ozone depletion</a:t>
            </a:r>
            <a:br>
              <a:rPr lang="en-US" sz="3600" dirty="0">
                <a:solidFill>
                  <a:srgbClr val="0C13E4"/>
                </a:solidFill>
                <a:latin typeface="Gill Sans MT" panose="020B0502020104020203" pitchFamily="34" charset="77"/>
              </a:rPr>
            </a:br>
            <a:r>
              <a:rPr lang="en-US" sz="3600" dirty="0">
                <a:solidFill>
                  <a:srgbClr val="0C13E4"/>
                </a:solidFill>
                <a:latin typeface="Gill Sans MT" panose="020B0502020104020203" pitchFamily="34" charset="77"/>
              </a:rPr>
              <a:t> and greenhouse gas emissions</a:t>
            </a:r>
            <a:endParaRPr lang="en-US" sz="3600" dirty="0"/>
          </a:p>
        </p:txBody>
      </p:sp>
      <p:pic>
        <p:nvPicPr>
          <p:cNvPr id="11" name="Picture 10" descr="A line of a person with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6CCBD081-1B5D-05D5-8114-29AF192B5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886" y="2171699"/>
            <a:ext cx="4828116" cy="3621087"/>
          </a:xfrm>
          <a:prstGeom prst="rect">
            <a:avLst/>
          </a:prstGeom>
        </p:spPr>
      </p:pic>
      <p:pic>
        <p:nvPicPr>
          <p:cNvPr id="5" name="Picture 4" descr="A globe with a map of the earth&#10;&#10;Description automatically generated">
            <a:extLst>
              <a:ext uri="{FF2B5EF4-FFF2-40B4-BE49-F238E27FC236}">
                <a16:creationId xmlns:a16="http://schemas.microsoft.com/office/drawing/2014/main" id="{A2F6DEB7-743B-0B37-A546-3B0F75EFDE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33" y="1171566"/>
            <a:ext cx="1167377" cy="116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227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9B623E-CAA3-C5B5-DDF7-8248BD1B4033}"/>
              </a:ext>
            </a:extLst>
          </p:cNvPr>
          <p:cNvSpPr txBox="1"/>
          <p:nvPr/>
        </p:nvSpPr>
        <p:spPr>
          <a:xfrm>
            <a:off x="2377656" y="2999399"/>
            <a:ext cx="144601" cy="241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4861A18-A84B-ED60-DBA4-21D777061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718" y="365125"/>
            <a:ext cx="8009082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0C13E4"/>
                </a:solidFill>
                <a:latin typeface="Gill Sans MT" panose="020B0502020104020203" pitchFamily="34" charset="77"/>
              </a:rPr>
              <a:t>Ok, but what does it mean </a:t>
            </a:r>
            <a:br>
              <a:rPr lang="en-US" sz="3600" dirty="0">
                <a:solidFill>
                  <a:srgbClr val="0C13E4"/>
                </a:solidFill>
                <a:latin typeface="Gill Sans MT" panose="020B0502020104020203" pitchFamily="34" charset="77"/>
              </a:rPr>
            </a:br>
            <a:r>
              <a:rPr lang="en-US" sz="3600" dirty="0">
                <a:solidFill>
                  <a:srgbClr val="0C13E4"/>
                </a:solidFill>
                <a:latin typeface="Gill Sans MT" panose="020B0502020104020203" pitchFamily="34" charset="77"/>
              </a:rPr>
              <a:t>for the CO</a:t>
            </a:r>
            <a:r>
              <a:rPr lang="en-US" sz="3600" baseline="-25000" dirty="0">
                <a:solidFill>
                  <a:srgbClr val="0C13E4"/>
                </a:solidFill>
                <a:latin typeface="Gill Sans MT" panose="020B0502020104020203" pitchFamily="34" charset="77"/>
              </a:rPr>
              <a:t>2</a:t>
            </a:r>
            <a:r>
              <a:rPr lang="en-US" sz="3600" dirty="0">
                <a:solidFill>
                  <a:srgbClr val="0C13E4"/>
                </a:solidFill>
                <a:latin typeface="Gill Sans MT" panose="020B0502020104020203" pitchFamily="34" charset="77"/>
              </a:rPr>
              <a:t> sink?</a:t>
            </a:r>
            <a:endParaRPr lang="en-US" sz="3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E20780-4D18-6493-5929-3563A8BA5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53" y="137161"/>
            <a:ext cx="2739242" cy="13255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1BD610-4322-B781-F0B2-C0BC4A8EC7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35" r="64250" b="45849"/>
          <a:stretch/>
        </p:blipFill>
        <p:spPr bwMode="auto">
          <a:xfrm>
            <a:off x="5127440" y="2779060"/>
            <a:ext cx="2670630" cy="198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C9FC65B0-3FF5-A812-2916-75184FF6E5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97" t="13450" b="48099"/>
          <a:stretch/>
        </p:blipFill>
        <p:spPr bwMode="auto">
          <a:xfrm>
            <a:off x="8916275" y="1648529"/>
            <a:ext cx="2292920" cy="1859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D9BA39E4-2750-017B-A459-3F47D6A7DF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97" t="59584"/>
          <a:stretch/>
        </p:blipFill>
        <p:spPr bwMode="auto">
          <a:xfrm>
            <a:off x="8916275" y="4194132"/>
            <a:ext cx="2323520" cy="198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C7931C-905A-250B-ABED-490A428594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9" t="13735" r="64250" b="78826"/>
          <a:stretch/>
        </p:blipFill>
        <p:spPr bwMode="auto">
          <a:xfrm>
            <a:off x="9378349" y="4282267"/>
            <a:ext cx="1907965" cy="36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A1AEA4-EC69-EEA4-F905-EBC2551B41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35" r="95920" b="45849"/>
          <a:stretch/>
        </p:blipFill>
        <p:spPr bwMode="auto">
          <a:xfrm>
            <a:off x="8666847" y="4194132"/>
            <a:ext cx="304800" cy="198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D45632C-5632-3BF9-7B15-C53C57D466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35" r="95920" b="45849"/>
          <a:stretch/>
        </p:blipFill>
        <p:spPr bwMode="auto">
          <a:xfrm>
            <a:off x="8622492" y="1587992"/>
            <a:ext cx="304800" cy="198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3EA565D-C510-F5B7-067E-0FD1C7005329}"/>
              </a:ext>
            </a:extLst>
          </p:cNvPr>
          <p:cNvSpPr txBox="1"/>
          <p:nvPr/>
        </p:nvSpPr>
        <p:spPr>
          <a:xfrm>
            <a:off x="5945335" y="4745289"/>
            <a:ext cx="1250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historical</a:t>
            </a:r>
          </a:p>
          <a:p>
            <a:pPr algn="ctr"/>
            <a:r>
              <a:rPr lang="en-US" i="1" dirty="0"/>
              <a:t>1950-2000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17C94-4853-75B4-C5E1-462643E1F87F}"/>
              </a:ext>
            </a:extLst>
          </p:cNvPr>
          <p:cNvSpPr txBox="1"/>
          <p:nvPr/>
        </p:nvSpPr>
        <p:spPr>
          <a:xfrm>
            <a:off x="9573520" y="1911708"/>
            <a:ext cx="1250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SSP3</a:t>
            </a:r>
          </a:p>
          <a:p>
            <a:pPr algn="ctr"/>
            <a:r>
              <a:rPr lang="en-US" i="1" dirty="0"/>
              <a:t>2050-2100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E5DAE3-E09A-E654-D8BF-D581040D1861}"/>
              </a:ext>
            </a:extLst>
          </p:cNvPr>
          <p:cNvSpPr txBox="1"/>
          <p:nvPr/>
        </p:nvSpPr>
        <p:spPr>
          <a:xfrm>
            <a:off x="9619078" y="4734853"/>
            <a:ext cx="1250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SSP1</a:t>
            </a:r>
          </a:p>
          <a:p>
            <a:pPr algn="ctr"/>
            <a:r>
              <a:rPr lang="en-US" i="1" dirty="0"/>
              <a:t>2050-2100</a:t>
            </a:r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id="{88A34D05-162C-B925-9761-1CF850225F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913"/>
          <a:stretch/>
        </p:blipFill>
        <p:spPr bwMode="auto">
          <a:xfrm>
            <a:off x="57437" y="2357976"/>
            <a:ext cx="4785037" cy="303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BFA0F10-3685-218C-1E39-B6E5F60B4E1B}"/>
              </a:ext>
            </a:extLst>
          </p:cNvPr>
          <p:cNvSpPr txBox="1"/>
          <p:nvPr/>
        </p:nvSpPr>
        <p:spPr>
          <a:xfrm>
            <a:off x="-287510" y="6446293"/>
            <a:ext cx="2737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i="1" dirty="0">
                <a:solidFill>
                  <a:srgbClr val="000000"/>
                </a:solidFill>
                <a:latin typeface="Georgia" panose="02040502050405020303" pitchFamily="18" charset="0"/>
                <a:cs typeface="Gill Sans" panose="020B0502020104020203" pitchFamily="34" charset="-79"/>
              </a:rPr>
              <a:t>year average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20219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>
            <a:extLst>
              <a:ext uri="{FF2B5EF4-FFF2-40B4-BE49-F238E27FC236}">
                <a16:creationId xmlns:a16="http://schemas.microsoft.com/office/drawing/2014/main" id="{BF17A13B-6CB6-358A-7694-D280629D07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40" t="58219"/>
          <a:stretch/>
        </p:blipFill>
        <p:spPr bwMode="auto">
          <a:xfrm>
            <a:off x="8813121" y="4095708"/>
            <a:ext cx="2588834" cy="217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331CF7CE-46B1-82E8-60CE-29FE1AFC03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34" t="13380" r="-438" b="47679"/>
          <a:stretch/>
        </p:blipFill>
        <p:spPr bwMode="auto">
          <a:xfrm>
            <a:off x="8864097" y="1639340"/>
            <a:ext cx="2545286" cy="198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9B623E-CAA3-C5B5-DDF7-8248BD1B4033}"/>
              </a:ext>
            </a:extLst>
          </p:cNvPr>
          <p:cNvSpPr txBox="1"/>
          <p:nvPr/>
        </p:nvSpPr>
        <p:spPr>
          <a:xfrm>
            <a:off x="2377656" y="2999399"/>
            <a:ext cx="144601" cy="241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4861A18-A84B-ED60-DBA4-21D777061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718" y="365125"/>
            <a:ext cx="8009082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0C13E4"/>
                </a:solidFill>
                <a:latin typeface="Gill Sans MT" panose="020B0502020104020203" pitchFamily="34" charset="77"/>
              </a:rPr>
              <a:t>Ok, but what does it mean </a:t>
            </a:r>
            <a:br>
              <a:rPr lang="en-US" sz="3600" dirty="0">
                <a:solidFill>
                  <a:srgbClr val="0C13E4"/>
                </a:solidFill>
                <a:latin typeface="Gill Sans MT" panose="020B0502020104020203" pitchFamily="34" charset="77"/>
              </a:rPr>
            </a:br>
            <a:r>
              <a:rPr lang="en-US" sz="3600" dirty="0">
                <a:solidFill>
                  <a:srgbClr val="0C13E4"/>
                </a:solidFill>
                <a:latin typeface="Gill Sans MT" panose="020B0502020104020203" pitchFamily="34" charset="77"/>
              </a:rPr>
              <a:t>for the CO</a:t>
            </a:r>
            <a:r>
              <a:rPr lang="en-US" sz="3600" baseline="-25000" dirty="0">
                <a:solidFill>
                  <a:srgbClr val="0C13E4"/>
                </a:solidFill>
                <a:latin typeface="Gill Sans MT" panose="020B0502020104020203" pitchFamily="34" charset="77"/>
              </a:rPr>
              <a:t>2</a:t>
            </a:r>
            <a:r>
              <a:rPr lang="en-US" sz="3600" dirty="0">
                <a:solidFill>
                  <a:srgbClr val="0C13E4"/>
                </a:solidFill>
                <a:latin typeface="Gill Sans MT" panose="020B0502020104020203" pitchFamily="34" charset="77"/>
              </a:rPr>
              <a:t> sink?</a:t>
            </a:r>
            <a:endParaRPr lang="en-US" sz="3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E20780-4D18-6493-5929-3563A8BA51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553" y="137161"/>
            <a:ext cx="2739242" cy="13255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1BD610-4322-B781-F0B2-C0BC4A8EC7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35" r="64250" b="45849"/>
          <a:stretch/>
        </p:blipFill>
        <p:spPr bwMode="auto">
          <a:xfrm>
            <a:off x="5127440" y="2779060"/>
            <a:ext cx="2670630" cy="198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A1AEA4-EC69-EEA4-F905-EBC2551B41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35" r="95920" b="45849"/>
          <a:stretch/>
        </p:blipFill>
        <p:spPr bwMode="auto">
          <a:xfrm>
            <a:off x="8666847" y="4194132"/>
            <a:ext cx="304800" cy="198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D45632C-5632-3BF9-7B15-C53C57D466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35" r="95920" b="45849"/>
          <a:stretch/>
        </p:blipFill>
        <p:spPr bwMode="auto">
          <a:xfrm>
            <a:off x="8711697" y="1724812"/>
            <a:ext cx="304800" cy="198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E62FFE50-C2C1-2B46-F019-563C1846A7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5" t="13577" r="64234" b="47482"/>
          <a:stretch/>
        </p:blipFill>
        <p:spPr bwMode="auto">
          <a:xfrm>
            <a:off x="5410230" y="2779060"/>
            <a:ext cx="2320871" cy="1869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>
            <a:extLst>
              <a:ext uri="{FF2B5EF4-FFF2-40B4-BE49-F238E27FC236}">
                <a16:creationId xmlns:a16="http://schemas.microsoft.com/office/drawing/2014/main" id="{2AA9B15B-AC59-27C8-2FFF-600945317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913"/>
          <a:stretch/>
        </p:blipFill>
        <p:spPr bwMode="auto">
          <a:xfrm>
            <a:off x="57437" y="2357976"/>
            <a:ext cx="4785037" cy="303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653589D-55B1-369E-882F-B830FEA4934F}"/>
              </a:ext>
            </a:extLst>
          </p:cNvPr>
          <p:cNvSpPr txBox="1"/>
          <p:nvPr/>
        </p:nvSpPr>
        <p:spPr>
          <a:xfrm>
            <a:off x="-287510" y="6446293"/>
            <a:ext cx="2737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i="1" dirty="0">
                <a:solidFill>
                  <a:srgbClr val="000000"/>
                </a:solidFill>
                <a:latin typeface="Georgia" panose="02040502050405020303" pitchFamily="18" charset="0"/>
                <a:cs typeface="Gill Sans" panose="020B0502020104020203" pitchFamily="34" charset="-79"/>
              </a:rPr>
              <a:t>year average</a:t>
            </a:r>
            <a:endParaRPr lang="en-US" i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BC5D4C-67F2-9879-588C-3DEB722F6ACA}"/>
              </a:ext>
            </a:extLst>
          </p:cNvPr>
          <p:cNvSpPr txBox="1"/>
          <p:nvPr/>
        </p:nvSpPr>
        <p:spPr>
          <a:xfrm>
            <a:off x="5945335" y="4745289"/>
            <a:ext cx="1250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historical</a:t>
            </a:r>
          </a:p>
          <a:p>
            <a:pPr algn="ctr"/>
            <a:r>
              <a:rPr lang="en-US" i="1" dirty="0"/>
              <a:t>1950-2000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72D573-AD32-DCE1-74AC-D4F120621F39}"/>
              </a:ext>
            </a:extLst>
          </p:cNvPr>
          <p:cNvSpPr txBox="1"/>
          <p:nvPr/>
        </p:nvSpPr>
        <p:spPr>
          <a:xfrm>
            <a:off x="9573520" y="1911708"/>
            <a:ext cx="1250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SSP3</a:t>
            </a:r>
          </a:p>
          <a:p>
            <a:pPr algn="ctr"/>
            <a:r>
              <a:rPr lang="en-US" i="1" dirty="0"/>
              <a:t>2050-2100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AAD14E-B6FB-3032-9F95-439B9A2F8314}"/>
              </a:ext>
            </a:extLst>
          </p:cNvPr>
          <p:cNvSpPr txBox="1"/>
          <p:nvPr/>
        </p:nvSpPr>
        <p:spPr>
          <a:xfrm>
            <a:off x="9619078" y="4734853"/>
            <a:ext cx="1250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SSP1</a:t>
            </a:r>
          </a:p>
          <a:p>
            <a:pPr algn="ctr"/>
            <a:r>
              <a:rPr lang="en-US" i="1" dirty="0"/>
              <a:t>2050-2100</a:t>
            </a:r>
          </a:p>
        </p:txBody>
      </p:sp>
    </p:spTree>
    <p:extLst>
      <p:ext uri="{BB962C8B-B14F-4D97-AF65-F5344CB8AC3E}">
        <p14:creationId xmlns:p14="http://schemas.microsoft.com/office/powerpoint/2010/main" val="2216730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>
            <a:extLst>
              <a:ext uri="{FF2B5EF4-FFF2-40B4-BE49-F238E27FC236}">
                <a16:creationId xmlns:a16="http://schemas.microsoft.com/office/drawing/2014/main" id="{BF17A13B-6CB6-358A-7694-D280629D07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40" t="58219"/>
          <a:stretch/>
        </p:blipFill>
        <p:spPr bwMode="auto">
          <a:xfrm>
            <a:off x="8813121" y="4095708"/>
            <a:ext cx="2588834" cy="217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331CF7CE-46B1-82E8-60CE-29FE1AFC03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34" t="13380" r="-438" b="47679"/>
          <a:stretch/>
        </p:blipFill>
        <p:spPr bwMode="auto">
          <a:xfrm>
            <a:off x="8864097" y="1639340"/>
            <a:ext cx="2545286" cy="198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9B623E-CAA3-C5B5-DDF7-8248BD1B4033}"/>
              </a:ext>
            </a:extLst>
          </p:cNvPr>
          <p:cNvSpPr txBox="1"/>
          <p:nvPr/>
        </p:nvSpPr>
        <p:spPr>
          <a:xfrm>
            <a:off x="2377656" y="2999399"/>
            <a:ext cx="144601" cy="241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4861A18-A84B-ED60-DBA4-21D777061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718" y="365125"/>
            <a:ext cx="8009082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0C13E4"/>
                </a:solidFill>
                <a:latin typeface="Gill Sans MT" panose="020B0502020104020203" pitchFamily="34" charset="77"/>
              </a:rPr>
              <a:t>Ok, but what does it mean </a:t>
            </a:r>
            <a:br>
              <a:rPr lang="en-US" sz="3600" dirty="0">
                <a:solidFill>
                  <a:srgbClr val="0C13E4"/>
                </a:solidFill>
                <a:latin typeface="Gill Sans MT" panose="020B0502020104020203" pitchFamily="34" charset="77"/>
              </a:rPr>
            </a:br>
            <a:r>
              <a:rPr lang="en-US" sz="3600" dirty="0">
                <a:solidFill>
                  <a:srgbClr val="0C13E4"/>
                </a:solidFill>
                <a:latin typeface="Gill Sans MT" panose="020B0502020104020203" pitchFamily="34" charset="77"/>
              </a:rPr>
              <a:t>for the CO</a:t>
            </a:r>
            <a:r>
              <a:rPr lang="en-US" sz="3600" baseline="-25000" dirty="0">
                <a:solidFill>
                  <a:srgbClr val="0C13E4"/>
                </a:solidFill>
                <a:latin typeface="Gill Sans MT" panose="020B0502020104020203" pitchFamily="34" charset="77"/>
              </a:rPr>
              <a:t>2</a:t>
            </a:r>
            <a:r>
              <a:rPr lang="en-US" sz="3600" dirty="0">
                <a:solidFill>
                  <a:srgbClr val="0C13E4"/>
                </a:solidFill>
                <a:latin typeface="Gill Sans MT" panose="020B0502020104020203" pitchFamily="34" charset="77"/>
              </a:rPr>
              <a:t> sink?</a:t>
            </a:r>
            <a:endParaRPr lang="en-US" sz="3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E20780-4D18-6493-5929-3563A8BA51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553" y="137161"/>
            <a:ext cx="2739242" cy="13255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1BD610-4322-B781-F0B2-C0BC4A8EC7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35" r="64250" b="45849"/>
          <a:stretch/>
        </p:blipFill>
        <p:spPr bwMode="auto">
          <a:xfrm>
            <a:off x="5127440" y="2779060"/>
            <a:ext cx="2670630" cy="198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A1AEA4-EC69-EEA4-F905-EBC2551B41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35" r="95920" b="45849"/>
          <a:stretch/>
        </p:blipFill>
        <p:spPr bwMode="auto">
          <a:xfrm>
            <a:off x="8666847" y="4194132"/>
            <a:ext cx="304800" cy="198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D45632C-5632-3BF9-7B15-C53C57D466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35" r="95920" b="45849"/>
          <a:stretch/>
        </p:blipFill>
        <p:spPr bwMode="auto">
          <a:xfrm>
            <a:off x="8711697" y="1724812"/>
            <a:ext cx="304800" cy="198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E62FFE50-C2C1-2B46-F019-563C1846A7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5" t="13577" r="64234" b="47482"/>
          <a:stretch/>
        </p:blipFill>
        <p:spPr bwMode="auto">
          <a:xfrm>
            <a:off x="5410230" y="2779060"/>
            <a:ext cx="2320871" cy="1869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>
            <a:extLst>
              <a:ext uri="{FF2B5EF4-FFF2-40B4-BE49-F238E27FC236}">
                <a16:creationId xmlns:a16="http://schemas.microsoft.com/office/drawing/2014/main" id="{2AA9B15B-AC59-27C8-2FFF-600945317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913"/>
          <a:stretch/>
        </p:blipFill>
        <p:spPr bwMode="auto">
          <a:xfrm>
            <a:off x="57437" y="2357976"/>
            <a:ext cx="4785037" cy="303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653589D-55B1-369E-882F-B830FEA4934F}"/>
              </a:ext>
            </a:extLst>
          </p:cNvPr>
          <p:cNvSpPr txBox="1"/>
          <p:nvPr/>
        </p:nvSpPr>
        <p:spPr>
          <a:xfrm>
            <a:off x="-287510" y="6446293"/>
            <a:ext cx="2737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i="1" dirty="0">
                <a:solidFill>
                  <a:srgbClr val="000000"/>
                </a:solidFill>
                <a:latin typeface="Georgia" panose="02040502050405020303" pitchFamily="18" charset="0"/>
                <a:cs typeface="Gill Sans" panose="020B0502020104020203" pitchFamily="34" charset="-79"/>
              </a:rPr>
              <a:t>year average</a:t>
            </a:r>
            <a:endParaRPr lang="en-US" i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BC5D4C-67F2-9879-588C-3DEB722F6ACA}"/>
              </a:ext>
            </a:extLst>
          </p:cNvPr>
          <p:cNvSpPr txBox="1"/>
          <p:nvPr/>
        </p:nvSpPr>
        <p:spPr>
          <a:xfrm>
            <a:off x="5945335" y="4745289"/>
            <a:ext cx="1250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historical</a:t>
            </a:r>
          </a:p>
          <a:p>
            <a:pPr algn="ctr"/>
            <a:r>
              <a:rPr lang="en-US" i="1" dirty="0"/>
              <a:t>1950-2000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72D573-AD32-DCE1-74AC-D4F120621F39}"/>
              </a:ext>
            </a:extLst>
          </p:cNvPr>
          <p:cNvSpPr txBox="1"/>
          <p:nvPr/>
        </p:nvSpPr>
        <p:spPr>
          <a:xfrm>
            <a:off x="9573520" y="1911708"/>
            <a:ext cx="1250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SSP3</a:t>
            </a:r>
          </a:p>
          <a:p>
            <a:pPr algn="ctr"/>
            <a:r>
              <a:rPr lang="en-US" i="1" dirty="0"/>
              <a:t>2050-2100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AAD14E-B6FB-3032-9F95-439B9A2F8314}"/>
              </a:ext>
            </a:extLst>
          </p:cNvPr>
          <p:cNvSpPr txBox="1"/>
          <p:nvPr/>
        </p:nvSpPr>
        <p:spPr>
          <a:xfrm>
            <a:off x="9619078" y="4734853"/>
            <a:ext cx="1250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SSP1</a:t>
            </a:r>
          </a:p>
          <a:p>
            <a:pPr algn="ctr"/>
            <a:r>
              <a:rPr lang="en-US" i="1" dirty="0"/>
              <a:t>2050-2100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9A1153-02FD-9BCF-FF73-B255FC250088}"/>
              </a:ext>
            </a:extLst>
          </p:cNvPr>
          <p:cNvSpPr txBox="1"/>
          <p:nvPr/>
        </p:nvSpPr>
        <p:spPr>
          <a:xfrm>
            <a:off x="5127440" y="1528250"/>
            <a:ext cx="6450044" cy="56323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CA" sz="2400" dirty="0">
              <a:solidFill>
                <a:srgbClr val="000000"/>
              </a:solidFill>
              <a:latin typeface="Georgia" panose="02040502050405020303" pitchFamily="18" charset="0"/>
              <a:cs typeface="Gill Sans" panose="020B0502020104020203" pitchFamily="34" charset="-79"/>
            </a:endParaRPr>
          </a:p>
          <a:p>
            <a:pPr algn="ctr"/>
            <a:endParaRPr lang="en-CA" sz="2400" dirty="0">
              <a:solidFill>
                <a:srgbClr val="000000"/>
              </a:solidFill>
              <a:latin typeface="Georgia" panose="02040502050405020303" pitchFamily="18" charset="0"/>
              <a:cs typeface="Gill Sans" panose="020B0502020104020203" pitchFamily="34" charset="-79"/>
            </a:endParaRPr>
          </a:p>
          <a:p>
            <a:pPr marL="457200" indent="-457200" algn="ctr">
              <a:buAutoNum type="arabicPeriod"/>
            </a:pPr>
            <a:r>
              <a:rPr lang="en-CA" sz="2400" dirty="0">
                <a:solidFill>
                  <a:srgbClr val="000000"/>
                </a:solidFill>
                <a:latin typeface="Georgia" panose="02040502050405020303" pitchFamily="18" charset="0"/>
                <a:cs typeface="Gill Sans" panose="020B0502020104020203" pitchFamily="34" charset="-79"/>
              </a:rPr>
              <a:t>Both ozone and GHG act to modulate the winds and physical oceanographic conditions</a:t>
            </a:r>
          </a:p>
          <a:p>
            <a:pPr marL="457200" indent="-457200" algn="ctr">
              <a:buAutoNum type="arabicPeriod"/>
            </a:pPr>
            <a:r>
              <a:rPr lang="en-CA" sz="2400" dirty="0">
                <a:solidFill>
                  <a:srgbClr val="000000"/>
                </a:solidFill>
                <a:latin typeface="Georgia" panose="02040502050405020303" pitchFamily="18" charset="0"/>
                <a:cs typeface="Gill Sans" panose="020B0502020104020203" pitchFamily="34" charset="-79"/>
              </a:rPr>
              <a:t>Controls shift from ozone to GHG dominance over the course of the 21</a:t>
            </a:r>
            <a:r>
              <a:rPr lang="en-CA" sz="2400" baseline="30000" dirty="0">
                <a:solidFill>
                  <a:srgbClr val="000000"/>
                </a:solidFill>
                <a:latin typeface="Georgia" panose="02040502050405020303" pitchFamily="18" charset="0"/>
                <a:cs typeface="Gill Sans" panose="020B0502020104020203" pitchFamily="34" charset="-79"/>
              </a:rPr>
              <a:t>st</a:t>
            </a:r>
            <a:r>
              <a:rPr lang="en-CA" sz="2400" dirty="0">
                <a:solidFill>
                  <a:srgbClr val="000000"/>
                </a:solidFill>
                <a:latin typeface="Georgia" panose="02040502050405020303" pitchFamily="18" charset="0"/>
                <a:cs typeface="Gill Sans" panose="020B0502020104020203" pitchFamily="34" charset="-79"/>
              </a:rPr>
              <a:t> century</a:t>
            </a:r>
            <a:endParaRPr lang="en-CA" sz="2400" b="0" dirty="0">
              <a:solidFill>
                <a:srgbClr val="000000"/>
              </a:solidFill>
              <a:effectLst/>
              <a:latin typeface="Georgia" panose="02040502050405020303" pitchFamily="18" charset="0"/>
              <a:cs typeface="Gill Sans" panose="020B0502020104020203" pitchFamily="34" charset="-79"/>
            </a:endParaRPr>
          </a:p>
          <a:p>
            <a:pPr marL="457200" indent="-457200" algn="ctr">
              <a:buAutoNum type="arabicPeriod"/>
            </a:pPr>
            <a:r>
              <a:rPr lang="en-CA" sz="2400" b="0" dirty="0">
                <a:solidFill>
                  <a:srgbClr val="000000"/>
                </a:solidFill>
                <a:effectLst/>
                <a:latin typeface="Georgia" panose="02040502050405020303" pitchFamily="18" charset="0"/>
                <a:cs typeface="Gill Sans" panose="020B0502020104020203" pitchFamily="34" charset="-79"/>
              </a:rPr>
              <a:t>Climate feedbacks, especially temperature, are important, but for the CO2 sink are secondary to the atmospheric CO2 effect </a:t>
            </a:r>
          </a:p>
          <a:p>
            <a:pPr marL="457200" indent="-457200" algn="ctr">
              <a:buAutoNum type="arabicPeriod"/>
            </a:pPr>
            <a:endParaRPr lang="en-CA" sz="2400" dirty="0">
              <a:solidFill>
                <a:srgbClr val="000000"/>
              </a:solidFill>
              <a:latin typeface="Georgia" panose="02040502050405020303" pitchFamily="18" charset="0"/>
              <a:cs typeface="Gill Sans" panose="020B0502020104020203" pitchFamily="34" charset="-79"/>
            </a:endParaRPr>
          </a:p>
          <a:p>
            <a:pPr marL="457200" indent="-457200" algn="ctr">
              <a:buAutoNum type="arabicPeriod"/>
            </a:pPr>
            <a:endParaRPr lang="en-CA" sz="2400" dirty="0">
              <a:solidFill>
                <a:srgbClr val="000000"/>
              </a:solidFill>
              <a:latin typeface="Georgia" panose="02040502050405020303" pitchFamily="18" charset="0"/>
              <a:cs typeface="Gill Sans" panose="020B0502020104020203" pitchFamily="34" charset="-79"/>
            </a:endParaRPr>
          </a:p>
          <a:p>
            <a:pPr marL="457200" indent="-457200" algn="ctr">
              <a:buAutoNum type="arabicPeriod"/>
            </a:pPr>
            <a:endParaRPr lang="en-CA" sz="2400" dirty="0">
              <a:solidFill>
                <a:srgbClr val="000000"/>
              </a:solidFill>
              <a:latin typeface="Georgia" panose="02040502050405020303" pitchFamily="18" charset="0"/>
              <a:cs typeface="Gill Sans" panose="020B0502020104020203" pitchFamily="34" charset="-79"/>
            </a:endParaRPr>
          </a:p>
          <a:p>
            <a:pPr algn="ctr"/>
            <a:endParaRPr lang="en-CA" sz="2400" b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194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9B623E-CAA3-C5B5-DDF7-8248BD1B4033}"/>
              </a:ext>
            </a:extLst>
          </p:cNvPr>
          <p:cNvSpPr txBox="1"/>
          <p:nvPr/>
        </p:nvSpPr>
        <p:spPr>
          <a:xfrm>
            <a:off x="2377656" y="2999399"/>
            <a:ext cx="144601" cy="241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4861A18-A84B-ED60-DBA4-21D777061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5262" y="3429000"/>
            <a:ext cx="8009082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0C13E4"/>
                </a:solidFill>
                <a:latin typeface="Gill Sans MT" panose="020B0502020104020203" pitchFamily="34" charset="77"/>
              </a:rPr>
              <a:t>RANDOM OTHER SLIDES BEGIN HERE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40135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>
            <a:extLst>
              <a:ext uri="{FF2B5EF4-FFF2-40B4-BE49-F238E27FC236}">
                <a16:creationId xmlns:a16="http://schemas.microsoft.com/office/drawing/2014/main" id="{BF17A13B-6CB6-358A-7694-D280629D07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40" t="58219"/>
          <a:stretch/>
        </p:blipFill>
        <p:spPr bwMode="auto">
          <a:xfrm>
            <a:off x="8813121" y="4095708"/>
            <a:ext cx="2588834" cy="217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331CF7CE-46B1-82E8-60CE-29FE1AFC03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34" t="13380" r="-438" b="47679"/>
          <a:stretch/>
        </p:blipFill>
        <p:spPr bwMode="auto">
          <a:xfrm>
            <a:off x="8864097" y="1639340"/>
            <a:ext cx="2545286" cy="198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9B623E-CAA3-C5B5-DDF7-8248BD1B4033}"/>
              </a:ext>
            </a:extLst>
          </p:cNvPr>
          <p:cNvSpPr txBox="1"/>
          <p:nvPr/>
        </p:nvSpPr>
        <p:spPr>
          <a:xfrm>
            <a:off x="2377656" y="2999399"/>
            <a:ext cx="144601" cy="241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B18E8E9-1D73-38A3-5064-2E6C5B5EB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88793" y="1466380"/>
            <a:ext cx="5984717" cy="392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4861A18-A84B-ED60-DBA4-21D777061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718" y="365125"/>
            <a:ext cx="8009082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0C13E4"/>
                </a:solidFill>
                <a:latin typeface="Gill Sans MT" panose="020B0502020104020203" pitchFamily="34" charset="77"/>
              </a:rPr>
              <a:t>Ok, but what does it mean </a:t>
            </a:r>
            <a:br>
              <a:rPr lang="en-US" sz="3600" dirty="0">
                <a:solidFill>
                  <a:srgbClr val="0C13E4"/>
                </a:solidFill>
                <a:latin typeface="Gill Sans MT" panose="020B0502020104020203" pitchFamily="34" charset="77"/>
              </a:rPr>
            </a:br>
            <a:r>
              <a:rPr lang="en-US" sz="3600" dirty="0">
                <a:solidFill>
                  <a:srgbClr val="0C13E4"/>
                </a:solidFill>
                <a:latin typeface="Gill Sans MT" panose="020B0502020104020203" pitchFamily="34" charset="77"/>
              </a:rPr>
              <a:t>for the CO</a:t>
            </a:r>
            <a:r>
              <a:rPr lang="en-US" sz="3600" baseline="-25000" dirty="0">
                <a:solidFill>
                  <a:srgbClr val="0C13E4"/>
                </a:solidFill>
                <a:latin typeface="Gill Sans MT" panose="020B0502020104020203" pitchFamily="34" charset="77"/>
              </a:rPr>
              <a:t>2</a:t>
            </a:r>
            <a:r>
              <a:rPr lang="en-US" sz="3600" dirty="0">
                <a:solidFill>
                  <a:srgbClr val="0C13E4"/>
                </a:solidFill>
                <a:latin typeface="Gill Sans MT" panose="020B0502020104020203" pitchFamily="34" charset="77"/>
              </a:rPr>
              <a:t> sink?</a:t>
            </a:r>
            <a:endParaRPr lang="en-US" sz="3600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2BC33CE5-0824-8AD3-EA4B-2314C7C1E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33" y="1690687"/>
            <a:ext cx="4309171" cy="500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3E20780-4D18-6493-5929-3563A8BA51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553" y="137161"/>
            <a:ext cx="2739242" cy="13255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1BD610-4322-B781-F0B2-C0BC4A8EC7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35" r="64250" b="45849"/>
          <a:stretch/>
        </p:blipFill>
        <p:spPr bwMode="auto">
          <a:xfrm>
            <a:off x="5127440" y="2779060"/>
            <a:ext cx="2670630" cy="198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A1AEA4-EC69-EEA4-F905-EBC2551B41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35" r="95920" b="45849"/>
          <a:stretch/>
        </p:blipFill>
        <p:spPr bwMode="auto">
          <a:xfrm>
            <a:off x="8666847" y="4194132"/>
            <a:ext cx="304800" cy="198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D45632C-5632-3BF9-7B15-C53C57D466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35" r="95920" b="45849"/>
          <a:stretch/>
        </p:blipFill>
        <p:spPr bwMode="auto">
          <a:xfrm>
            <a:off x="8711697" y="1724812"/>
            <a:ext cx="304800" cy="198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3EA565D-C510-F5B7-067E-0FD1C7005329}"/>
              </a:ext>
            </a:extLst>
          </p:cNvPr>
          <p:cNvSpPr txBox="1"/>
          <p:nvPr/>
        </p:nvSpPr>
        <p:spPr>
          <a:xfrm>
            <a:off x="5945335" y="4745289"/>
            <a:ext cx="1250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historical</a:t>
            </a:r>
          </a:p>
          <a:p>
            <a:pPr algn="ctr"/>
            <a:r>
              <a:rPr lang="en-US" i="1" dirty="0"/>
              <a:t>1950-2000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817C94-4853-75B4-C5E1-462643E1F87F}"/>
              </a:ext>
            </a:extLst>
          </p:cNvPr>
          <p:cNvSpPr txBox="1"/>
          <p:nvPr/>
        </p:nvSpPr>
        <p:spPr>
          <a:xfrm>
            <a:off x="9759208" y="1911708"/>
            <a:ext cx="1250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SSP3</a:t>
            </a:r>
          </a:p>
          <a:p>
            <a:pPr algn="ctr"/>
            <a:r>
              <a:rPr lang="en-US" i="1" dirty="0"/>
              <a:t>2050-2100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E62FFE50-C2C1-2B46-F019-563C1846A7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5" t="13577" r="64234" b="47482"/>
          <a:stretch/>
        </p:blipFill>
        <p:spPr bwMode="auto">
          <a:xfrm>
            <a:off x="5410230" y="2779060"/>
            <a:ext cx="2320871" cy="1869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FEC135E-DC49-BCDA-03C9-8A7EE9AF0179}"/>
              </a:ext>
            </a:extLst>
          </p:cNvPr>
          <p:cNvSpPr txBox="1"/>
          <p:nvPr/>
        </p:nvSpPr>
        <p:spPr>
          <a:xfrm>
            <a:off x="9619078" y="4537912"/>
            <a:ext cx="1250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SSP1</a:t>
            </a:r>
          </a:p>
          <a:p>
            <a:pPr algn="ctr"/>
            <a:r>
              <a:rPr lang="en-US" i="1" dirty="0"/>
              <a:t>2050-2100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C7BD22-2D9C-9886-45DC-9C8525CFF11B}"/>
              </a:ext>
            </a:extLst>
          </p:cNvPr>
          <p:cNvSpPr txBox="1"/>
          <p:nvPr/>
        </p:nvSpPr>
        <p:spPr>
          <a:xfrm>
            <a:off x="5669632" y="1794600"/>
            <a:ext cx="5786542" cy="378565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 indent="-457200" algn="ctr">
              <a:buAutoNum type="arabicPeriod"/>
            </a:pPr>
            <a:r>
              <a:rPr lang="en-CA" sz="2400" dirty="0">
                <a:solidFill>
                  <a:srgbClr val="000000"/>
                </a:solidFill>
                <a:latin typeface="Georgia" panose="02040502050405020303" pitchFamily="18" charset="0"/>
                <a:cs typeface="Gill Sans" panose="020B0502020104020203" pitchFamily="34" charset="-79"/>
              </a:rPr>
              <a:t>Both ozone and GHG act to modulate the winds and physical oceanographic conditions</a:t>
            </a:r>
          </a:p>
          <a:p>
            <a:pPr marL="457200" indent="-457200" algn="ctr">
              <a:buAutoNum type="arabicPeriod"/>
            </a:pPr>
            <a:r>
              <a:rPr lang="en-CA" sz="2400" dirty="0">
                <a:solidFill>
                  <a:srgbClr val="000000"/>
                </a:solidFill>
                <a:latin typeface="Georgia" panose="02040502050405020303" pitchFamily="18" charset="0"/>
                <a:cs typeface="Gill Sans" panose="020B0502020104020203" pitchFamily="34" charset="-79"/>
              </a:rPr>
              <a:t>Controls shift from ozone to GHG dominance over the course of the 21</a:t>
            </a:r>
            <a:r>
              <a:rPr lang="en-CA" sz="2400" baseline="30000" dirty="0">
                <a:solidFill>
                  <a:srgbClr val="000000"/>
                </a:solidFill>
                <a:latin typeface="Georgia" panose="02040502050405020303" pitchFamily="18" charset="0"/>
                <a:cs typeface="Gill Sans" panose="020B0502020104020203" pitchFamily="34" charset="-79"/>
              </a:rPr>
              <a:t>st</a:t>
            </a:r>
            <a:r>
              <a:rPr lang="en-CA" sz="2400" dirty="0">
                <a:solidFill>
                  <a:srgbClr val="000000"/>
                </a:solidFill>
                <a:latin typeface="Georgia" panose="02040502050405020303" pitchFamily="18" charset="0"/>
                <a:cs typeface="Gill Sans" panose="020B0502020104020203" pitchFamily="34" charset="-79"/>
              </a:rPr>
              <a:t> century</a:t>
            </a:r>
            <a:endParaRPr lang="en-CA" sz="2400" b="0" dirty="0">
              <a:solidFill>
                <a:srgbClr val="000000"/>
              </a:solidFill>
              <a:effectLst/>
              <a:latin typeface="Georgia" panose="02040502050405020303" pitchFamily="18" charset="0"/>
              <a:cs typeface="Gill Sans" panose="020B0502020104020203" pitchFamily="34" charset="-79"/>
            </a:endParaRPr>
          </a:p>
          <a:p>
            <a:pPr marL="457200" indent="-457200" algn="ctr">
              <a:buAutoNum type="arabicPeriod"/>
            </a:pPr>
            <a:r>
              <a:rPr lang="en-CA" sz="2400" b="0" dirty="0">
                <a:solidFill>
                  <a:srgbClr val="000000"/>
                </a:solidFill>
                <a:effectLst/>
                <a:latin typeface="Georgia" panose="02040502050405020303" pitchFamily="18" charset="0"/>
                <a:cs typeface="Gill Sans" panose="020B0502020104020203" pitchFamily="34" charset="-79"/>
              </a:rPr>
              <a:t>Climate feedbacks, especially temperature, are important, but for the CO2 sink are secondary to the atmospheric CO2 effect </a:t>
            </a:r>
            <a:endParaRPr lang="en-CA" sz="2400" b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687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9B623E-CAA3-C5B5-DDF7-8248BD1B4033}"/>
              </a:ext>
            </a:extLst>
          </p:cNvPr>
          <p:cNvSpPr txBox="1"/>
          <p:nvPr/>
        </p:nvSpPr>
        <p:spPr>
          <a:xfrm>
            <a:off x="2377656" y="2999399"/>
            <a:ext cx="144601" cy="241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4861A18-A84B-ED60-DBA4-21D777061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718" y="365125"/>
            <a:ext cx="8009082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0C13E4"/>
                </a:solidFill>
                <a:latin typeface="Gill Sans MT" panose="020B0502020104020203" pitchFamily="34" charset="77"/>
              </a:rPr>
              <a:t>Ok, but what does it mean </a:t>
            </a:r>
            <a:br>
              <a:rPr lang="en-US" sz="3600" dirty="0">
                <a:solidFill>
                  <a:srgbClr val="0C13E4"/>
                </a:solidFill>
                <a:latin typeface="Gill Sans MT" panose="020B0502020104020203" pitchFamily="34" charset="77"/>
              </a:rPr>
            </a:br>
            <a:r>
              <a:rPr lang="en-US" sz="3600" dirty="0">
                <a:solidFill>
                  <a:srgbClr val="0C13E4"/>
                </a:solidFill>
                <a:latin typeface="Gill Sans MT" panose="020B0502020104020203" pitchFamily="34" charset="77"/>
              </a:rPr>
              <a:t>for the CO</a:t>
            </a:r>
            <a:r>
              <a:rPr lang="en-US" sz="3600" baseline="-25000" dirty="0">
                <a:solidFill>
                  <a:srgbClr val="0C13E4"/>
                </a:solidFill>
                <a:latin typeface="Gill Sans MT" panose="020B0502020104020203" pitchFamily="34" charset="77"/>
              </a:rPr>
              <a:t>2</a:t>
            </a:r>
            <a:r>
              <a:rPr lang="en-US" sz="3600" dirty="0">
                <a:solidFill>
                  <a:srgbClr val="0C13E4"/>
                </a:solidFill>
                <a:latin typeface="Gill Sans MT" panose="020B0502020104020203" pitchFamily="34" charset="77"/>
              </a:rPr>
              <a:t> sink?</a:t>
            </a:r>
            <a:endParaRPr lang="en-US" sz="3600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2BC33CE5-0824-8AD3-EA4B-2314C7C1E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33" y="1690687"/>
            <a:ext cx="4309171" cy="500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4B90499A-9D26-CD3C-92F7-3D6C8213B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800" y="1792800"/>
            <a:ext cx="5987678" cy="39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A53BB0F-D338-AE20-E2FE-2B25AD94E4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553" y="137161"/>
            <a:ext cx="2739242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2047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9B623E-CAA3-C5B5-DDF7-8248BD1B4033}"/>
              </a:ext>
            </a:extLst>
          </p:cNvPr>
          <p:cNvSpPr txBox="1"/>
          <p:nvPr/>
        </p:nvSpPr>
        <p:spPr>
          <a:xfrm>
            <a:off x="2377656" y="2999399"/>
            <a:ext cx="144601" cy="241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2BC33CE5-0824-8AD3-EA4B-2314C7C1E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33" y="1690687"/>
            <a:ext cx="4309171" cy="500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4B90499A-9D26-CD3C-92F7-3D6C8213B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800" y="1792800"/>
            <a:ext cx="5987678" cy="39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18E3F25-B357-571F-F169-6B3CCF47578D}"/>
              </a:ext>
            </a:extLst>
          </p:cNvPr>
          <p:cNvSpPr txBox="1"/>
          <p:nvPr/>
        </p:nvSpPr>
        <p:spPr>
          <a:xfrm>
            <a:off x="5669632" y="1794600"/>
            <a:ext cx="5786542" cy="378565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 indent="-457200" algn="ctr">
              <a:buAutoNum type="arabicPeriod"/>
            </a:pPr>
            <a:r>
              <a:rPr lang="en-CA" sz="2400" dirty="0">
                <a:solidFill>
                  <a:srgbClr val="000000"/>
                </a:solidFill>
                <a:latin typeface="Georgia" panose="02040502050405020303" pitchFamily="18" charset="0"/>
                <a:cs typeface="Gill Sans" panose="020B0502020104020203" pitchFamily="34" charset="-79"/>
              </a:rPr>
              <a:t>Both ozone and GHG act to modulate the winds and physical oceanographic conditions</a:t>
            </a:r>
          </a:p>
          <a:p>
            <a:pPr marL="457200" indent="-457200" algn="ctr">
              <a:buAutoNum type="arabicPeriod"/>
            </a:pPr>
            <a:r>
              <a:rPr lang="en-CA" sz="2400" dirty="0">
                <a:solidFill>
                  <a:srgbClr val="000000"/>
                </a:solidFill>
                <a:latin typeface="Georgia" panose="02040502050405020303" pitchFamily="18" charset="0"/>
                <a:cs typeface="Gill Sans" panose="020B0502020104020203" pitchFamily="34" charset="-79"/>
              </a:rPr>
              <a:t>Controls shift from ozone to GHG dominance over the course of the 21</a:t>
            </a:r>
            <a:r>
              <a:rPr lang="en-CA" sz="2400" baseline="30000" dirty="0">
                <a:solidFill>
                  <a:srgbClr val="000000"/>
                </a:solidFill>
                <a:latin typeface="Georgia" panose="02040502050405020303" pitchFamily="18" charset="0"/>
                <a:cs typeface="Gill Sans" panose="020B0502020104020203" pitchFamily="34" charset="-79"/>
              </a:rPr>
              <a:t>st</a:t>
            </a:r>
            <a:r>
              <a:rPr lang="en-CA" sz="2400" dirty="0">
                <a:solidFill>
                  <a:srgbClr val="000000"/>
                </a:solidFill>
                <a:latin typeface="Georgia" panose="02040502050405020303" pitchFamily="18" charset="0"/>
                <a:cs typeface="Gill Sans" panose="020B0502020104020203" pitchFamily="34" charset="-79"/>
              </a:rPr>
              <a:t> century</a:t>
            </a:r>
            <a:endParaRPr lang="en-CA" sz="2400" b="0" dirty="0">
              <a:solidFill>
                <a:srgbClr val="000000"/>
              </a:solidFill>
              <a:effectLst/>
              <a:latin typeface="Georgia" panose="02040502050405020303" pitchFamily="18" charset="0"/>
              <a:cs typeface="Gill Sans" panose="020B0502020104020203" pitchFamily="34" charset="-79"/>
            </a:endParaRPr>
          </a:p>
          <a:p>
            <a:pPr marL="457200" indent="-457200" algn="ctr">
              <a:buAutoNum type="arabicPeriod"/>
            </a:pPr>
            <a:r>
              <a:rPr lang="en-CA" sz="2400" b="0" dirty="0">
                <a:solidFill>
                  <a:srgbClr val="000000"/>
                </a:solidFill>
                <a:effectLst/>
                <a:latin typeface="Georgia" panose="02040502050405020303" pitchFamily="18" charset="0"/>
                <a:cs typeface="Gill Sans" panose="020B0502020104020203" pitchFamily="34" charset="-79"/>
              </a:rPr>
              <a:t>Climate feedbacks, especially temperature, are important, but for the CO2 sink are secondary to the atmospheric CO2 effect </a:t>
            </a:r>
            <a:endParaRPr lang="en-CA" sz="2400" b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B8F2031-CA6E-23DD-3519-4324E005E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4BC37BC-6366-22D2-8A0B-29E3C80BCA37}"/>
              </a:ext>
            </a:extLst>
          </p:cNvPr>
          <p:cNvSpPr txBox="1">
            <a:spLocks/>
          </p:cNvSpPr>
          <p:nvPr/>
        </p:nvSpPr>
        <p:spPr>
          <a:xfrm>
            <a:off x="3344718" y="365125"/>
            <a:ext cx="800908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>
                <a:solidFill>
                  <a:srgbClr val="0C13E4"/>
                </a:solidFill>
                <a:latin typeface="Gill Sans MT" panose="020B0502020104020203" pitchFamily="34" charset="77"/>
              </a:rPr>
              <a:t>Summary</a:t>
            </a:r>
            <a:endParaRPr lang="en-US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589464-2430-AD9B-EFAD-9D596265C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553" y="137161"/>
            <a:ext cx="2739242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8166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9B623E-CAA3-C5B5-DDF7-8248BD1B4033}"/>
              </a:ext>
            </a:extLst>
          </p:cNvPr>
          <p:cNvSpPr txBox="1"/>
          <p:nvPr/>
        </p:nvSpPr>
        <p:spPr>
          <a:xfrm>
            <a:off x="2377656" y="2999399"/>
            <a:ext cx="144601" cy="241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4861A18-A84B-ED60-DBA4-21D777061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718" y="365125"/>
            <a:ext cx="8009082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0C13E4"/>
                </a:solidFill>
                <a:latin typeface="Gill Sans MT" panose="020B0502020104020203" pitchFamily="34" charset="77"/>
              </a:rPr>
              <a:t>RANDOM OTHER SLIDES BEGIN HERE</a:t>
            </a:r>
            <a:endParaRPr lang="en-US" sz="3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5537E13-6E98-DBFB-9393-35C972F52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66" y="239001"/>
            <a:ext cx="2660785" cy="14516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507202-0CFD-BBC1-1594-34DAF2F1A874}"/>
              </a:ext>
            </a:extLst>
          </p:cNvPr>
          <p:cNvSpPr txBox="1"/>
          <p:nvPr/>
        </p:nvSpPr>
        <p:spPr>
          <a:xfrm>
            <a:off x="6640621" y="1599227"/>
            <a:ext cx="511001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ctr">
              <a:buAutoNum type="arabicPeriod"/>
            </a:pPr>
            <a:r>
              <a:rPr lang="en-CA" sz="2400" dirty="0">
                <a:solidFill>
                  <a:srgbClr val="000000"/>
                </a:solidFill>
                <a:latin typeface="Georgia" panose="02040502050405020303" pitchFamily="18" charset="0"/>
                <a:cs typeface="Gill Sans" panose="020B0502020104020203" pitchFamily="34" charset="-79"/>
              </a:rPr>
              <a:t>Both ozone and GHG act to modulate the winds and physical oceanographic conditions</a:t>
            </a:r>
          </a:p>
          <a:p>
            <a:pPr marL="457200" indent="-457200" algn="ctr">
              <a:buAutoNum type="arabicPeriod"/>
            </a:pPr>
            <a:r>
              <a:rPr lang="en-CA" sz="2400" dirty="0">
                <a:solidFill>
                  <a:srgbClr val="000000"/>
                </a:solidFill>
                <a:latin typeface="Georgia" panose="02040502050405020303" pitchFamily="18" charset="0"/>
                <a:cs typeface="Gill Sans" panose="020B0502020104020203" pitchFamily="34" charset="-79"/>
              </a:rPr>
              <a:t> There is a shift controls from ozone dominance to GHG dominance over the course of the 21</a:t>
            </a:r>
            <a:r>
              <a:rPr lang="en-CA" sz="2400" baseline="30000" dirty="0">
                <a:solidFill>
                  <a:srgbClr val="000000"/>
                </a:solidFill>
                <a:latin typeface="Georgia" panose="02040502050405020303" pitchFamily="18" charset="0"/>
                <a:cs typeface="Gill Sans" panose="020B0502020104020203" pitchFamily="34" charset="-79"/>
              </a:rPr>
              <a:t>st</a:t>
            </a:r>
            <a:r>
              <a:rPr lang="en-CA" sz="2400" dirty="0">
                <a:solidFill>
                  <a:srgbClr val="000000"/>
                </a:solidFill>
                <a:latin typeface="Georgia" panose="02040502050405020303" pitchFamily="18" charset="0"/>
                <a:cs typeface="Gill Sans" panose="020B0502020104020203" pitchFamily="34" charset="-79"/>
              </a:rPr>
              <a:t> century</a:t>
            </a:r>
            <a:endParaRPr lang="en-CA" sz="2400" b="0" dirty="0">
              <a:solidFill>
                <a:srgbClr val="000000"/>
              </a:solidFill>
              <a:effectLst/>
              <a:latin typeface="Georgia" panose="02040502050405020303" pitchFamily="18" charset="0"/>
              <a:cs typeface="Gill Sans" panose="020B0502020104020203" pitchFamily="34" charset="-79"/>
            </a:endParaRPr>
          </a:p>
          <a:p>
            <a:pPr marL="457200" indent="-457200" algn="ctr">
              <a:buAutoNum type="arabicPeriod"/>
            </a:pPr>
            <a:r>
              <a:rPr lang="en-CA" sz="2400" b="0" dirty="0">
                <a:solidFill>
                  <a:srgbClr val="000000"/>
                </a:solidFill>
                <a:effectLst/>
                <a:latin typeface="Georgia" panose="02040502050405020303" pitchFamily="18" charset="0"/>
                <a:cs typeface="Gill Sans" panose="020B0502020104020203" pitchFamily="34" charset="-79"/>
              </a:rPr>
              <a:t>Non-CO2 effects are important, especially the thermal effect, but for the CO2 sink are secondary to the atmospheric CO2 effect </a:t>
            </a:r>
            <a:endParaRPr lang="en-CA" sz="2400" b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9B5D607-8A95-2D53-EE70-300F30DFB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82" y="2019874"/>
            <a:ext cx="6106672" cy="414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039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9B623E-CAA3-C5B5-DDF7-8248BD1B4033}"/>
              </a:ext>
            </a:extLst>
          </p:cNvPr>
          <p:cNvSpPr txBox="1"/>
          <p:nvPr/>
        </p:nvSpPr>
        <p:spPr>
          <a:xfrm>
            <a:off x="2377656" y="2999399"/>
            <a:ext cx="144601" cy="241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4861A18-A84B-ED60-DBA4-21D777061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718" y="365125"/>
            <a:ext cx="8009082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0C13E4"/>
                </a:solidFill>
                <a:latin typeface="Gill Sans MT" panose="020B0502020104020203" pitchFamily="34" charset="77"/>
              </a:rPr>
              <a:t>Summary</a:t>
            </a:r>
            <a:endParaRPr lang="en-US" sz="3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5537E13-6E98-DBFB-9393-35C972F52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66" y="239001"/>
            <a:ext cx="2660785" cy="14516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507202-0CFD-BBC1-1594-34DAF2F1A874}"/>
              </a:ext>
            </a:extLst>
          </p:cNvPr>
          <p:cNvSpPr txBox="1"/>
          <p:nvPr/>
        </p:nvSpPr>
        <p:spPr>
          <a:xfrm>
            <a:off x="6640621" y="1599227"/>
            <a:ext cx="511001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ctr">
              <a:buAutoNum type="arabicPeriod"/>
            </a:pPr>
            <a:r>
              <a:rPr lang="en-CA" sz="2400" dirty="0">
                <a:solidFill>
                  <a:srgbClr val="000000"/>
                </a:solidFill>
                <a:latin typeface="Georgia" panose="02040502050405020303" pitchFamily="18" charset="0"/>
                <a:cs typeface="Gill Sans" panose="020B0502020104020203" pitchFamily="34" charset="-79"/>
              </a:rPr>
              <a:t>Both ozone and GHG act to modulate the winds and physical oceanographic conditions</a:t>
            </a:r>
          </a:p>
          <a:p>
            <a:pPr marL="457200" indent="-457200" algn="ctr">
              <a:buAutoNum type="arabicPeriod"/>
            </a:pPr>
            <a:r>
              <a:rPr lang="en-CA" sz="2400" dirty="0">
                <a:solidFill>
                  <a:srgbClr val="000000"/>
                </a:solidFill>
                <a:latin typeface="Georgia" panose="02040502050405020303" pitchFamily="18" charset="0"/>
                <a:cs typeface="Gill Sans" panose="020B0502020104020203" pitchFamily="34" charset="-79"/>
              </a:rPr>
              <a:t> There is a shift controls from ozone dominance to GHG dominance over the course of the 21</a:t>
            </a:r>
            <a:r>
              <a:rPr lang="en-CA" sz="2400" baseline="30000" dirty="0">
                <a:solidFill>
                  <a:srgbClr val="000000"/>
                </a:solidFill>
                <a:latin typeface="Georgia" panose="02040502050405020303" pitchFamily="18" charset="0"/>
                <a:cs typeface="Gill Sans" panose="020B0502020104020203" pitchFamily="34" charset="-79"/>
              </a:rPr>
              <a:t>st</a:t>
            </a:r>
            <a:r>
              <a:rPr lang="en-CA" sz="2400" dirty="0">
                <a:solidFill>
                  <a:srgbClr val="000000"/>
                </a:solidFill>
                <a:latin typeface="Georgia" panose="02040502050405020303" pitchFamily="18" charset="0"/>
                <a:cs typeface="Gill Sans" panose="020B0502020104020203" pitchFamily="34" charset="-79"/>
              </a:rPr>
              <a:t> century</a:t>
            </a:r>
            <a:endParaRPr lang="en-CA" sz="2400" b="0" dirty="0">
              <a:solidFill>
                <a:srgbClr val="000000"/>
              </a:solidFill>
              <a:effectLst/>
              <a:latin typeface="Georgia" panose="02040502050405020303" pitchFamily="18" charset="0"/>
              <a:cs typeface="Gill Sans" panose="020B0502020104020203" pitchFamily="34" charset="-79"/>
            </a:endParaRPr>
          </a:p>
          <a:p>
            <a:pPr marL="457200" indent="-457200" algn="ctr">
              <a:buAutoNum type="arabicPeriod"/>
            </a:pPr>
            <a:r>
              <a:rPr lang="en-CA" sz="2400" b="0" dirty="0">
                <a:solidFill>
                  <a:srgbClr val="000000"/>
                </a:solidFill>
                <a:effectLst/>
                <a:latin typeface="Georgia" panose="02040502050405020303" pitchFamily="18" charset="0"/>
                <a:cs typeface="Gill Sans" panose="020B0502020104020203" pitchFamily="34" charset="-79"/>
              </a:rPr>
              <a:t>Non-CO2 effects are important, especially the thermal effect, but for the CO2 sink are secondary to the atmospheric CO2 effect </a:t>
            </a:r>
            <a:endParaRPr lang="en-CA" sz="2400" b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9B5D607-8A95-2D53-EE70-300F30DFB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82" y="2019874"/>
            <a:ext cx="6106672" cy="414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2079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13F2-7090-696A-A0F6-3CB169034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718" y="365125"/>
            <a:ext cx="8009082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0C13E4"/>
                </a:solidFill>
                <a:latin typeface="Gill Sans MT" panose="020B0502020104020203" pitchFamily="34" charset="77"/>
              </a:rPr>
              <a:t>Ok, but what does it mean </a:t>
            </a:r>
            <a:br>
              <a:rPr lang="en-US" sz="3600" dirty="0">
                <a:solidFill>
                  <a:srgbClr val="0C13E4"/>
                </a:solidFill>
                <a:latin typeface="Gill Sans MT" panose="020B0502020104020203" pitchFamily="34" charset="77"/>
              </a:rPr>
            </a:br>
            <a:r>
              <a:rPr lang="en-US" sz="3600" dirty="0">
                <a:solidFill>
                  <a:srgbClr val="0C13E4"/>
                </a:solidFill>
                <a:latin typeface="Gill Sans MT" panose="020B0502020104020203" pitchFamily="34" charset="77"/>
              </a:rPr>
              <a:t>for the CO</a:t>
            </a:r>
            <a:r>
              <a:rPr lang="en-US" sz="3600" baseline="-25000" dirty="0">
                <a:solidFill>
                  <a:srgbClr val="0C13E4"/>
                </a:solidFill>
                <a:latin typeface="Gill Sans MT" panose="020B0502020104020203" pitchFamily="34" charset="77"/>
              </a:rPr>
              <a:t>2</a:t>
            </a:r>
            <a:r>
              <a:rPr lang="en-US" sz="3600" dirty="0">
                <a:solidFill>
                  <a:srgbClr val="0C13E4"/>
                </a:solidFill>
                <a:latin typeface="Gill Sans MT" panose="020B0502020104020203" pitchFamily="34" charset="77"/>
              </a:rPr>
              <a:t> sink?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9B623E-CAA3-C5B5-DDF7-8248BD1B4033}"/>
              </a:ext>
            </a:extLst>
          </p:cNvPr>
          <p:cNvSpPr txBox="1"/>
          <p:nvPr/>
        </p:nvSpPr>
        <p:spPr>
          <a:xfrm>
            <a:off x="2377656" y="2999399"/>
            <a:ext cx="144601" cy="241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2E82203A-E91D-1AEC-93F9-FAF2FFD44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33" y="1690687"/>
            <a:ext cx="4309171" cy="500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FADAA50-3177-B005-E137-61B73B9EB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729629"/>
              </p:ext>
            </p:extLst>
          </p:nvPr>
        </p:nvGraphicFramePr>
        <p:xfrm>
          <a:off x="5458326" y="2245228"/>
          <a:ext cx="5895474" cy="3638517"/>
        </p:xfrm>
        <a:graphic>
          <a:graphicData uri="http://schemas.openxmlformats.org/drawingml/2006/table">
            <a:tbl>
              <a:tblPr/>
              <a:tblGrid>
                <a:gridCol w="1937085">
                  <a:extLst>
                    <a:ext uri="{9D8B030D-6E8A-4147-A177-3AD203B41FA5}">
                      <a16:colId xmlns:a16="http://schemas.microsoft.com/office/drawing/2014/main" val="2747523775"/>
                    </a:ext>
                  </a:extLst>
                </a:gridCol>
                <a:gridCol w="3958389">
                  <a:extLst>
                    <a:ext uri="{9D8B030D-6E8A-4147-A177-3AD203B41FA5}">
                      <a16:colId xmlns:a16="http://schemas.microsoft.com/office/drawing/2014/main" val="159563227"/>
                    </a:ext>
                  </a:extLst>
                </a:gridCol>
              </a:tblGrid>
              <a:tr h="928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dirty="0">
                          <a:effectLst/>
                          <a:highlight>
                            <a:srgbClr val="EFEFEF"/>
                          </a:highlight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quantity</a:t>
                      </a:r>
                    </a:p>
                  </a:txBody>
                  <a:tcPr marL="25152" marR="25152" marT="16768" marB="16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600" b="0" dirty="0">
                          <a:effectLst/>
                          <a:highlight>
                            <a:srgbClr val="EFEFEF"/>
                          </a:highlight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Mechanism of change </a:t>
                      </a:r>
                    </a:p>
                  </a:txBody>
                  <a:tcPr marL="25152" marR="25152" marT="16768" marB="1676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018378"/>
                  </a:ext>
                </a:extLst>
              </a:tr>
              <a:tr h="81193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dirty="0">
                          <a:effectLst/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sea surface </a:t>
                      </a:r>
                      <a:br>
                        <a:rPr lang="en-CA" sz="2000" b="0" dirty="0">
                          <a:effectLst/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</a:br>
                      <a:r>
                        <a:rPr lang="en-CA" sz="2000" b="0" dirty="0">
                          <a:effectLst/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temperature </a:t>
                      </a:r>
                      <a:br>
                        <a:rPr lang="en-CA" sz="2000" b="0" dirty="0">
                          <a:effectLst/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</a:br>
                      <a:r>
                        <a:rPr lang="en-CA" sz="2000" b="0" dirty="0">
                          <a:effectLst/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(SST)</a:t>
                      </a:r>
                    </a:p>
                  </a:txBody>
                  <a:tcPr marL="25152" marR="25152" marT="16768" marB="16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i="0" dirty="0">
                          <a:effectLst/>
                          <a:highlight>
                            <a:srgbClr val="FFFFFF"/>
                          </a:highlight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CO</a:t>
                      </a:r>
                      <a:r>
                        <a:rPr lang="en-CA" sz="2000" b="0" i="0" baseline="-25000" dirty="0">
                          <a:effectLst/>
                          <a:highlight>
                            <a:srgbClr val="FFFFFF"/>
                          </a:highlight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2</a:t>
                      </a:r>
                      <a:r>
                        <a:rPr lang="en-CA" sz="2000" b="0" i="0" dirty="0">
                          <a:effectLst/>
                          <a:highlight>
                            <a:srgbClr val="FFFFFF"/>
                          </a:highlight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 solubility change with temperature (~4% pCO2 / degree)</a:t>
                      </a:r>
                      <a:endParaRPr lang="en-CA" sz="2000" b="0" dirty="0">
                        <a:effectLst/>
                        <a:highlight>
                          <a:srgbClr val="FFFFFF"/>
                        </a:highlight>
                        <a:latin typeface="Gill Sans" panose="020B0502020104020203" pitchFamily="34" charset="-79"/>
                        <a:cs typeface="Gill Sans" panose="020B0502020104020203" pitchFamily="34" charset="-79"/>
                      </a:endParaRPr>
                    </a:p>
                  </a:txBody>
                  <a:tcPr marL="25152" marR="25152" marT="16768" marB="1676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225317"/>
                  </a:ext>
                </a:extLst>
              </a:tr>
              <a:tr h="8488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dirty="0">
                          <a:effectLst/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mixed layer </a:t>
                      </a:r>
                      <a:br>
                        <a:rPr lang="en-CA" sz="2000" b="0" dirty="0">
                          <a:effectLst/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</a:br>
                      <a:r>
                        <a:rPr lang="en-CA" sz="2000" b="0" dirty="0">
                          <a:effectLst/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depth </a:t>
                      </a:r>
                      <a:br>
                        <a:rPr lang="en-CA" sz="2000" b="0" dirty="0">
                          <a:effectLst/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</a:br>
                      <a:r>
                        <a:rPr lang="en-CA" sz="2000" b="0" dirty="0">
                          <a:effectLst/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(MLD)</a:t>
                      </a:r>
                    </a:p>
                  </a:txBody>
                  <a:tcPr marL="25152" marR="25152" marT="16768" marB="16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dirty="0">
                          <a:effectLst/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Changes in near-surface </a:t>
                      </a:r>
                      <a:br>
                        <a:rPr lang="en-CA" sz="2000" b="0" dirty="0">
                          <a:effectLst/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</a:br>
                      <a:r>
                        <a:rPr lang="en-CA" sz="2000" b="0" dirty="0">
                          <a:effectLst/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DIC gradient</a:t>
                      </a:r>
                    </a:p>
                  </a:txBody>
                  <a:tcPr marL="25152" marR="25152" marT="16768" marB="1676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9559781"/>
                  </a:ext>
                </a:extLst>
              </a:tr>
              <a:tr h="8146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dirty="0">
                          <a:effectLst/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overturning</a:t>
                      </a:r>
                      <a:br>
                        <a:rPr lang="en-CA" sz="2000" b="0" dirty="0">
                          <a:effectLst/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</a:br>
                      <a:r>
                        <a:rPr lang="en-CA" sz="2000" b="0" dirty="0">
                          <a:effectLst/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(OT)</a:t>
                      </a:r>
                    </a:p>
                  </a:txBody>
                  <a:tcPr marL="25152" marR="25152" marT="16768" marB="16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2000" b="0" dirty="0">
                          <a:effectLst/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Changes in delivery of deep</a:t>
                      </a:r>
                      <a:br>
                        <a:rPr lang="en-CA" sz="2000" b="0" dirty="0">
                          <a:effectLst/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</a:br>
                      <a:r>
                        <a:rPr lang="en-CA" sz="2000" b="0" dirty="0">
                          <a:effectLst/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 DIC to surface </a:t>
                      </a:r>
                    </a:p>
                  </a:txBody>
                  <a:tcPr marL="25152" marR="25152" marT="16768" marB="1676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456971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84D315B-AD75-2949-552E-E7C0D6B99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66" y="239001"/>
            <a:ext cx="2660785" cy="145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861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13F2-7090-696A-A0F6-3CB16903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0C13E4"/>
                </a:solidFill>
                <a:latin typeface="Gill Sans MT" panose="020B0502020104020203" pitchFamily="34" charset="77"/>
              </a:rPr>
              <a:t>Changing polar climate due to ozone depletion</a:t>
            </a:r>
            <a:br>
              <a:rPr lang="en-US" sz="3600" dirty="0">
                <a:solidFill>
                  <a:srgbClr val="0C13E4"/>
                </a:solidFill>
                <a:latin typeface="Gill Sans MT" panose="020B0502020104020203" pitchFamily="34" charset="77"/>
              </a:rPr>
            </a:br>
            <a:r>
              <a:rPr lang="en-US" sz="3600" dirty="0">
                <a:solidFill>
                  <a:srgbClr val="0C13E4"/>
                </a:solidFill>
                <a:latin typeface="Gill Sans MT" panose="020B0502020104020203" pitchFamily="34" charset="77"/>
              </a:rPr>
              <a:t> and greenhouse gas emissions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5FC3DF-0E2A-7393-3FD8-BAC9350778DF}"/>
              </a:ext>
            </a:extLst>
          </p:cNvPr>
          <p:cNvSpPr txBox="1"/>
          <p:nvPr/>
        </p:nvSpPr>
        <p:spPr>
          <a:xfrm>
            <a:off x="5827204" y="2000311"/>
            <a:ext cx="559845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en-CA" sz="2400" b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Historically, ozone depletion increased the SAM index </a:t>
            </a:r>
            <a:r>
              <a:rPr lang="en-CA" sz="2400" b="0" i="0" dirty="0">
                <a:solidFill>
                  <a:srgbClr val="040C28"/>
                </a:solidFill>
                <a:effectLst/>
                <a:latin typeface="Google Sans"/>
              </a:rPr>
              <a:t>→ </a:t>
            </a:r>
          </a:p>
          <a:p>
            <a:pPr algn="ctr"/>
            <a:r>
              <a:rPr lang="en-CA" sz="2400" b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stronger and more southerly winds, especially in summer</a:t>
            </a:r>
          </a:p>
        </p:txBody>
      </p:sp>
      <p:pic>
        <p:nvPicPr>
          <p:cNvPr id="11" name="Picture 10" descr="A line of a person with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6CCBD081-1B5D-05D5-8114-29AF192B5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886" y="2171699"/>
            <a:ext cx="4828116" cy="3621087"/>
          </a:xfrm>
          <a:prstGeom prst="rect">
            <a:avLst/>
          </a:prstGeom>
        </p:spPr>
      </p:pic>
      <p:pic>
        <p:nvPicPr>
          <p:cNvPr id="8" name="Picture 7" descr="A graph showing the effect of an oxygen&#10;&#10;Description automatically generated">
            <a:extLst>
              <a:ext uri="{FF2B5EF4-FFF2-40B4-BE49-F238E27FC236}">
                <a16:creationId xmlns:a16="http://schemas.microsoft.com/office/drawing/2014/main" id="{A71DFE58-19FC-44E9-A92F-CA1BFA1DF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886" y="2171186"/>
            <a:ext cx="4828800" cy="3621600"/>
          </a:xfrm>
          <a:prstGeom prst="rect">
            <a:avLst/>
          </a:prstGeom>
        </p:spPr>
      </p:pic>
      <p:pic>
        <p:nvPicPr>
          <p:cNvPr id="5" name="Picture 4" descr="A globe with a map of the earth&#10;&#10;Description automatically generated">
            <a:extLst>
              <a:ext uri="{FF2B5EF4-FFF2-40B4-BE49-F238E27FC236}">
                <a16:creationId xmlns:a16="http://schemas.microsoft.com/office/drawing/2014/main" id="{A2F6DEB7-743B-0B37-A546-3B0F75EFDE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533" y="1171566"/>
            <a:ext cx="1167377" cy="116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469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13F2-7090-696A-A0F6-3CB16903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0C13E4"/>
                </a:solidFill>
                <a:latin typeface="Gill Sans MT" panose="020B0502020104020203" pitchFamily="34" charset="77"/>
              </a:rPr>
              <a:t>Experimental Design</a:t>
            </a:r>
            <a:endParaRPr lang="en-US" sz="3600" dirty="0"/>
          </a:p>
        </p:txBody>
      </p:sp>
      <p:pic>
        <p:nvPicPr>
          <p:cNvPr id="3" name="Picture 2" descr="UKESM">
            <a:extLst>
              <a:ext uri="{FF2B5EF4-FFF2-40B4-BE49-F238E27FC236}">
                <a16:creationId xmlns:a16="http://schemas.microsoft.com/office/drawing/2014/main" id="{1A28B6B0-BD12-6D20-E70B-172102B45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768" y="5929661"/>
            <a:ext cx="1549198" cy="559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645205-2500-2C2D-442B-13AF123CC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4906" y="2345199"/>
            <a:ext cx="6015318" cy="32818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AF9096-9BE7-5650-ECBC-B3F5D390ABED}"/>
              </a:ext>
            </a:extLst>
          </p:cNvPr>
          <p:cNvSpPr txBox="1"/>
          <p:nvPr/>
        </p:nvSpPr>
        <p:spPr>
          <a:xfrm>
            <a:off x="6089374" y="6024980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b="0" dirty="0">
                <a:solidFill>
                  <a:srgbClr val="000000"/>
                </a:solidFill>
                <a:effectLst/>
                <a:latin typeface="Georgia" panose="02040502050405020303" pitchFamily="18" charset="0"/>
                <a:cs typeface="Gill Sans" panose="020B0502020104020203" pitchFamily="34" charset="-79"/>
              </a:rPr>
              <a:t>UKESM1, 1950-2100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6263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13F2-7090-696A-A0F6-3CB16903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dirty="0">
                <a:solidFill>
                  <a:srgbClr val="0C13E4"/>
                </a:solidFill>
                <a:latin typeface="Gill Sans MT" panose="020B0502020104020203" pitchFamily="34" charset="77"/>
              </a:rPr>
              <a:t>What are the major physical controls </a:t>
            </a:r>
            <a:br>
              <a:rPr lang="en-US" sz="3600" dirty="0">
                <a:solidFill>
                  <a:srgbClr val="0C13E4"/>
                </a:solidFill>
                <a:latin typeface="Gill Sans MT" panose="020B0502020104020203" pitchFamily="34" charset="77"/>
              </a:rPr>
            </a:br>
            <a:r>
              <a:rPr lang="en-US" sz="3600" dirty="0">
                <a:solidFill>
                  <a:srgbClr val="0C13E4"/>
                </a:solidFill>
                <a:latin typeface="Gill Sans MT" panose="020B0502020104020203" pitchFamily="34" charset="77"/>
              </a:rPr>
              <a:t>on the Southern Ocean carbon sink, and how will they change due to GHG emissions and ozone depletion?</a:t>
            </a:r>
            <a:endParaRPr lang="en-US" sz="36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07ED771-A22A-8EF9-B79F-1B4CBFA978A0}"/>
              </a:ext>
            </a:extLst>
          </p:cNvPr>
          <p:cNvGraphicFramePr>
            <a:graphicFrameLocks noGrp="1"/>
          </p:cNvGraphicFramePr>
          <p:nvPr/>
        </p:nvGraphicFramePr>
        <p:xfrm>
          <a:off x="2693773" y="1902939"/>
          <a:ext cx="6505590" cy="4393004"/>
        </p:xfrm>
        <a:graphic>
          <a:graphicData uri="http://schemas.openxmlformats.org/drawingml/2006/table">
            <a:tbl>
              <a:tblPr/>
              <a:tblGrid>
                <a:gridCol w="1507428">
                  <a:extLst>
                    <a:ext uri="{9D8B030D-6E8A-4147-A177-3AD203B41FA5}">
                      <a16:colId xmlns:a16="http://schemas.microsoft.com/office/drawing/2014/main" val="2747523775"/>
                    </a:ext>
                  </a:extLst>
                </a:gridCol>
                <a:gridCol w="1654652">
                  <a:extLst>
                    <a:ext uri="{9D8B030D-6E8A-4147-A177-3AD203B41FA5}">
                      <a16:colId xmlns:a16="http://schemas.microsoft.com/office/drawing/2014/main" val="159563227"/>
                    </a:ext>
                  </a:extLst>
                </a:gridCol>
                <a:gridCol w="1606958">
                  <a:extLst>
                    <a:ext uri="{9D8B030D-6E8A-4147-A177-3AD203B41FA5}">
                      <a16:colId xmlns:a16="http://schemas.microsoft.com/office/drawing/2014/main" val="3459471833"/>
                    </a:ext>
                  </a:extLst>
                </a:gridCol>
                <a:gridCol w="1736552">
                  <a:extLst>
                    <a:ext uri="{9D8B030D-6E8A-4147-A177-3AD203B41FA5}">
                      <a16:colId xmlns:a16="http://schemas.microsoft.com/office/drawing/2014/main" val="1198655762"/>
                    </a:ext>
                  </a:extLst>
                </a:gridCol>
              </a:tblGrid>
              <a:tr h="928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dirty="0">
                          <a:effectLst/>
                          <a:highlight>
                            <a:srgbClr val="EFEFEF"/>
                          </a:highlight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quantity</a:t>
                      </a:r>
                    </a:p>
                  </a:txBody>
                  <a:tcPr marL="25152" marR="25152" marT="16768" marB="16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600" b="0" dirty="0">
                          <a:effectLst/>
                          <a:highlight>
                            <a:srgbClr val="EFEFEF"/>
                          </a:highlight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expected effect </a:t>
                      </a:r>
                      <a:br>
                        <a:rPr lang="en-CA" sz="1600" b="0" dirty="0">
                          <a:effectLst/>
                          <a:highlight>
                            <a:srgbClr val="EFEFEF"/>
                          </a:highlight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</a:br>
                      <a:r>
                        <a:rPr lang="en-CA" sz="1600" b="0" dirty="0">
                          <a:effectLst/>
                          <a:highlight>
                            <a:srgbClr val="EFEFEF"/>
                          </a:highlight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of ozone </a:t>
                      </a:r>
                      <a:br>
                        <a:rPr lang="en-CA" sz="1600" b="0" dirty="0">
                          <a:effectLst/>
                          <a:highlight>
                            <a:srgbClr val="EFEFEF"/>
                          </a:highlight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</a:br>
                      <a:r>
                        <a:rPr lang="en-CA" sz="1600" b="0" dirty="0">
                          <a:effectLst/>
                          <a:highlight>
                            <a:srgbClr val="EFEFEF"/>
                          </a:highlight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depletion</a:t>
                      </a:r>
                      <a:br>
                        <a:rPr lang="en-CA" sz="1600" b="0" dirty="0">
                          <a:effectLst/>
                          <a:highlight>
                            <a:srgbClr val="EFEFEF"/>
                          </a:highlight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</a:br>
                      <a:r>
                        <a:rPr lang="en-CA" sz="1600" b="0" dirty="0">
                          <a:effectLst/>
                          <a:highlight>
                            <a:srgbClr val="EFEFEF"/>
                          </a:highlight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on quantity</a:t>
                      </a:r>
                    </a:p>
                  </a:txBody>
                  <a:tcPr marL="25152" marR="25152" marT="16768" marB="1676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600" b="0" dirty="0">
                          <a:effectLst/>
                          <a:highlight>
                            <a:srgbClr val="EFEFEF"/>
                          </a:highlight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expected effect </a:t>
                      </a:r>
                      <a:br>
                        <a:rPr lang="en-CA" sz="1600" b="0" dirty="0">
                          <a:effectLst/>
                          <a:highlight>
                            <a:srgbClr val="EFEFEF"/>
                          </a:highlight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</a:br>
                      <a:r>
                        <a:rPr lang="en-CA" sz="1600" b="0" dirty="0">
                          <a:effectLst/>
                          <a:highlight>
                            <a:srgbClr val="EFEFEF"/>
                          </a:highlight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of </a:t>
                      </a:r>
                      <a:r>
                        <a:rPr lang="en-CA" sz="1600" b="0" dirty="0" err="1">
                          <a:effectLst/>
                          <a:highlight>
                            <a:srgbClr val="EFEFEF"/>
                          </a:highlight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atmo</a:t>
                      </a:r>
                      <a:r>
                        <a:rPr lang="en-CA" sz="1600" b="0" dirty="0">
                          <a:effectLst/>
                          <a:highlight>
                            <a:srgbClr val="EFEFEF"/>
                          </a:highlight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. GHG </a:t>
                      </a:r>
                      <a:br>
                        <a:rPr lang="en-CA" sz="1600" b="0" dirty="0">
                          <a:effectLst/>
                          <a:highlight>
                            <a:srgbClr val="EFEFEF"/>
                          </a:highlight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</a:br>
                      <a:r>
                        <a:rPr lang="en-CA" sz="1600" b="0" dirty="0">
                          <a:effectLst/>
                          <a:highlight>
                            <a:srgbClr val="EFEFEF"/>
                          </a:highlight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increase</a:t>
                      </a:r>
                      <a:br>
                        <a:rPr lang="en-CA" sz="1600" b="0" dirty="0">
                          <a:effectLst/>
                          <a:highlight>
                            <a:srgbClr val="EFEFEF"/>
                          </a:highlight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</a:br>
                      <a:r>
                        <a:rPr lang="en-CA" sz="1600" b="0" dirty="0">
                          <a:effectLst/>
                          <a:highlight>
                            <a:srgbClr val="EFEFEF"/>
                          </a:highlight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on quantity</a:t>
                      </a:r>
                    </a:p>
                  </a:txBody>
                  <a:tcPr marL="25152" marR="25152" marT="16768" marB="1676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600" b="0" dirty="0">
                          <a:effectLst/>
                          <a:highlight>
                            <a:srgbClr val="EFEFEF"/>
                          </a:highlight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expected effect of</a:t>
                      </a:r>
                      <a:br>
                        <a:rPr lang="en-CA" sz="1600" b="0" dirty="0">
                          <a:effectLst/>
                          <a:highlight>
                            <a:srgbClr val="EFEFEF"/>
                          </a:highlight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</a:br>
                      <a:r>
                        <a:rPr lang="en-CA" sz="1600" b="0" dirty="0">
                          <a:effectLst/>
                          <a:highlight>
                            <a:srgbClr val="EFEFEF"/>
                          </a:highlight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quantity change </a:t>
                      </a:r>
                      <a:br>
                        <a:rPr lang="en-CA" sz="1600" b="0" dirty="0">
                          <a:effectLst/>
                          <a:highlight>
                            <a:srgbClr val="EFEFEF"/>
                          </a:highlight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</a:br>
                      <a:r>
                        <a:rPr lang="en-CA" sz="1600" b="0" dirty="0">
                          <a:effectLst/>
                          <a:highlight>
                            <a:srgbClr val="EFEFEF"/>
                          </a:highlight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on CO2 sink</a:t>
                      </a:r>
                      <a:br>
                        <a:rPr lang="en-CA" sz="1600" b="0" dirty="0">
                          <a:effectLst/>
                          <a:highlight>
                            <a:srgbClr val="EFEFEF"/>
                          </a:highlight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</a:br>
                      <a:r>
                        <a:rPr lang="en-CA" sz="1600" b="0" dirty="0">
                          <a:effectLst/>
                          <a:highlight>
                            <a:srgbClr val="EFEFEF"/>
                          </a:highlight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(↓: sink decrease)</a:t>
                      </a:r>
                    </a:p>
                  </a:txBody>
                  <a:tcPr marL="25152" marR="25152" marT="16768" marB="1676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018378"/>
                  </a:ext>
                </a:extLst>
              </a:tr>
              <a:tr h="7942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dirty="0">
                          <a:effectLst/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wind </a:t>
                      </a:r>
                      <a:br>
                        <a:rPr lang="en-CA" sz="1800" b="0" dirty="0">
                          <a:effectLst/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</a:br>
                      <a:r>
                        <a:rPr lang="en-CA" sz="1800" b="0" dirty="0">
                          <a:effectLst/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velocity</a:t>
                      </a:r>
                      <a:br>
                        <a:rPr lang="en-CA" sz="1800" b="0" dirty="0">
                          <a:effectLst/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</a:br>
                      <a:r>
                        <a:rPr lang="en-CA" sz="1800" b="0" dirty="0">
                          <a:effectLst/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(WINDS)</a:t>
                      </a:r>
                    </a:p>
                  </a:txBody>
                  <a:tcPr marL="25152" marR="25152" marT="16768" marB="16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3200" b="0" dirty="0">
                          <a:effectLst/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↑</a:t>
                      </a:r>
                    </a:p>
                  </a:txBody>
                  <a:tcPr marL="25152" marR="25152" marT="16768" marB="1676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3200" b="0" dirty="0">
                          <a:effectLst/>
                          <a:highlight>
                            <a:srgbClr val="FFFFFF"/>
                          </a:highlight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↑</a:t>
                      </a:r>
                    </a:p>
                  </a:txBody>
                  <a:tcPr marL="25152" marR="25152" marT="16768" marB="1676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3200" b="0" i="0" dirty="0">
                          <a:effectLst/>
                          <a:highlight>
                            <a:srgbClr val="FFFFFF"/>
                          </a:highlight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↓</a:t>
                      </a:r>
                      <a:r>
                        <a:rPr lang="en-CA" sz="3200" b="0" i="0" dirty="0">
                          <a:solidFill>
                            <a:srgbClr val="CCCCCC"/>
                          </a:solidFill>
                          <a:effectLst/>
                          <a:highlight>
                            <a:srgbClr val="FFFFFF"/>
                          </a:highlight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(↑)</a:t>
                      </a:r>
                      <a:endParaRPr lang="en-CA" sz="3200" b="0" dirty="0">
                        <a:effectLst/>
                        <a:highlight>
                          <a:srgbClr val="FFFFFF"/>
                        </a:highlight>
                        <a:latin typeface="Gill Sans" panose="020B0502020104020203" pitchFamily="34" charset="-79"/>
                        <a:cs typeface="Gill Sans" panose="020B0502020104020203" pitchFamily="34" charset="-79"/>
                      </a:endParaRPr>
                    </a:p>
                  </a:txBody>
                  <a:tcPr marL="25152" marR="25152" marT="16768" marB="1676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577771"/>
                  </a:ext>
                </a:extLst>
              </a:tr>
              <a:tr h="81193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dirty="0">
                          <a:effectLst/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sea surface </a:t>
                      </a:r>
                      <a:br>
                        <a:rPr lang="en-CA" sz="1800" b="0" dirty="0">
                          <a:effectLst/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</a:br>
                      <a:r>
                        <a:rPr lang="en-CA" sz="1800" b="0" dirty="0">
                          <a:effectLst/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temperature </a:t>
                      </a:r>
                      <a:br>
                        <a:rPr lang="en-CA" sz="1800" b="0" dirty="0">
                          <a:effectLst/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</a:br>
                      <a:r>
                        <a:rPr lang="en-CA" sz="1800" b="0" dirty="0">
                          <a:effectLst/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(SST)</a:t>
                      </a:r>
                    </a:p>
                  </a:txBody>
                  <a:tcPr marL="25152" marR="25152" marT="16768" marB="16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3200" b="0" i="0" dirty="0">
                          <a:effectLst/>
                          <a:highlight>
                            <a:srgbClr val="FFFFFF"/>
                          </a:highlight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↓</a:t>
                      </a:r>
                      <a:r>
                        <a:rPr lang="en-CA" sz="3200" b="0" i="0" dirty="0">
                          <a:solidFill>
                            <a:srgbClr val="CCCCCC"/>
                          </a:solidFill>
                          <a:effectLst/>
                          <a:highlight>
                            <a:srgbClr val="FFFFFF"/>
                          </a:highlight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(↑)</a:t>
                      </a:r>
                      <a:endParaRPr lang="en-CA" sz="3200" b="0" dirty="0">
                        <a:effectLst/>
                        <a:highlight>
                          <a:srgbClr val="FFFFFF"/>
                        </a:highlight>
                        <a:latin typeface="Gill Sans" panose="020B0502020104020203" pitchFamily="34" charset="-79"/>
                        <a:cs typeface="Gill Sans" panose="020B0502020104020203" pitchFamily="34" charset="-79"/>
                      </a:endParaRPr>
                    </a:p>
                  </a:txBody>
                  <a:tcPr marL="25152" marR="25152" marT="16768" marB="1676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3200" b="0" dirty="0">
                          <a:effectLst/>
                          <a:highlight>
                            <a:srgbClr val="FFFFFF"/>
                          </a:highlight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↑</a:t>
                      </a:r>
                    </a:p>
                  </a:txBody>
                  <a:tcPr marL="25152" marR="25152" marT="16768" marB="1676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3200" b="0" i="0" dirty="0">
                          <a:effectLst/>
                          <a:highlight>
                            <a:srgbClr val="FFFFFF"/>
                          </a:highlight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↓</a:t>
                      </a:r>
                      <a:r>
                        <a:rPr lang="en-CA" sz="3200" b="0" i="0" dirty="0">
                          <a:solidFill>
                            <a:srgbClr val="CCCCCC"/>
                          </a:solidFill>
                          <a:effectLst/>
                          <a:highlight>
                            <a:srgbClr val="FFFFFF"/>
                          </a:highlight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(↑)</a:t>
                      </a:r>
                      <a:endParaRPr lang="en-CA" sz="3200" b="0" dirty="0">
                        <a:effectLst/>
                        <a:highlight>
                          <a:srgbClr val="FFFFFF"/>
                        </a:highlight>
                        <a:latin typeface="Gill Sans" panose="020B0502020104020203" pitchFamily="34" charset="-79"/>
                        <a:cs typeface="Gill Sans" panose="020B0502020104020203" pitchFamily="34" charset="-79"/>
                      </a:endParaRPr>
                    </a:p>
                  </a:txBody>
                  <a:tcPr marL="25152" marR="25152" marT="16768" marB="1676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225317"/>
                  </a:ext>
                </a:extLst>
              </a:tr>
              <a:tr h="8488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dirty="0">
                          <a:effectLst/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mixed layer </a:t>
                      </a:r>
                      <a:br>
                        <a:rPr lang="en-CA" sz="1800" b="0" dirty="0">
                          <a:effectLst/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</a:br>
                      <a:r>
                        <a:rPr lang="en-CA" sz="1800" b="0" dirty="0">
                          <a:effectLst/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depth </a:t>
                      </a:r>
                      <a:br>
                        <a:rPr lang="en-CA" sz="1800" b="0" dirty="0">
                          <a:effectLst/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</a:br>
                      <a:r>
                        <a:rPr lang="en-CA" sz="1800" b="0" dirty="0">
                          <a:effectLst/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(MLD)</a:t>
                      </a:r>
                    </a:p>
                  </a:txBody>
                  <a:tcPr marL="25152" marR="25152" marT="16768" marB="16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3200" b="0">
                          <a:effectLst/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↑</a:t>
                      </a:r>
                    </a:p>
                  </a:txBody>
                  <a:tcPr marL="25152" marR="25152" marT="16768" marB="1676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3200" b="0" dirty="0">
                          <a:effectLst/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↓</a:t>
                      </a:r>
                    </a:p>
                  </a:txBody>
                  <a:tcPr marL="25152" marR="25152" marT="16768" marB="1676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3200" b="0" dirty="0">
                          <a:effectLst/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↓↑</a:t>
                      </a:r>
                    </a:p>
                  </a:txBody>
                  <a:tcPr marL="25152" marR="25152" marT="16768" marB="1676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9559781"/>
                  </a:ext>
                </a:extLst>
              </a:tr>
              <a:tr h="8146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dirty="0">
                          <a:effectLst/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overturning</a:t>
                      </a:r>
                      <a:br>
                        <a:rPr lang="en-CA" sz="1800" b="0" dirty="0">
                          <a:effectLst/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</a:br>
                      <a:r>
                        <a:rPr lang="en-CA" sz="1800" b="0" dirty="0">
                          <a:effectLst/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(OT)</a:t>
                      </a:r>
                    </a:p>
                  </a:txBody>
                  <a:tcPr marL="25152" marR="25152" marT="16768" marB="16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3200" b="0" dirty="0">
                          <a:effectLst/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↑</a:t>
                      </a:r>
                    </a:p>
                  </a:txBody>
                  <a:tcPr marL="25152" marR="25152" marT="16768" marB="1676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3200" b="0" i="0">
                          <a:effectLst/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↑</a:t>
                      </a:r>
                      <a:r>
                        <a:rPr lang="en-CA" sz="3200" b="0" i="0">
                          <a:solidFill>
                            <a:srgbClr val="D9D9D9"/>
                          </a:solidFill>
                          <a:effectLst/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(↓)</a:t>
                      </a:r>
                      <a:endParaRPr lang="en-CA" sz="3200" b="0">
                        <a:effectLst/>
                        <a:latin typeface="Gill Sans" panose="020B0502020104020203" pitchFamily="34" charset="-79"/>
                        <a:cs typeface="Gill Sans" panose="020B0502020104020203" pitchFamily="34" charset="-79"/>
                      </a:endParaRPr>
                    </a:p>
                  </a:txBody>
                  <a:tcPr marL="25152" marR="25152" marT="16768" marB="1676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3200" b="0" dirty="0">
                          <a:effectLst/>
                          <a:highlight>
                            <a:srgbClr val="FFFFFF"/>
                          </a:highlight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↓</a:t>
                      </a:r>
                    </a:p>
                  </a:txBody>
                  <a:tcPr marL="25152" marR="25152" marT="16768" marB="1676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569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38922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13F2-7090-696A-A0F6-3CB16903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0C13E4"/>
                </a:solidFill>
                <a:latin typeface="Gill Sans MT" panose="020B0502020104020203" pitchFamily="34" charset="77"/>
              </a:rPr>
              <a:t>Ozone and GHG effect </a:t>
            </a:r>
            <a:br>
              <a:rPr lang="en-US" sz="3600" dirty="0">
                <a:solidFill>
                  <a:srgbClr val="0C13E4"/>
                </a:solidFill>
                <a:latin typeface="Gill Sans MT" panose="020B0502020104020203" pitchFamily="34" charset="77"/>
              </a:rPr>
            </a:br>
            <a:r>
              <a:rPr lang="en-US" sz="3600" dirty="0">
                <a:solidFill>
                  <a:srgbClr val="0C13E4"/>
                </a:solidFill>
                <a:latin typeface="Gill Sans MT" panose="020B0502020104020203" pitchFamily="34" charset="77"/>
              </a:rPr>
              <a:t>on wind speed,1950-2100</a:t>
            </a:r>
            <a:endParaRPr lang="en-US" sz="36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DE163B3-36EB-0D7C-779D-5E4E48246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273" y="1690688"/>
            <a:ext cx="9697454" cy="4572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8BAEB7-A52C-4144-3033-8062466DD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553" y="137161"/>
            <a:ext cx="2739242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9878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22953D94-C0BE-82EE-9A6F-77DDC6731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263" y="1690688"/>
            <a:ext cx="9705474" cy="4575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BB6FE4C-DD99-0236-B6AC-4CDB35DFB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0C13E4"/>
                </a:solidFill>
                <a:latin typeface="Gill Sans MT" panose="020B0502020104020203" pitchFamily="34" charset="77"/>
              </a:rPr>
              <a:t>Ozone and GHG effect </a:t>
            </a:r>
            <a:br>
              <a:rPr lang="en-US" sz="3600" dirty="0">
                <a:solidFill>
                  <a:srgbClr val="0C13E4"/>
                </a:solidFill>
                <a:latin typeface="Gill Sans MT" panose="020B0502020104020203" pitchFamily="34" charset="77"/>
              </a:rPr>
            </a:br>
            <a:r>
              <a:rPr lang="en-US" sz="3600" dirty="0">
                <a:solidFill>
                  <a:srgbClr val="0C13E4"/>
                </a:solidFill>
                <a:latin typeface="Gill Sans MT" panose="020B0502020104020203" pitchFamily="34" charset="77"/>
              </a:rPr>
              <a:t>on wind speed,1950-2100</a:t>
            </a:r>
            <a:endParaRPr lang="en-US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6E978A-6968-8831-869A-CA01AA2C5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53" y="137161"/>
            <a:ext cx="2739242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4739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AC7F0482-160D-E057-30A7-791ECAB51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263" y="1690688"/>
            <a:ext cx="9705473" cy="457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695F54F-64C2-BF36-BD87-13352706C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0C13E4"/>
                </a:solidFill>
                <a:latin typeface="Gill Sans MT" panose="020B0502020104020203" pitchFamily="34" charset="77"/>
              </a:rPr>
              <a:t>Ozone and GHG effect </a:t>
            </a:r>
            <a:br>
              <a:rPr lang="en-US" sz="3600" dirty="0">
                <a:solidFill>
                  <a:srgbClr val="0C13E4"/>
                </a:solidFill>
                <a:latin typeface="Gill Sans MT" panose="020B0502020104020203" pitchFamily="34" charset="77"/>
              </a:rPr>
            </a:br>
            <a:r>
              <a:rPr lang="en-US" sz="3600" dirty="0">
                <a:solidFill>
                  <a:srgbClr val="0C13E4"/>
                </a:solidFill>
                <a:latin typeface="Gill Sans MT" panose="020B0502020104020203" pitchFamily="34" charset="77"/>
              </a:rPr>
              <a:t>on wind speed,1950-2100</a:t>
            </a:r>
            <a:endParaRPr lang="en-US" sz="3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28DCC4-CF6C-A0AE-5C03-00B36959B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553" y="137161"/>
            <a:ext cx="2739242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723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13F2-7090-696A-A0F6-3CB16903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dirty="0">
                <a:solidFill>
                  <a:srgbClr val="0C13E4"/>
                </a:solidFill>
                <a:latin typeface="Gill Sans MT" panose="020B0502020104020203" pitchFamily="34" charset="77"/>
              </a:rPr>
              <a:t>What are the major physical controls </a:t>
            </a:r>
            <a:br>
              <a:rPr lang="en-US" sz="3600" dirty="0">
                <a:solidFill>
                  <a:srgbClr val="0C13E4"/>
                </a:solidFill>
                <a:latin typeface="Gill Sans MT" panose="020B0502020104020203" pitchFamily="34" charset="77"/>
              </a:rPr>
            </a:br>
            <a:r>
              <a:rPr lang="en-US" sz="3600" dirty="0">
                <a:solidFill>
                  <a:srgbClr val="0C13E4"/>
                </a:solidFill>
                <a:latin typeface="Gill Sans MT" panose="020B0502020104020203" pitchFamily="34" charset="77"/>
              </a:rPr>
              <a:t>on the Southern Ocean carbon sink, and how will they change due to GHG emissions and ozone depletion?</a:t>
            </a:r>
            <a:endParaRPr lang="en-US" sz="36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3C42045-4AEE-093C-43F9-9CFB13AEF46E}"/>
              </a:ext>
            </a:extLst>
          </p:cNvPr>
          <p:cNvGraphicFramePr>
            <a:graphicFrameLocks noGrp="1"/>
          </p:cNvGraphicFramePr>
          <p:nvPr/>
        </p:nvGraphicFramePr>
        <p:xfrm>
          <a:off x="2693773" y="1902939"/>
          <a:ext cx="6505590" cy="4393004"/>
        </p:xfrm>
        <a:graphic>
          <a:graphicData uri="http://schemas.openxmlformats.org/drawingml/2006/table">
            <a:tbl>
              <a:tblPr/>
              <a:tblGrid>
                <a:gridCol w="1507428">
                  <a:extLst>
                    <a:ext uri="{9D8B030D-6E8A-4147-A177-3AD203B41FA5}">
                      <a16:colId xmlns:a16="http://schemas.microsoft.com/office/drawing/2014/main" val="2747523775"/>
                    </a:ext>
                  </a:extLst>
                </a:gridCol>
                <a:gridCol w="1654652">
                  <a:extLst>
                    <a:ext uri="{9D8B030D-6E8A-4147-A177-3AD203B41FA5}">
                      <a16:colId xmlns:a16="http://schemas.microsoft.com/office/drawing/2014/main" val="159563227"/>
                    </a:ext>
                  </a:extLst>
                </a:gridCol>
                <a:gridCol w="1606958">
                  <a:extLst>
                    <a:ext uri="{9D8B030D-6E8A-4147-A177-3AD203B41FA5}">
                      <a16:colId xmlns:a16="http://schemas.microsoft.com/office/drawing/2014/main" val="3459471833"/>
                    </a:ext>
                  </a:extLst>
                </a:gridCol>
                <a:gridCol w="1736552">
                  <a:extLst>
                    <a:ext uri="{9D8B030D-6E8A-4147-A177-3AD203B41FA5}">
                      <a16:colId xmlns:a16="http://schemas.microsoft.com/office/drawing/2014/main" val="1198655762"/>
                    </a:ext>
                  </a:extLst>
                </a:gridCol>
              </a:tblGrid>
              <a:tr h="928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dirty="0">
                          <a:effectLst/>
                          <a:highlight>
                            <a:srgbClr val="EFEFEF"/>
                          </a:highlight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quantity</a:t>
                      </a:r>
                    </a:p>
                  </a:txBody>
                  <a:tcPr marL="25152" marR="25152" marT="16768" marB="16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600" b="0" dirty="0">
                          <a:effectLst/>
                          <a:highlight>
                            <a:srgbClr val="EFEFEF"/>
                          </a:highlight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expected effect </a:t>
                      </a:r>
                      <a:br>
                        <a:rPr lang="en-CA" sz="1600" b="0" dirty="0">
                          <a:effectLst/>
                          <a:highlight>
                            <a:srgbClr val="EFEFEF"/>
                          </a:highlight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</a:br>
                      <a:r>
                        <a:rPr lang="en-CA" sz="1600" b="0" dirty="0">
                          <a:effectLst/>
                          <a:highlight>
                            <a:srgbClr val="EFEFEF"/>
                          </a:highlight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of ozone </a:t>
                      </a:r>
                      <a:br>
                        <a:rPr lang="en-CA" sz="1600" b="0" dirty="0">
                          <a:effectLst/>
                          <a:highlight>
                            <a:srgbClr val="EFEFEF"/>
                          </a:highlight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</a:br>
                      <a:r>
                        <a:rPr lang="en-CA" sz="1600" b="0" dirty="0">
                          <a:effectLst/>
                          <a:highlight>
                            <a:srgbClr val="EFEFEF"/>
                          </a:highlight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depletion</a:t>
                      </a:r>
                      <a:br>
                        <a:rPr lang="en-CA" sz="1600" b="0" dirty="0">
                          <a:effectLst/>
                          <a:highlight>
                            <a:srgbClr val="EFEFEF"/>
                          </a:highlight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</a:br>
                      <a:r>
                        <a:rPr lang="en-CA" sz="1600" b="0" dirty="0">
                          <a:effectLst/>
                          <a:highlight>
                            <a:srgbClr val="EFEFEF"/>
                          </a:highlight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on quantity</a:t>
                      </a:r>
                    </a:p>
                  </a:txBody>
                  <a:tcPr marL="25152" marR="25152" marT="16768" marB="1676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600" b="0" dirty="0">
                          <a:effectLst/>
                          <a:highlight>
                            <a:srgbClr val="EFEFEF"/>
                          </a:highlight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expected effect </a:t>
                      </a:r>
                      <a:br>
                        <a:rPr lang="en-CA" sz="1600" b="0" dirty="0">
                          <a:effectLst/>
                          <a:highlight>
                            <a:srgbClr val="EFEFEF"/>
                          </a:highlight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</a:br>
                      <a:r>
                        <a:rPr lang="en-CA" sz="1600" b="0" dirty="0">
                          <a:effectLst/>
                          <a:highlight>
                            <a:srgbClr val="EFEFEF"/>
                          </a:highlight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of </a:t>
                      </a:r>
                      <a:r>
                        <a:rPr lang="en-CA" sz="1600" b="0" dirty="0" err="1">
                          <a:effectLst/>
                          <a:highlight>
                            <a:srgbClr val="EFEFEF"/>
                          </a:highlight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atmo</a:t>
                      </a:r>
                      <a:r>
                        <a:rPr lang="en-CA" sz="1600" b="0" dirty="0">
                          <a:effectLst/>
                          <a:highlight>
                            <a:srgbClr val="EFEFEF"/>
                          </a:highlight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. GHG </a:t>
                      </a:r>
                      <a:br>
                        <a:rPr lang="en-CA" sz="1600" b="0" dirty="0">
                          <a:effectLst/>
                          <a:highlight>
                            <a:srgbClr val="EFEFEF"/>
                          </a:highlight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</a:br>
                      <a:r>
                        <a:rPr lang="en-CA" sz="1600" b="0" dirty="0">
                          <a:effectLst/>
                          <a:highlight>
                            <a:srgbClr val="EFEFEF"/>
                          </a:highlight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increase</a:t>
                      </a:r>
                      <a:br>
                        <a:rPr lang="en-CA" sz="1600" b="0" dirty="0">
                          <a:effectLst/>
                          <a:highlight>
                            <a:srgbClr val="EFEFEF"/>
                          </a:highlight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</a:br>
                      <a:r>
                        <a:rPr lang="en-CA" sz="1600" b="0" dirty="0">
                          <a:effectLst/>
                          <a:highlight>
                            <a:srgbClr val="EFEFEF"/>
                          </a:highlight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on quantity</a:t>
                      </a:r>
                    </a:p>
                  </a:txBody>
                  <a:tcPr marL="25152" marR="25152" marT="16768" marB="1676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600" b="0" dirty="0">
                          <a:effectLst/>
                          <a:highlight>
                            <a:srgbClr val="EFEFEF"/>
                          </a:highlight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expected effect of</a:t>
                      </a:r>
                      <a:br>
                        <a:rPr lang="en-CA" sz="1600" b="0" dirty="0">
                          <a:effectLst/>
                          <a:highlight>
                            <a:srgbClr val="EFEFEF"/>
                          </a:highlight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</a:br>
                      <a:r>
                        <a:rPr lang="en-CA" sz="1600" b="0" dirty="0">
                          <a:effectLst/>
                          <a:highlight>
                            <a:srgbClr val="EFEFEF"/>
                          </a:highlight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quantity change </a:t>
                      </a:r>
                      <a:br>
                        <a:rPr lang="en-CA" sz="1600" b="0" dirty="0">
                          <a:effectLst/>
                          <a:highlight>
                            <a:srgbClr val="EFEFEF"/>
                          </a:highlight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</a:br>
                      <a:r>
                        <a:rPr lang="en-CA" sz="1600" b="0" dirty="0">
                          <a:effectLst/>
                          <a:highlight>
                            <a:srgbClr val="EFEFEF"/>
                          </a:highlight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on CO2 sink</a:t>
                      </a:r>
                      <a:br>
                        <a:rPr lang="en-CA" sz="1600" b="0" dirty="0">
                          <a:effectLst/>
                          <a:highlight>
                            <a:srgbClr val="EFEFEF"/>
                          </a:highlight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</a:br>
                      <a:r>
                        <a:rPr lang="en-CA" sz="1600" b="0" dirty="0">
                          <a:effectLst/>
                          <a:highlight>
                            <a:srgbClr val="EFEFEF"/>
                          </a:highlight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(↓: sink decrease)</a:t>
                      </a:r>
                    </a:p>
                  </a:txBody>
                  <a:tcPr marL="25152" marR="25152" marT="16768" marB="1676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018378"/>
                  </a:ext>
                </a:extLst>
              </a:tr>
              <a:tr h="7942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dirty="0">
                          <a:effectLst/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wind </a:t>
                      </a:r>
                      <a:br>
                        <a:rPr lang="en-CA" sz="1800" b="0" dirty="0">
                          <a:effectLst/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</a:br>
                      <a:r>
                        <a:rPr lang="en-CA" sz="1800" b="0" dirty="0">
                          <a:effectLst/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velocity</a:t>
                      </a:r>
                      <a:br>
                        <a:rPr lang="en-CA" sz="1800" b="0" dirty="0">
                          <a:effectLst/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</a:br>
                      <a:r>
                        <a:rPr lang="en-CA" sz="1800" b="0" dirty="0">
                          <a:effectLst/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(WINDS)</a:t>
                      </a:r>
                    </a:p>
                  </a:txBody>
                  <a:tcPr marL="25152" marR="25152" marT="16768" marB="16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3200" b="0" dirty="0">
                          <a:effectLst/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↑</a:t>
                      </a:r>
                    </a:p>
                  </a:txBody>
                  <a:tcPr marL="25152" marR="25152" marT="16768" marB="1676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3200" b="0" dirty="0">
                          <a:effectLst/>
                          <a:highlight>
                            <a:srgbClr val="FFFFFF"/>
                          </a:highlight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↑</a:t>
                      </a:r>
                    </a:p>
                  </a:txBody>
                  <a:tcPr marL="25152" marR="25152" marT="16768" marB="1676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3200" b="0" i="0" dirty="0">
                          <a:effectLst/>
                          <a:highlight>
                            <a:srgbClr val="FFFFFF"/>
                          </a:highlight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↓</a:t>
                      </a:r>
                      <a:r>
                        <a:rPr lang="en-CA" sz="3200" b="0" i="0" dirty="0">
                          <a:solidFill>
                            <a:srgbClr val="CCCCCC"/>
                          </a:solidFill>
                          <a:effectLst/>
                          <a:highlight>
                            <a:srgbClr val="FFFFFF"/>
                          </a:highlight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(↑)</a:t>
                      </a:r>
                      <a:endParaRPr lang="en-CA" sz="3200" b="0" dirty="0">
                        <a:effectLst/>
                        <a:highlight>
                          <a:srgbClr val="FFFFFF"/>
                        </a:highlight>
                        <a:latin typeface="Gill Sans" panose="020B0502020104020203" pitchFamily="34" charset="-79"/>
                        <a:cs typeface="Gill Sans" panose="020B0502020104020203" pitchFamily="34" charset="-79"/>
                      </a:endParaRPr>
                    </a:p>
                  </a:txBody>
                  <a:tcPr marL="25152" marR="25152" marT="16768" marB="1676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577771"/>
                  </a:ext>
                </a:extLst>
              </a:tr>
              <a:tr h="81193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dirty="0">
                          <a:effectLst/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sea surface </a:t>
                      </a:r>
                      <a:br>
                        <a:rPr lang="en-CA" sz="1800" b="0" dirty="0">
                          <a:effectLst/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</a:br>
                      <a:r>
                        <a:rPr lang="en-CA" sz="1800" b="0" dirty="0">
                          <a:effectLst/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temperature </a:t>
                      </a:r>
                      <a:br>
                        <a:rPr lang="en-CA" sz="1800" b="0" dirty="0">
                          <a:effectLst/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</a:br>
                      <a:r>
                        <a:rPr lang="en-CA" sz="1800" b="0" dirty="0">
                          <a:effectLst/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(SST)</a:t>
                      </a:r>
                    </a:p>
                  </a:txBody>
                  <a:tcPr marL="25152" marR="25152" marT="16768" marB="16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3200" b="0" i="0" dirty="0">
                          <a:effectLst/>
                          <a:highlight>
                            <a:srgbClr val="FFFFFF"/>
                          </a:highlight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↓</a:t>
                      </a:r>
                      <a:r>
                        <a:rPr lang="en-CA" sz="3200" b="0" i="0" dirty="0">
                          <a:solidFill>
                            <a:srgbClr val="CCCCCC"/>
                          </a:solidFill>
                          <a:effectLst/>
                          <a:highlight>
                            <a:srgbClr val="FFFFFF"/>
                          </a:highlight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(↑)</a:t>
                      </a:r>
                      <a:endParaRPr lang="en-CA" sz="3200" b="0" dirty="0">
                        <a:effectLst/>
                        <a:highlight>
                          <a:srgbClr val="FFFFFF"/>
                        </a:highlight>
                        <a:latin typeface="Gill Sans" panose="020B0502020104020203" pitchFamily="34" charset="-79"/>
                        <a:cs typeface="Gill Sans" panose="020B0502020104020203" pitchFamily="34" charset="-79"/>
                      </a:endParaRPr>
                    </a:p>
                  </a:txBody>
                  <a:tcPr marL="25152" marR="25152" marT="16768" marB="1676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3200" b="0" dirty="0">
                          <a:effectLst/>
                          <a:highlight>
                            <a:srgbClr val="FFFFFF"/>
                          </a:highlight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↑</a:t>
                      </a:r>
                    </a:p>
                  </a:txBody>
                  <a:tcPr marL="25152" marR="25152" marT="16768" marB="1676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3200" b="0" i="0" dirty="0">
                          <a:effectLst/>
                          <a:highlight>
                            <a:srgbClr val="FFFFFF"/>
                          </a:highlight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↓</a:t>
                      </a:r>
                      <a:r>
                        <a:rPr lang="en-CA" sz="3200" b="0" i="0" dirty="0">
                          <a:solidFill>
                            <a:srgbClr val="CCCCCC"/>
                          </a:solidFill>
                          <a:effectLst/>
                          <a:highlight>
                            <a:srgbClr val="FFFFFF"/>
                          </a:highlight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(↑)</a:t>
                      </a:r>
                      <a:endParaRPr lang="en-CA" sz="3200" b="0" dirty="0">
                        <a:effectLst/>
                        <a:highlight>
                          <a:srgbClr val="FFFFFF"/>
                        </a:highlight>
                        <a:latin typeface="Gill Sans" panose="020B0502020104020203" pitchFamily="34" charset="-79"/>
                        <a:cs typeface="Gill Sans" panose="020B0502020104020203" pitchFamily="34" charset="-79"/>
                      </a:endParaRPr>
                    </a:p>
                  </a:txBody>
                  <a:tcPr marL="25152" marR="25152" marT="16768" marB="1676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225317"/>
                  </a:ext>
                </a:extLst>
              </a:tr>
              <a:tr h="8488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dirty="0">
                          <a:effectLst/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mixed layer </a:t>
                      </a:r>
                      <a:br>
                        <a:rPr lang="en-CA" sz="1800" b="0" dirty="0">
                          <a:effectLst/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</a:br>
                      <a:r>
                        <a:rPr lang="en-CA" sz="1800" b="0" dirty="0">
                          <a:effectLst/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depth </a:t>
                      </a:r>
                      <a:br>
                        <a:rPr lang="en-CA" sz="1800" b="0" dirty="0">
                          <a:effectLst/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</a:br>
                      <a:r>
                        <a:rPr lang="en-CA" sz="1800" b="0" dirty="0">
                          <a:effectLst/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(MLD)</a:t>
                      </a:r>
                    </a:p>
                  </a:txBody>
                  <a:tcPr marL="25152" marR="25152" marT="16768" marB="16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3200" b="0">
                          <a:effectLst/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↑</a:t>
                      </a:r>
                    </a:p>
                  </a:txBody>
                  <a:tcPr marL="25152" marR="25152" marT="16768" marB="1676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3200" b="0" dirty="0">
                          <a:effectLst/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↓</a:t>
                      </a:r>
                    </a:p>
                  </a:txBody>
                  <a:tcPr marL="25152" marR="25152" marT="16768" marB="1676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3200" b="0" dirty="0">
                          <a:effectLst/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↓↑</a:t>
                      </a:r>
                    </a:p>
                  </a:txBody>
                  <a:tcPr marL="25152" marR="25152" marT="16768" marB="1676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9559781"/>
                  </a:ext>
                </a:extLst>
              </a:tr>
              <a:tr h="8146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800" b="0" dirty="0">
                          <a:effectLst/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overturning</a:t>
                      </a:r>
                      <a:br>
                        <a:rPr lang="en-CA" sz="1800" b="0" dirty="0">
                          <a:effectLst/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</a:br>
                      <a:r>
                        <a:rPr lang="en-CA" sz="1800" b="0" dirty="0">
                          <a:effectLst/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(OT)</a:t>
                      </a:r>
                    </a:p>
                  </a:txBody>
                  <a:tcPr marL="25152" marR="25152" marT="16768" marB="16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3200" b="0" dirty="0">
                          <a:effectLst/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↑</a:t>
                      </a:r>
                    </a:p>
                  </a:txBody>
                  <a:tcPr marL="25152" marR="25152" marT="16768" marB="1676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3200" b="0" i="0">
                          <a:effectLst/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↑</a:t>
                      </a:r>
                      <a:r>
                        <a:rPr lang="en-CA" sz="3200" b="0" i="0">
                          <a:solidFill>
                            <a:srgbClr val="D9D9D9"/>
                          </a:solidFill>
                          <a:effectLst/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(↓)</a:t>
                      </a:r>
                      <a:endParaRPr lang="en-CA" sz="3200" b="0">
                        <a:effectLst/>
                        <a:latin typeface="Gill Sans" panose="020B0502020104020203" pitchFamily="34" charset="-79"/>
                        <a:cs typeface="Gill Sans" panose="020B0502020104020203" pitchFamily="34" charset="-79"/>
                      </a:endParaRPr>
                    </a:p>
                  </a:txBody>
                  <a:tcPr marL="25152" marR="25152" marT="16768" marB="1676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3200" b="0" dirty="0">
                          <a:effectLst/>
                          <a:highlight>
                            <a:srgbClr val="FFFFFF"/>
                          </a:highlight>
                          <a:latin typeface="Gill Sans" panose="020B0502020104020203" pitchFamily="34" charset="-79"/>
                          <a:cs typeface="Gill Sans" panose="020B0502020104020203" pitchFamily="34" charset="-79"/>
                        </a:rPr>
                        <a:t>↓</a:t>
                      </a:r>
                    </a:p>
                  </a:txBody>
                  <a:tcPr marL="25152" marR="25152" marT="16768" marB="16768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569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91098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13F2-7090-696A-A0F6-3CB16903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dirty="0">
                <a:solidFill>
                  <a:srgbClr val="0C13E4"/>
                </a:solidFill>
                <a:latin typeface="Gill Sans MT" panose="020B0502020104020203" pitchFamily="34" charset="77"/>
              </a:rPr>
              <a:t>A back of the envelope calculation: of non-CO</a:t>
            </a:r>
            <a:r>
              <a:rPr lang="en-US" sz="3600" baseline="-25000" dirty="0">
                <a:solidFill>
                  <a:srgbClr val="0C13E4"/>
                </a:solidFill>
                <a:latin typeface="Gill Sans MT" panose="020B0502020104020203" pitchFamily="34" charset="77"/>
              </a:rPr>
              <a:t>2</a:t>
            </a:r>
            <a:r>
              <a:rPr lang="en-US" sz="3600" dirty="0">
                <a:solidFill>
                  <a:srgbClr val="0C13E4"/>
                </a:solidFill>
                <a:latin typeface="Gill Sans MT" panose="020B0502020104020203" pitchFamily="34" charset="77"/>
              </a:rPr>
              <a:t> effects the thermal effect is most important, but non-CO</a:t>
            </a:r>
            <a:r>
              <a:rPr lang="en-US" sz="3600" baseline="-25000" dirty="0">
                <a:solidFill>
                  <a:srgbClr val="0C13E4"/>
                </a:solidFill>
                <a:latin typeface="Gill Sans MT" panose="020B0502020104020203" pitchFamily="34" charset="77"/>
              </a:rPr>
              <a:t>2 </a:t>
            </a:r>
            <a:r>
              <a:rPr lang="en-US" sz="3600" dirty="0">
                <a:solidFill>
                  <a:srgbClr val="0C13E4"/>
                </a:solidFill>
                <a:latin typeface="Gill Sans MT" panose="020B0502020104020203" pitchFamily="34" charset="77"/>
              </a:rPr>
              <a:t>effects are dwarfed by the atmospheric carbon signal. </a:t>
            </a:r>
            <a:endParaRPr lang="en-US" sz="3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7E636C-4DBF-C828-DA5A-127A7A497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550" y="1690688"/>
            <a:ext cx="7454900" cy="488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632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13F2-7090-696A-A0F6-3CB16903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0C13E4"/>
                </a:solidFill>
                <a:latin typeface="Gill Sans MT" panose="020B0502020104020203" pitchFamily="34" charset="77"/>
              </a:rPr>
              <a:t>Changing polar climate due to ozone depletion</a:t>
            </a:r>
            <a:br>
              <a:rPr lang="en-US" sz="3600" dirty="0">
                <a:solidFill>
                  <a:srgbClr val="0C13E4"/>
                </a:solidFill>
                <a:latin typeface="Gill Sans MT" panose="020B0502020104020203" pitchFamily="34" charset="77"/>
              </a:rPr>
            </a:br>
            <a:r>
              <a:rPr lang="en-US" sz="3600" dirty="0">
                <a:solidFill>
                  <a:srgbClr val="0C13E4"/>
                </a:solidFill>
                <a:latin typeface="Gill Sans MT" panose="020B0502020104020203" pitchFamily="34" charset="77"/>
              </a:rPr>
              <a:t> and greenhouse gas emissions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5FC3DF-0E2A-7393-3FD8-BAC9350778DF}"/>
              </a:ext>
            </a:extLst>
          </p:cNvPr>
          <p:cNvSpPr txBox="1"/>
          <p:nvPr/>
        </p:nvSpPr>
        <p:spPr>
          <a:xfrm>
            <a:off x="5827204" y="2000311"/>
            <a:ext cx="559845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en-CA" sz="2400" b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Historically, ozone depletion increased the SAM index </a:t>
            </a:r>
            <a:r>
              <a:rPr lang="en-CA" sz="2400" b="0" i="0" dirty="0">
                <a:solidFill>
                  <a:srgbClr val="040C28"/>
                </a:solidFill>
                <a:effectLst/>
                <a:latin typeface="Google Sans"/>
              </a:rPr>
              <a:t>→ </a:t>
            </a:r>
          </a:p>
          <a:p>
            <a:pPr algn="ctr"/>
            <a:r>
              <a:rPr lang="en-CA" sz="2400" b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stronger and more southerly winds, especially in summer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8EFB07-424E-695B-C385-7FFD3FFDFDAF}"/>
              </a:ext>
            </a:extLst>
          </p:cNvPr>
          <p:cNvSpPr txBox="1"/>
          <p:nvPr/>
        </p:nvSpPr>
        <p:spPr>
          <a:xfrm>
            <a:off x="5755341" y="3879594"/>
            <a:ext cx="55984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buFontTx/>
              <a:buChar char="-"/>
            </a:pPr>
            <a:r>
              <a:rPr lang="en-CA" sz="2400" b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Ozone is recovering, but GHG emissions are expected to continue increasing winds, year-round</a:t>
            </a:r>
          </a:p>
        </p:txBody>
      </p:sp>
      <p:pic>
        <p:nvPicPr>
          <p:cNvPr id="11" name="Picture 10" descr="A line of a person with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6CCBD081-1B5D-05D5-8114-29AF192B5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886" y="2171699"/>
            <a:ext cx="4828116" cy="3621087"/>
          </a:xfrm>
          <a:prstGeom prst="rect">
            <a:avLst/>
          </a:prstGeom>
        </p:spPr>
      </p:pic>
      <p:pic>
        <p:nvPicPr>
          <p:cNvPr id="6" name="Picture 5" descr="A diagram of a graph&#10;&#10;Description automatically generated">
            <a:extLst>
              <a:ext uri="{FF2B5EF4-FFF2-40B4-BE49-F238E27FC236}">
                <a16:creationId xmlns:a16="http://schemas.microsoft.com/office/drawing/2014/main" id="{91562CD3-2B34-FA44-E261-BB0630743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886" y="2171186"/>
            <a:ext cx="4828800" cy="3621600"/>
          </a:xfrm>
          <a:prstGeom prst="rect">
            <a:avLst/>
          </a:prstGeom>
        </p:spPr>
      </p:pic>
      <p:pic>
        <p:nvPicPr>
          <p:cNvPr id="8" name="Picture 7" descr="A diagram of a graph&#10;&#10;Description automatically generated">
            <a:extLst>
              <a:ext uri="{FF2B5EF4-FFF2-40B4-BE49-F238E27FC236}">
                <a16:creationId xmlns:a16="http://schemas.microsoft.com/office/drawing/2014/main" id="{AC880EE7-A445-7EB8-463E-4BCC4C51A3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3886" y="2171186"/>
            <a:ext cx="4828800" cy="3621600"/>
          </a:xfrm>
          <a:prstGeom prst="rect">
            <a:avLst/>
          </a:prstGeom>
        </p:spPr>
      </p:pic>
      <p:pic>
        <p:nvPicPr>
          <p:cNvPr id="5" name="Picture 4" descr="A globe with a map of the earth&#10;&#10;Description automatically generated">
            <a:extLst>
              <a:ext uri="{FF2B5EF4-FFF2-40B4-BE49-F238E27FC236}">
                <a16:creationId xmlns:a16="http://schemas.microsoft.com/office/drawing/2014/main" id="{A2F6DEB7-743B-0B37-A546-3B0F75EFDE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533" y="1171566"/>
            <a:ext cx="1167377" cy="116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086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13F2-7090-696A-A0F6-3CB16903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0C13E4"/>
                </a:solidFill>
                <a:latin typeface="Gill Sans MT" panose="020B0502020104020203" pitchFamily="34" charset="77"/>
              </a:rPr>
              <a:t>Changing polar climate due to ozone depletion</a:t>
            </a:r>
            <a:br>
              <a:rPr lang="en-US" sz="3600" dirty="0">
                <a:solidFill>
                  <a:srgbClr val="0C13E4"/>
                </a:solidFill>
                <a:latin typeface="Gill Sans MT" panose="020B0502020104020203" pitchFamily="34" charset="77"/>
              </a:rPr>
            </a:br>
            <a:r>
              <a:rPr lang="en-US" sz="3600" dirty="0">
                <a:solidFill>
                  <a:srgbClr val="0C13E4"/>
                </a:solidFill>
                <a:latin typeface="Gill Sans MT" panose="020B0502020104020203" pitchFamily="34" charset="77"/>
              </a:rPr>
              <a:t> and greenhouse gas emissions</a:t>
            </a:r>
            <a:endParaRPr lang="en-US" sz="3600" dirty="0"/>
          </a:p>
        </p:txBody>
      </p:sp>
      <p:pic>
        <p:nvPicPr>
          <p:cNvPr id="11" name="Picture 10" descr="A line of a person with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6CCBD081-1B5D-05D5-8114-29AF192B5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886" y="2171699"/>
            <a:ext cx="4828116" cy="3621087"/>
          </a:xfrm>
          <a:prstGeom prst="rect">
            <a:avLst/>
          </a:prstGeom>
        </p:spPr>
      </p:pic>
      <p:pic>
        <p:nvPicPr>
          <p:cNvPr id="6" name="Picture 5" descr="A diagram of a graph&#10;&#10;Description automatically generated">
            <a:extLst>
              <a:ext uri="{FF2B5EF4-FFF2-40B4-BE49-F238E27FC236}">
                <a16:creationId xmlns:a16="http://schemas.microsoft.com/office/drawing/2014/main" id="{91562CD3-2B34-FA44-E261-BB0630743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886" y="2171186"/>
            <a:ext cx="4828800" cy="3621600"/>
          </a:xfrm>
          <a:prstGeom prst="rect">
            <a:avLst/>
          </a:prstGeom>
        </p:spPr>
      </p:pic>
      <p:pic>
        <p:nvPicPr>
          <p:cNvPr id="8" name="Picture 7" descr="A diagram of a graph&#10;&#10;Description automatically generated">
            <a:extLst>
              <a:ext uri="{FF2B5EF4-FFF2-40B4-BE49-F238E27FC236}">
                <a16:creationId xmlns:a16="http://schemas.microsoft.com/office/drawing/2014/main" id="{AC880EE7-A445-7EB8-463E-4BCC4C51A3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3886" y="2171186"/>
            <a:ext cx="4828800" cy="3621600"/>
          </a:xfrm>
          <a:prstGeom prst="rect">
            <a:avLst/>
          </a:prstGeom>
        </p:spPr>
      </p:pic>
      <p:pic>
        <p:nvPicPr>
          <p:cNvPr id="5" name="Picture 4" descr="A globe with a map of the earth&#10;&#10;Description automatically generated">
            <a:extLst>
              <a:ext uri="{FF2B5EF4-FFF2-40B4-BE49-F238E27FC236}">
                <a16:creationId xmlns:a16="http://schemas.microsoft.com/office/drawing/2014/main" id="{A2F6DEB7-743B-0B37-A546-3B0F75EFDE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533" y="1171566"/>
            <a:ext cx="1167377" cy="11673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54D164-D935-E69A-0BC1-B4975C2D93BF}"/>
              </a:ext>
            </a:extLst>
          </p:cNvPr>
          <p:cNvSpPr txBox="1"/>
          <p:nvPr/>
        </p:nvSpPr>
        <p:spPr>
          <a:xfrm>
            <a:off x="5997387" y="1973554"/>
            <a:ext cx="5598459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ctr">
              <a:buAutoNum type="arabicPeriod"/>
            </a:pPr>
            <a:r>
              <a:rPr lang="en-CA" sz="2400" b="0" dirty="0">
                <a:solidFill>
                  <a:srgbClr val="000000"/>
                </a:solidFill>
                <a:effectLst/>
                <a:latin typeface="Georgia" panose="02040502050405020303" pitchFamily="18" charset="0"/>
                <a:cs typeface="Gill Sans" panose="020B0502020104020203" pitchFamily="34" charset="-79"/>
              </a:rPr>
              <a:t>How are the Southern Ocean wind patterns projected to change over the coming century under different ozone and SSP scenarios?</a:t>
            </a:r>
          </a:p>
          <a:p>
            <a:pPr algn="ctr"/>
            <a:endParaRPr lang="en-CA" sz="1000" b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algn="ctr"/>
            <a:r>
              <a:rPr lang="en-CA" sz="2400" b="0" dirty="0">
                <a:solidFill>
                  <a:srgbClr val="000000"/>
                </a:solidFill>
                <a:effectLst/>
                <a:latin typeface="Georgia" panose="02040502050405020303" pitchFamily="18" charset="0"/>
                <a:cs typeface="Gill Sans" panose="020B0502020104020203" pitchFamily="34" charset="-79"/>
              </a:rPr>
              <a:t>2. What are the effects of</a:t>
            </a:r>
          </a:p>
          <a:p>
            <a:pPr algn="ctr"/>
            <a:r>
              <a:rPr lang="en-CA" sz="2400" b="0" dirty="0">
                <a:solidFill>
                  <a:srgbClr val="000000"/>
                </a:solidFill>
                <a:effectLst/>
                <a:latin typeface="Georgia" panose="02040502050405020303" pitchFamily="18" charset="0"/>
                <a:cs typeface="Gill Sans" panose="020B0502020104020203" pitchFamily="34" charset="-79"/>
              </a:rPr>
              <a:t> changing wind patterns  </a:t>
            </a:r>
          </a:p>
          <a:p>
            <a:pPr algn="ctr"/>
            <a:r>
              <a:rPr lang="en-CA" sz="2400" b="0" dirty="0">
                <a:solidFill>
                  <a:srgbClr val="000000"/>
                </a:solidFill>
                <a:effectLst/>
                <a:latin typeface="Georgia" panose="02040502050405020303" pitchFamily="18" charset="0"/>
                <a:cs typeface="Gill Sans" panose="020B0502020104020203" pitchFamily="34" charset="-79"/>
              </a:rPr>
              <a:t>on the physical ocean sea state?</a:t>
            </a:r>
          </a:p>
          <a:p>
            <a:pPr algn="ctr"/>
            <a:endParaRPr lang="en-CA" sz="1000" b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pPr algn="ctr"/>
            <a:r>
              <a:rPr lang="en-CA" sz="2400" b="0" dirty="0">
                <a:solidFill>
                  <a:srgbClr val="000000"/>
                </a:solidFill>
                <a:effectLst/>
                <a:latin typeface="Georgia" panose="02040502050405020303" pitchFamily="18" charset="0"/>
                <a:cs typeface="Gill Sans" panose="020B0502020104020203" pitchFamily="34" charset="-79"/>
              </a:rPr>
              <a:t>3. What are the relative controls </a:t>
            </a:r>
          </a:p>
          <a:p>
            <a:pPr algn="ctr"/>
            <a:r>
              <a:rPr lang="en-CA" sz="2400" b="0" dirty="0">
                <a:solidFill>
                  <a:srgbClr val="000000"/>
                </a:solidFill>
                <a:effectLst/>
                <a:latin typeface="Georgia" panose="02040502050405020303" pitchFamily="18" charset="0"/>
                <a:cs typeface="Gill Sans" panose="020B0502020104020203" pitchFamily="34" charset="-79"/>
              </a:rPr>
              <a:t>on the carbon flux?</a:t>
            </a:r>
            <a:endParaRPr lang="en-CA" sz="2400" b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633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line drawn on a white background&#10;&#10;Description automatically generated">
            <a:extLst>
              <a:ext uri="{FF2B5EF4-FFF2-40B4-BE49-F238E27FC236}">
                <a16:creationId xmlns:a16="http://schemas.microsoft.com/office/drawing/2014/main" id="{EC49705D-16BF-5CE5-3752-A576EEE72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959" y="5069968"/>
            <a:ext cx="1456533" cy="1092400"/>
          </a:xfrm>
          <a:prstGeom prst="rect">
            <a:avLst/>
          </a:prstGeom>
        </p:spPr>
      </p:pic>
      <p:pic>
        <p:nvPicPr>
          <p:cNvPr id="10" name="Picture 9" descr="A drawing of a graph&#10;&#10;Description automatically generated">
            <a:extLst>
              <a:ext uri="{FF2B5EF4-FFF2-40B4-BE49-F238E27FC236}">
                <a16:creationId xmlns:a16="http://schemas.microsoft.com/office/drawing/2014/main" id="{FBAF376F-3A80-113B-1FF7-B4F7270A2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947" y="3700573"/>
            <a:ext cx="1456533" cy="1092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3D13F2-7090-696A-A0F6-3CB169034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44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0C13E4"/>
                </a:solidFill>
                <a:latin typeface="Gill Sans MT" panose="020B0502020104020203" pitchFamily="34" charset="77"/>
              </a:rPr>
              <a:t>Experimental Design</a:t>
            </a:r>
            <a:endParaRPr lang="en-US" sz="3600" dirty="0"/>
          </a:p>
        </p:txBody>
      </p:sp>
      <p:pic>
        <p:nvPicPr>
          <p:cNvPr id="3" name="Picture 2" descr="UKESM">
            <a:extLst>
              <a:ext uri="{FF2B5EF4-FFF2-40B4-BE49-F238E27FC236}">
                <a16:creationId xmlns:a16="http://schemas.microsoft.com/office/drawing/2014/main" id="{1A28B6B0-BD12-6D20-E70B-172102B45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011" y="5818063"/>
            <a:ext cx="1549198" cy="559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AF9096-9BE7-5650-ECBC-B3F5D390ABED}"/>
              </a:ext>
            </a:extLst>
          </p:cNvPr>
          <p:cNvSpPr txBox="1"/>
          <p:nvPr/>
        </p:nvSpPr>
        <p:spPr>
          <a:xfrm>
            <a:off x="10453305" y="6316399"/>
            <a:ext cx="1800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b="0" i="1" dirty="0">
                <a:solidFill>
                  <a:srgbClr val="000000"/>
                </a:solidFill>
                <a:effectLst/>
                <a:latin typeface="Georgia" panose="02040502050405020303" pitchFamily="18" charset="0"/>
                <a:cs typeface="Gill Sans" panose="020B0502020104020203" pitchFamily="34" charset="-79"/>
              </a:rPr>
              <a:t>1950-2100</a:t>
            </a:r>
            <a:endParaRPr lang="en-US" i="1" dirty="0"/>
          </a:p>
        </p:txBody>
      </p:sp>
      <p:pic>
        <p:nvPicPr>
          <p:cNvPr id="12" name="Picture 11" descr="A yellow line drawn on a white background&#10;&#10;Description automatically generated">
            <a:extLst>
              <a:ext uri="{FF2B5EF4-FFF2-40B4-BE49-F238E27FC236}">
                <a16:creationId xmlns:a16="http://schemas.microsoft.com/office/drawing/2014/main" id="{9B0F0817-9077-250A-5AF0-7F67E19E27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6353" y="2417320"/>
            <a:ext cx="1456532" cy="1092399"/>
          </a:xfrm>
          <a:prstGeom prst="rect">
            <a:avLst/>
          </a:prstGeom>
        </p:spPr>
      </p:pic>
      <p:pic>
        <p:nvPicPr>
          <p:cNvPr id="14" name="Picture 13" descr="A line drawn on a white background&#10;&#10;Description automatically generated">
            <a:extLst>
              <a:ext uri="{FF2B5EF4-FFF2-40B4-BE49-F238E27FC236}">
                <a16:creationId xmlns:a16="http://schemas.microsoft.com/office/drawing/2014/main" id="{814E3185-669B-36A8-733F-AC7ADC48E8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7604" y="2396398"/>
            <a:ext cx="1456532" cy="1092399"/>
          </a:xfrm>
          <a:prstGeom prst="rect">
            <a:avLst/>
          </a:prstGeom>
        </p:spPr>
      </p:pic>
      <p:pic>
        <p:nvPicPr>
          <p:cNvPr id="16" name="Picture 15" descr="A drawing of a line&#10;&#10;Description automatically generated">
            <a:extLst>
              <a:ext uri="{FF2B5EF4-FFF2-40B4-BE49-F238E27FC236}">
                <a16:creationId xmlns:a16="http://schemas.microsoft.com/office/drawing/2014/main" id="{95B383FC-1685-DF2C-C61F-69E8C02974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4438" y="2426119"/>
            <a:ext cx="1456532" cy="109239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BCA4FF9-7ABD-2A32-FE28-B477F7B92FF7}"/>
              </a:ext>
            </a:extLst>
          </p:cNvPr>
          <p:cNvSpPr txBox="1"/>
          <p:nvPr/>
        </p:nvSpPr>
        <p:spPr>
          <a:xfrm>
            <a:off x="5512061" y="1867644"/>
            <a:ext cx="14565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i="1" dirty="0">
                <a:solidFill>
                  <a:srgbClr val="000000"/>
                </a:solidFill>
                <a:latin typeface="Georgia" panose="02040502050405020303" pitchFamily="18" charset="0"/>
                <a:cs typeface="Gill Sans" panose="020B0502020104020203" pitchFamily="34" charset="-79"/>
              </a:rPr>
              <a:t>historical</a:t>
            </a:r>
            <a:br>
              <a:rPr lang="en-CA" i="1" dirty="0">
                <a:solidFill>
                  <a:srgbClr val="000000"/>
                </a:solidFill>
                <a:latin typeface="Georgia" panose="02040502050405020303" pitchFamily="18" charset="0"/>
                <a:cs typeface="Gill Sans" panose="020B0502020104020203" pitchFamily="34" charset="-79"/>
              </a:rPr>
            </a:br>
            <a:r>
              <a:rPr lang="en-CA" i="1" dirty="0">
                <a:solidFill>
                  <a:srgbClr val="000000"/>
                </a:solidFill>
                <a:latin typeface="Georgia" panose="02040502050405020303" pitchFamily="18" charset="0"/>
                <a:cs typeface="Gill Sans" panose="020B0502020104020203" pitchFamily="34" charset="-79"/>
              </a:rPr>
              <a:t> ozone hole</a:t>
            </a:r>
            <a:endParaRPr lang="en-US" i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D1C04E-5066-A6F9-3B5E-1AB4E6D44386}"/>
              </a:ext>
            </a:extLst>
          </p:cNvPr>
          <p:cNvSpPr txBox="1"/>
          <p:nvPr/>
        </p:nvSpPr>
        <p:spPr>
          <a:xfrm>
            <a:off x="7454111" y="1867645"/>
            <a:ext cx="14565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i="1" dirty="0">
                <a:solidFill>
                  <a:srgbClr val="000000"/>
                </a:solidFill>
                <a:latin typeface="Georgia" panose="02040502050405020303" pitchFamily="18" charset="0"/>
                <a:cs typeface="Gill Sans" panose="020B0502020104020203" pitchFamily="34" charset="-79"/>
              </a:rPr>
              <a:t>permanent</a:t>
            </a:r>
            <a:br>
              <a:rPr lang="en-CA" i="1" dirty="0">
                <a:solidFill>
                  <a:srgbClr val="000000"/>
                </a:solidFill>
                <a:latin typeface="Georgia" panose="02040502050405020303" pitchFamily="18" charset="0"/>
                <a:cs typeface="Gill Sans" panose="020B0502020104020203" pitchFamily="34" charset="-79"/>
              </a:rPr>
            </a:br>
            <a:r>
              <a:rPr lang="en-CA" i="1" dirty="0">
                <a:solidFill>
                  <a:srgbClr val="000000"/>
                </a:solidFill>
                <a:latin typeface="Georgia" panose="02040502050405020303" pitchFamily="18" charset="0"/>
                <a:cs typeface="Gill Sans" panose="020B0502020104020203" pitchFamily="34" charset="-79"/>
              </a:rPr>
              <a:t> ozone hole</a:t>
            </a:r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39C72E-6A9F-3251-479C-8B3D828C36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12632" y="3429000"/>
            <a:ext cx="5966735" cy="28873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91681B-3A57-4A9E-25ED-5D2A1DDB5E85}"/>
              </a:ext>
            </a:extLst>
          </p:cNvPr>
          <p:cNvSpPr txBox="1"/>
          <p:nvPr/>
        </p:nvSpPr>
        <p:spPr>
          <a:xfrm>
            <a:off x="3598918" y="1867644"/>
            <a:ext cx="13622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i="1" dirty="0">
                <a:solidFill>
                  <a:srgbClr val="000000"/>
                </a:solidFill>
                <a:latin typeface="Georgia" panose="02040502050405020303" pitchFamily="18" charset="0"/>
                <a:cs typeface="Gill Sans" panose="020B0502020104020203" pitchFamily="34" charset="-79"/>
              </a:rPr>
              <a:t>n</a:t>
            </a:r>
            <a:r>
              <a:rPr lang="en-CA" sz="1800" b="0" i="1" dirty="0">
                <a:solidFill>
                  <a:srgbClr val="000000"/>
                </a:solidFill>
                <a:effectLst/>
                <a:latin typeface="Georgia" panose="02040502050405020303" pitchFamily="18" charset="0"/>
                <a:cs typeface="Gill Sans" panose="020B0502020104020203" pitchFamily="34" charset="-79"/>
              </a:rPr>
              <a:t>o </a:t>
            </a:r>
          </a:p>
          <a:p>
            <a:pPr algn="ctr"/>
            <a:r>
              <a:rPr lang="en-CA" sz="1800" b="0" i="1" dirty="0">
                <a:solidFill>
                  <a:srgbClr val="000000"/>
                </a:solidFill>
                <a:effectLst/>
                <a:latin typeface="Georgia" panose="02040502050405020303" pitchFamily="18" charset="0"/>
                <a:cs typeface="Gill Sans" panose="020B0502020104020203" pitchFamily="34" charset="-79"/>
              </a:rPr>
              <a:t>ozone hole</a:t>
            </a:r>
            <a:endParaRPr lang="en-US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EC937B-8A75-4098-1238-4C24F4167798}"/>
              </a:ext>
            </a:extLst>
          </p:cNvPr>
          <p:cNvSpPr txBox="1"/>
          <p:nvPr/>
        </p:nvSpPr>
        <p:spPr>
          <a:xfrm>
            <a:off x="1682123" y="3562762"/>
            <a:ext cx="1362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i="1" dirty="0">
                <a:solidFill>
                  <a:srgbClr val="000000"/>
                </a:solidFill>
                <a:latin typeface="Georgia" panose="02040502050405020303" pitchFamily="18" charset="0"/>
                <a:cs typeface="Gill Sans" panose="020B0502020104020203" pitchFamily="34" charset="-79"/>
              </a:rPr>
              <a:t>SSP 1-2.6</a:t>
            </a:r>
            <a:endParaRPr lang="en-US" i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B840DE-12E1-2444-BFF1-FBD5FCF0AA9C}"/>
              </a:ext>
            </a:extLst>
          </p:cNvPr>
          <p:cNvSpPr txBox="1"/>
          <p:nvPr/>
        </p:nvSpPr>
        <p:spPr>
          <a:xfrm>
            <a:off x="1669111" y="4969841"/>
            <a:ext cx="1362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i="1" dirty="0">
                <a:solidFill>
                  <a:srgbClr val="000000"/>
                </a:solidFill>
                <a:latin typeface="Georgia" panose="02040502050405020303" pitchFamily="18" charset="0"/>
                <a:cs typeface="Gill Sans" panose="020B0502020104020203" pitchFamily="34" charset="-79"/>
              </a:rPr>
              <a:t>SSP 3-7.0</a:t>
            </a:r>
            <a:endParaRPr lang="en-US" i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69CB6D-D2E0-A3CD-E319-240AF9D340E9}"/>
              </a:ext>
            </a:extLst>
          </p:cNvPr>
          <p:cNvSpPr txBox="1"/>
          <p:nvPr/>
        </p:nvSpPr>
        <p:spPr>
          <a:xfrm>
            <a:off x="3112632" y="1176404"/>
            <a:ext cx="59667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b="1" dirty="0">
                <a:solidFill>
                  <a:srgbClr val="000000"/>
                </a:solidFill>
                <a:latin typeface="Georgia" panose="02040502050405020303" pitchFamily="18" charset="0"/>
                <a:cs typeface="Gill Sans" panose="020B0502020104020203" pitchFamily="34" charset="-79"/>
              </a:rPr>
              <a:t>3 ozone scenarios, 2 GHG scenarios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88910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13F2-7090-696A-A0F6-3CB16903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dirty="0">
                <a:solidFill>
                  <a:srgbClr val="0C13E4"/>
                </a:solidFill>
                <a:latin typeface="Gill Sans MT" panose="020B0502020104020203" pitchFamily="34" charset="77"/>
              </a:rPr>
              <a:t>What are the major physical controls </a:t>
            </a:r>
            <a:br>
              <a:rPr lang="en-US" sz="3600" dirty="0">
                <a:solidFill>
                  <a:srgbClr val="0C13E4"/>
                </a:solidFill>
                <a:latin typeface="Gill Sans MT" panose="020B0502020104020203" pitchFamily="34" charset="77"/>
              </a:rPr>
            </a:br>
            <a:r>
              <a:rPr lang="en-US" sz="3600" dirty="0">
                <a:solidFill>
                  <a:srgbClr val="0C13E4"/>
                </a:solidFill>
                <a:latin typeface="Gill Sans MT" panose="020B0502020104020203" pitchFamily="34" charset="77"/>
              </a:rPr>
              <a:t>on the Southern Ocean carbon sink, and how will they change due to GHG emissions and ozone depletion?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DF8619-896C-4440-9534-287F7012DECF}"/>
              </a:ext>
            </a:extLst>
          </p:cNvPr>
          <p:cNvSpPr txBox="1"/>
          <p:nvPr/>
        </p:nvSpPr>
        <p:spPr>
          <a:xfrm>
            <a:off x="1155816" y="1906137"/>
            <a:ext cx="27437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2400" b="1" dirty="0">
                <a:solidFill>
                  <a:srgbClr val="000000"/>
                </a:solidFill>
                <a:latin typeface="Georgia" panose="02040502050405020303" pitchFamily="18" charset="0"/>
                <a:cs typeface="Gill Sans" panose="020B0502020104020203" pitchFamily="34" charset="-79"/>
              </a:rPr>
              <a:t>sea surface temperature</a:t>
            </a:r>
          </a:p>
          <a:p>
            <a:pPr algn="ctr"/>
            <a:r>
              <a:rPr lang="en-CA" sz="2400" b="1" dirty="0">
                <a:solidFill>
                  <a:srgbClr val="000000"/>
                </a:solidFill>
                <a:latin typeface="Georgia" panose="02040502050405020303" pitchFamily="18" charset="0"/>
                <a:cs typeface="Gill Sans" panose="020B0502020104020203" pitchFamily="34" charset="-79"/>
              </a:rPr>
              <a:t>(SST)</a:t>
            </a:r>
            <a:endParaRPr lang="en-US" sz="2400" b="1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2BE6AA8-AFE0-8689-DDF8-373B6DBBCCEE}"/>
              </a:ext>
            </a:extLst>
          </p:cNvPr>
          <p:cNvGrpSpPr/>
          <p:nvPr/>
        </p:nvGrpSpPr>
        <p:grpSpPr>
          <a:xfrm>
            <a:off x="1543092" y="3275472"/>
            <a:ext cx="2095200" cy="895320"/>
            <a:chOff x="1540944" y="3811608"/>
            <a:chExt cx="2095200" cy="89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C80510C-4050-8669-4226-DB6A9E9D90CF}"/>
                    </a:ext>
                  </a:extLst>
                </p14:cNvPr>
                <p14:cNvContentPartPr/>
                <p14:nvPr/>
              </p14:nvContentPartPr>
              <p14:xfrm>
                <a:off x="1540944" y="4233888"/>
                <a:ext cx="2095200" cy="223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C80510C-4050-8669-4226-DB6A9E9D90C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522944" y="4215888"/>
                  <a:ext cx="2130840" cy="25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A47C0ED-1DCA-19AB-6E06-0031244AF319}"/>
                </a:ext>
              </a:extLst>
            </p:cNvPr>
            <p:cNvGrpSpPr/>
            <p:nvPr/>
          </p:nvGrpSpPr>
          <p:grpSpPr>
            <a:xfrm>
              <a:off x="2594664" y="3811608"/>
              <a:ext cx="400320" cy="895320"/>
              <a:chOff x="2258424" y="4817808"/>
              <a:chExt cx="400320" cy="895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59DDF7AF-5BF7-9D89-56C1-415AAD31535F}"/>
                      </a:ext>
                    </a:extLst>
                  </p14:cNvPr>
                  <p14:cNvContentPartPr/>
                  <p14:nvPr/>
                </p14:nvContentPartPr>
                <p14:xfrm>
                  <a:off x="2404224" y="4905648"/>
                  <a:ext cx="34200" cy="807480"/>
                </p14:xfrm>
              </p:contentPart>
            </mc:Choice>
            <mc:Fallback xmlns=""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59DDF7AF-5BF7-9D89-56C1-415AAD31535F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2386224" y="4887648"/>
                    <a:ext cx="69840" cy="843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05C30469-965C-772A-D37C-D178DC2DFFE9}"/>
                      </a:ext>
                    </a:extLst>
                  </p14:cNvPr>
                  <p14:cNvContentPartPr/>
                  <p14:nvPr/>
                </p14:nvContentPartPr>
                <p14:xfrm>
                  <a:off x="2258424" y="4817808"/>
                  <a:ext cx="400320" cy="36792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05C30469-965C-772A-D37C-D178DC2DFFE9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2240784" y="4800168"/>
                    <a:ext cx="435960" cy="4035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11A5924-53E8-4685-97F4-FE25E064CCC5}"/>
              </a:ext>
            </a:extLst>
          </p:cNvPr>
          <p:cNvSpPr txBox="1"/>
          <p:nvPr/>
        </p:nvSpPr>
        <p:spPr>
          <a:xfrm>
            <a:off x="1221959" y="5708044"/>
            <a:ext cx="27374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i="1" dirty="0">
                <a:solidFill>
                  <a:srgbClr val="000000"/>
                </a:solidFill>
                <a:latin typeface="Georgia" panose="02040502050405020303" pitchFamily="18" charset="0"/>
                <a:cs typeface="Gill Sans" panose="020B0502020104020203" pitchFamily="34" charset="-79"/>
              </a:rPr>
              <a:t>solubility decrease with increasing SST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7377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13F2-7090-696A-A0F6-3CB16903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dirty="0">
                <a:solidFill>
                  <a:srgbClr val="0C13E4"/>
                </a:solidFill>
                <a:latin typeface="Gill Sans MT" panose="020B0502020104020203" pitchFamily="34" charset="77"/>
              </a:rPr>
              <a:t>What are the major physical controls </a:t>
            </a:r>
            <a:br>
              <a:rPr lang="en-US" sz="3600" dirty="0">
                <a:solidFill>
                  <a:srgbClr val="0C13E4"/>
                </a:solidFill>
                <a:latin typeface="Gill Sans MT" panose="020B0502020104020203" pitchFamily="34" charset="77"/>
              </a:rPr>
            </a:br>
            <a:r>
              <a:rPr lang="en-US" sz="3600" dirty="0">
                <a:solidFill>
                  <a:srgbClr val="0C13E4"/>
                </a:solidFill>
                <a:latin typeface="Gill Sans MT" panose="020B0502020104020203" pitchFamily="34" charset="77"/>
              </a:rPr>
              <a:t>on the Southern Ocean carbon sink, and how will they change due to GHG emissions and ozone depletion?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DF8619-896C-4440-9534-287F7012DECF}"/>
              </a:ext>
            </a:extLst>
          </p:cNvPr>
          <p:cNvSpPr txBox="1"/>
          <p:nvPr/>
        </p:nvSpPr>
        <p:spPr>
          <a:xfrm>
            <a:off x="1155816" y="1906137"/>
            <a:ext cx="27437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2400" b="1" dirty="0">
                <a:solidFill>
                  <a:srgbClr val="000000"/>
                </a:solidFill>
                <a:latin typeface="Georgia" panose="02040502050405020303" pitchFamily="18" charset="0"/>
                <a:cs typeface="Gill Sans" panose="020B0502020104020203" pitchFamily="34" charset="-79"/>
              </a:rPr>
              <a:t>sea surface temperature</a:t>
            </a:r>
          </a:p>
          <a:p>
            <a:pPr algn="ctr"/>
            <a:r>
              <a:rPr lang="en-CA" sz="2400" b="1" dirty="0">
                <a:solidFill>
                  <a:srgbClr val="000000"/>
                </a:solidFill>
                <a:latin typeface="Georgia" panose="02040502050405020303" pitchFamily="18" charset="0"/>
                <a:cs typeface="Gill Sans" panose="020B0502020104020203" pitchFamily="34" charset="-79"/>
              </a:rPr>
              <a:t>(SST)</a:t>
            </a:r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48D4B2-B94B-0F69-593E-9DCD4FE479BB}"/>
              </a:ext>
            </a:extLst>
          </p:cNvPr>
          <p:cNvSpPr txBox="1"/>
          <p:nvPr/>
        </p:nvSpPr>
        <p:spPr>
          <a:xfrm>
            <a:off x="4994460" y="1906136"/>
            <a:ext cx="22030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2400" b="1" dirty="0">
                <a:solidFill>
                  <a:srgbClr val="000000"/>
                </a:solidFill>
                <a:latin typeface="Georgia" panose="02040502050405020303" pitchFamily="18" charset="0"/>
                <a:cs typeface="Gill Sans" panose="020B0502020104020203" pitchFamily="34" charset="-79"/>
              </a:rPr>
              <a:t>mixed layer </a:t>
            </a:r>
          </a:p>
          <a:p>
            <a:pPr algn="ctr"/>
            <a:r>
              <a:rPr lang="en-CA" sz="2400" b="1" dirty="0">
                <a:solidFill>
                  <a:srgbClr val="000000"/>
                </a:solidFill>
                <a:latin typeface="Georgia" panose="02040502050405020303" pitchFamily="18" charset="0"/>
                <a:cs typeface="Gill Sans" panose="020B0502020104020203" pitchFamily="34" charset="-79"/>
              </a:rPr>
              <a:t>depth </a:t>
            </a:r>
          </a:p>
          <a:p>
            <a:pPr algn="ctr"/>
            <a:r>
              <a:rPr lang="en-CA" sz="2400" b="1" dirty="0">
                <a:solidFill>
                  <a:srgbClr val="000000"/>
                </a:solidFill>
                <a:latin typeface="Georgia" panose="02040502050405020303" pitchFamily="18" charset="0"/>
                <a:cs typeface="Gill Sans" panose="020B0502020104020203" pitchFamily="34" charset="-79"/>
              </a:rPr>
              <a:t>(MLD)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2BE6AA8-AFE0-8689-DDF8-373B6DBBCCEE}"/>
              </a:ext>
            </a:extLst>
          </p:cNvPr>
          <p:cNvGrpSpPr/>
          <p:nvPr/>
        </p:nvGrpSpPr>
        <p:grpSpPr>
          <a:xfrm>
            <a:off x="1543092" y="3275472"/>
            <a:ext cx="2095200" cy="895320"/>
            <a:chOff x="1540944" y="3811608"/>
            <a:chExt cx="2095200" cy="89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C80510C-4050-8669-4226-DB6A9E9D90CF}"/>
                    </a:ext>
                  </a:extLst>
                </p14:cNvPr>
                <p14:cNvContentPartPr/>
                <p14:nvPr/>
              </p14:nvContentPartPr>
              <p14:xfrm>
                <a:off x="1540944" y="4233888"/>
                <a:ext cx="2095200" cy="223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C80510C-4050-8669-4226-DB6A9E9D90C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522944" y="4215888"/>
                  <a:ext cx="2130840" cy="25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A47C0ED-1DCA-19AB-6E06-0031244AF319}"/>
                </a:ext>
              </a:extLst>
            </p:cNvPr>
            <p:cNvGrpSpPr/>
            <p:nvPr/>
          </p:nvGrpSpPr>
          <p:grpSpPr>
            <a:xfrm>
              <a:off x="2594664" y="3811608"/>
              <a:ext cx="400320" cy="895320"/>
              <a:chOff x="2258424" y="4817808"/>
              <a:chExt cx="400320" cy="895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59DDF7AF-5BF7-9D89-56C1-415AAD31535F}"/>
                      </a:ext>
                    </a:extLst>
                  </p14:cNvPr>
                  <p14:cNvContentPartPr/>
                  <p14:nvPr/>
                </p14:nvContentPartPr>
                <p14:xfrm>
                  <a:off x="2404224" y="4905648"/>
                  <a:ext cx="34200" cy="807480"/>
                </p14:xfrm>
              </p:contentPart>
            </mc:Choice>
            <mc:Fallback xmlns=""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59DDF7AF-5BF7-9D89-56C1-415AAD31535F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2386224" y="4887648"/>
                    <a:ext cx="69840" cy="843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05C30469-965C-772A-D37C-D178DC2DFFE9}"/>
                      </a:ext>
                    </a:extLst>
                  </p14:cNvPr>
                  <p14:cNvContentPartPr/>
                  <p14:nvPr/>
                </p14:nvContentPartPr>
                <p14:xfrm>
                  <a:off x="2258424" y="4817808"/>
                  <a:ext cx="400320" cy="36792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05C30469-965C-772A-D37C-D178DC2DFFE9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2240784" y="4800168"/>
                    <a:ext cx="435960" cy="4035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B42C2C8-8BF4-A372-ACF5-0A80E0E5D405}"/>
              </a:ext>
            </a:extLst>
          </p:cNvPr>
          <p:cNvGrpSpPr/>
          <p:nvPr/>
        </p:nvGrpSpPr>
        <p:grpSpPr>
          <a:xfrm>
            <a:off x="5048400" y="3634248"/>
            <a:ext cx="2095200" cy="1535604"/>
            <a:chOff x="5048400" y="4231116"/>
            <a:chExt cx="2095200" cy="153560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578C256-DEEB-8885-C4DD-BAEDFEE5328C}"/>
                    </a:ext>
                  </a:extLst>
                </p14:cNvPr>
                <p14:cNvContentPartPr/>
                <p14:nvPr/>
              </p14:nvContentPartPr>
              <p14:xfrm>
                <a:off x="5048400" y="4231116"/>
                <a:ext cx="2095200" cy="223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578C256-DEEB-8885-C4DD-BAEDFEE5328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030400" y="4213116"/>
                  <a:ext cx="213084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9E6BEF6-96C6-3E9D-2F1B-B08AE3B665F7}"/>
                    </a:ext>
                  </a:extLst>
                </p14:cNvPr>
                <p14:cNvContentPartPr/>
                <p14:nvPr/>
              </p14:nvContentPartPr>
              <p14:xfrm>
                <a:off x="5273784" y="4992048"/>
                <a:ext cx="1863720" cy="430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9E6BEF6-96C6-3E9D-2F1B-B08AE3B665F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255784" y="4974048"/>
                  <a:ext cx="1899360" cy="466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E3FFF03-827D-85E6-157A-A21F6BDC3307}"/>
                </a:ext>
              </a:extLst>
            </p:cNvPr>
            <p:cNvGrpSpPr/>
            <p:nvPr/>
          </p:nvGrpSpPr>
          <p:grpSpPr>
            <a:xfrm>
              <a:off x="5936064" y="4871400"/>
              <a:ext cx="400320" cy="895320"/>
              <a:chOff x="2258424" y="4817808"/>
              <a:chExt cx="400320" cy="895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63F1BD97-8BD8-ED78-7ACF-B705B8B7D055}"/>
                      </a:ext>
                    </a:extLst>
                  </p14:cNvPr>
                  <p14:cNvContentPartPr/>
                  <p14:nvPr/>
                </p14:nvContentPartPr>
                <p14:xfrm>
                  <a:off x="2404224" y="4905648"/>
                  <a:ext cx="34200" cy="80748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63F1BD97-8BD8-ED78-7ACF-B705B8B7D055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2386224" y="4887648"/>
                    <a:ext cx="69840" cy="843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B44B10D1-DC49-F07C-5709-39370C270719}"/>
                      </a:ext>
                    </a:extLst>
                  </p14:cNvPr>
                  <p14:cNvContentPartPr/>
                  <p14:nvPr/>
                </p14:nvContentPartPr>
                <p14:xfrm>
                  <a:off x="2258424" y="4817808"/>
                  <a:ext cx="400320" cy="36792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B44B10D1-DC49-F07C-5709-39370C270719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2240784" y="4800168"/>
                    <a:ext cx="435960" cy="4035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11A5924-53E8-4685-97F4-FE25E064CCC5}"/>
              </a:ext>
            </a:extLst>
          </p:cNvPr>
          <p:cNvSpPr txBox="1"/>
          <p:nvPr/>
        </p:nvSpPr>
        <p:spPr>
          <a:xfrm>
            <a:off x="1221959" y="5708044"/>
            <a:ext cx="27374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i="1" dirty="0">
                <a:solidFill>
                  <a:srgbClr val="000000"/>
                </a:solidFill>
                <a:latin typeface="Georgia" panose="02040502050405020303" pitchFamily="18" charset="0"/>
                <a:cs typeface="Gill Sans" panose="020B0502020104020203" pitchFamily="34" charset="-79"/>
              </a:rPr>
              <a:t>solubility decrease with increasing SST</a:t>
            </a:r>
            <a:endParaRPr lang="en-US" i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D4564A-2716-175C-053C-346DD4B1A31A}"/>
              </a:ext>
            </a:extLst>
          </p:cNvPr>
          <p:cNvSpPr txBox="1"/>
          <p:nvPr/>
        </p:nvSpPr>
        <p:spPr>
          <a:xfrm>
            <a:off x="4727267" y="5569545"/>
            <a:ext cx="28646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i="1" dirty="0">
                <a:solidFill>
                  <a:srgbClr val="000000"/>
                </a:solidFill>
                <a:latin typeface="Georgia" panose="02040502050405020303" pitchFamily="18" charset="0"/>
                <a:cs typeface="Gill Sans" panose="020B0502020104020203" pitchFamily="34" charset="-79"/>
              </a:rPr>
              <a:t>MLD deepening brings up </a:t>
            </a:r>
          </a:p>
          <a:p>
            <a:pPr algn="ctr"/>
            <a:r>
              <a:rPr lang="en-CA" i="1" dirty="0">
                <a:solidFill>
                  <a:srgbClr val="000000"/>
                </a:solidFill>
                <a:latin typeface="Georgia" panose="02040502050405020303" pitchFamily="18" charset="0"/>
                <a:cs typeface="Gill Sans" panose="020B0502020104020203" pitchFamily="34" charset="-79"/>
              </a:rPr>
              <a:t>high-carbon water </a:t>
            </a:r>
          </a:p>
          <a:p>
            <a:pPr algn="ctr"/>
            <a:r>
              <a:rPr lang="en-CA" i="1" dirty="0">
                <a:solidFill>
                  <a:srgbClr val="000000"/>
                </a:solidFill>
                <a:latin typeface="Georgia" panose="02040502050405020303" pitchFamily="18" charset="0"/>
                <a:cs typeface="Gill Sans" panose="020B0502020104020203" pitchFamily="34" charset="-79"/>
              </a:rPr>
              <a:t>and nutrients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46957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13F2-7090-696A-A0F6-3CB16903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dirty="0">
                <a:solidFill>
                  <a:srgbClr val="0C13E4"/>
                </a:solidFill>
                <a:latin typeface="Gill Sans MT" panose="020B0502020104020203" pitchFamily="34" charset="77"/>
              </a:rPr>
              <a:t>What are the major physical controls </a:t>
            </a:r>
            <a:br>
              <a:rPr lang="en-US" sz="3600" dirty="0">
                <a:solidFill>
                  <a:srgbClr val="0C13E4"/>
                </a:solidFill>
                <a:latin typeface="Gill Sans MT" panose="020B0502020104020203" pitchFamily="34" charset="77"/>
              </a:rPr>
            </a:br>
            <a:r>
              <a:rPr lang="en-US" sz="3600" dirty="0">
                <a:solidFill>
                  <a:srgbClr val="0C13E4"/>
                </a:solidFill>
                <a:latin typeface="Gill Sans MT" panose="020B0502020104020203" pitchFamily="34" charset="77"/>
              </a:rPr>
              <a:t>on the Southern Ocean carbon sink, and how will they change due to GHG emissions and ozone depletion?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DF8619-896C-4440-9534-287F7012DECF}"/>
              </a:ext>
            </a:extLst>
          </p:cNvPr>
          <p:cNvSpPr txBox="1"/>
          <p:nvPr/>
        </p:nvSpPr>
        <p:spPr>
          <a:xfrm>
            <a:off x="1155816" y="1906137"/>
            <a:ext cx="27437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2400" b="1" dirty="0">
                <a:solidFill>
                  <a:srgbClr val="000000"/>
                </a:solidFill>
                <a:latin typeface="Georgia" panose="02040502050405020303" pitchFamily="18" charset="0"/>
                <a:cs typeface="Gill Sans" panose="020B0502020104020203" pitchFamily="34" charset="-79"/>
              </a:rPr>
              <a:t>sea surface temperature</a:t>
            </a:r>
          </a:p>
          <a:p>
            <a:pPr algn="ctr"/>
            <a:r>
              <a:rPr lang="en-CA" sz="2400" b="1" dirty="0">
                <a:solidFill>
                  <a:srgbClr val="000000"/>
                </a:solidFill>
                <a:latin typeface="Georgia" panose="02040502050405020303" pitchFamily="18" charset="0"/>
                <a:cs typeface="Gill Sans" panose="020B0502020104020203" pitchFamily="34" charset="-79"/>
              </a:rPr>
              <a:t>(SST)</a:t>
            </a:r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48D4B2-B94B-0F69-593E-9DCD4FE479BB}"/>
              </a:ext>
            </a:extLst>
          </p:cNvPr>
          <p:cNvSpPr txBox="1"/>
          <p:nvPr/>
        </p:nvSpPr>
        <p:spPr>
          <a:xfrm>
            <a:off x="4994460" y="1906136"/>
            <a:ext cx="22030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2400" b="1" dirty="0">
                <a:solidFill>
                  <a:srgbClr val="000000"/>
                </a:solidFill>
                <a:latin typeface="Georgia" panose="02040502050405020303" pitchFamily="18" charset="0"/>
                <a:cs typeface="Gill Sans" panose="020B0502020104020203" pitchFamily="34" charset="-79"/>
              </a:rPr>
              <a:t>mixed layer </a:t>
            </a:r>
          </a:p>
          <a:p>
            <a:pPr algn="ctr"/>
            <a:r>
              <a:rPr lang="en-CA" sz="2400" b="1" dirty="0">
                <a:solidFill>
                  <a:srgbClr val="000000"/>
                </a:solidFill>
                <a:latin typeface="Georgia" panose="02040502050405020303" pitchFamily="18" charset="0"/>
                <a:cs typeface="Gill Sans" panose="020B0502020104020203" pitchFamily="34" charset="-79"/>
              </a:rPr>
              <a:t>depth </a:t>
            </a:r>
          </a:p>
          <a:p>
            <a:pPr algn="ctr"/>
            <a:r>
              <a:rPr lang="en-CA" sz="2400" b="1" dirty="0">
                <a:solidFill>
                  <a:srgbClr val="000000"/>
                </a:solidFill>
                <a:latin typeface="Georgia" panose="02040502050405020303" pitchFamily="18" charset="0"/>
                <a:cs typeface="Gill Sans" panose="020B0502020104020203" pitchFamily="34" charset="-79"/>
              </a:rPr>
              <a:t>(MLD)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6DDB4B-4437-434D-72B5-B631BFD2DBC5}"/>
              </a:ext>
            </a:extLst>
          </p:cNvPr>
          <p:cNvSpPr txBox="1"/>
          <p:nvPr/>
        </p:nvSpPr>
        <p:spPr>
          <a:xfrm>
            <a:off x="8548428" y="2090801"/>
            <a:ext cx="22030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2400" b="1" dirty="0">
                <a:solidFill>
                  <a:srgbClr val="000000"/>
                </a:solidFill>
                <a:latin typeface="Georgia" panose="02040502050405020303" pitchFamily="18" charset="0"/>
                <a:cs typeface="Gill Sans" panose="020B0502020104020203" pitchFamily="34" charset="-79"/>
              </a:rPr>
              <a:t>overturning</a:t>
            </a:r>
          </a:p>
          <a:p>
            <a:pPr algn="ctr"/>
            <a:r>
              <a:rPr lang="en-CA" sz="2400" b="1" dirty="0">
                <a:solidFill>
                  <a:srgbClr val="000000"/>
                </a:solidFill>
                <a:latin typeface="Georgia" panose="02040502050405020303" pitchFamily="18" charset="0"/>
                <a:cs typeface="Gill Sans" panose="020B0502020104020203" pitchFamily="34" charset="-79"/>
              </a:rPr>
              <a:t>(OT)</a:t>
            </a:r>
            <a:endParaRPr lang="en-US" sz="2400" b="1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2BE6AA8-AFE0-8689-DDF8-373B6DBBCCEE}"/>
              </a:ext>
            </a:extLst>
          </p:cNvPr>
          <p:cNvGrpSpPr/>
          <p:nvPr/>
        </p:nvGrpSpPr>
        <p:grpSpPr>
          <a:xfrm>
            <a:off x="1543092" y="3275472"/>
            <a:ext cx="2095200" cy="895320"/>
            <a:chOff x="1540944" y="3811608"/>
            <a:chExt cx="2095200" cy="89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C80510C-4050-8669-4226-DB6A9E9D90CF}"/>
                    </a:ext>
                  </a:extLst>
                </p14:cNvPr>
                <p14:cNvContentPartPr/>
                <p14:nvPr/>
              </p14:nvContentPartPr>
              <p14:xfrm>
                <a:off x="1540944" y="4233888"/>
                <a:ext cx="2095200" cy="223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C80510C-4050-8669-4226-DB6A9E9D90C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522944" y="4215888"/>
                  <a:ext cx="2130840" cy="25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A47C0ED-1DCA-19AB-6E06-0031244AF319}"/>
                </a:ext>
              </a:extLst>
            </p:cNvPr>
            <p:cNvGrpSpPr/>
            <p:nvPr/>
          </p:nvGrpSpPr>
          <p:grpSpPr>
            <a:xfrm>
              <a:off x="2594664" y="3811608"/>
              <a:ext cx="400320" cy="895320"/>
              <a:chOff x="2258424" y="4817808"/>
              <a:chExt cx="400320" cy="895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59DDF7AF-5BF7-9D89-56C1-415AAD31535F}"/>
                      </a:ext>
                    </a:extLst>
                  </p14:cNvPr>
                  <p14:cNvContentPartPr/>
                  <p14:nvPr/>
                </p14:nvContentPartPr>
                <p14:xfrm>
                  <a:off x="2404224" y="4905648"/>
                  <a:ext cx="34200" cy="807480"/>
                </p14:xfrm>
              </p:contentPart>
            </mc:Choice>
            <mc:Fallback xmlns=""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59DDF7AF-5BF7-9D89-56C1-415AAD31535F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2386224" y="4887648"/>
                    <a:ext cx="69840" cy="843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05C30469-965C-772A-D37C-D178DC2DFFE9}"/>
                      </a:ext>
                    </a:extLst>
                  </p14:cNvPr>
                  <p14:cNvContentPartPr/>
                  <p14:nvPr/>
                </p14:nvContentPartPr>
                <p14:xfrm>
                  <a:off x="2258424" y="4817808"/>
                  <a:ext cx="400320" cy="36792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05C30469-965C-772A-D37C-D178DC2DFFE9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2240784" y="4800168"/>
                    <a:ext cx="435960" cy="4035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9DEC568-168A-7BA1-0572-75CFC17B69A3}"/>
              </a:ext>
            </a:extLst>
          </p:cNvPr>
          <p:cNvGrpSpPr/>
          <p:nvPr/>
        </p:nvGrpSpPr>
        <p:grpSpPr>
          <a:xfrm>
            <a:off x="8656308" y="3643392"/>
            <a:ext cx="2095200" cy="1656252"/>
            <a:chOff x="8656308" y="4231116"/>
            <a:chExt cx="2095200" cy="165625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7F376EC-D88B-6915-B734-9451B95165F8}"/>
                    </a:ext>
                  </a:extLst>
                </p14:cNvPr>
                <p14:cNvContentPartPr/>
                <p14:nvPr/>
              </p14:nvContentPartPr>
              <p14:xfrm>
                <a:off x="8656308" y="4231116"/>
                <a:ext cx="2095200" cy="223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7F376EC-D88B-6915-B734-9451B95165F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638308" y="4213116"/>
                  <a:ext cx="2130840" cy="259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EA058A1-511D-E672-BE2D-45D9D4066D6D}"/>
                </a:ext>
              </a:extLst>
            </p:cNvPr>
            <p:cNvGrpSpPr/>
            <p:nvPr/>
          </p:nvGrpSpPr>
          <p:grpSpPr>
            <a:xfrm>
              <a:off x="9107784" y="4687488"/>
              <a:ext cx="1369800" cy="997920"/>
              <a:chOff x="9107784" y="4687488"/>
              <a:chExt cx="1369800" cy="997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0A6DEC9F-4144-7A2F-A675-2AAEC4AE2ABE}"/>
                      </a:ext>
                    </a:extLst>
                  </p14:cNvPr>
                  <p14:cNvContentPartPr/>
                  <p14:nvPr/>
                </p14:nvContentPartPr>
                <p14:xfrm>
                  <a:off x="9107784" y="4706928"/>
                  <a:ext cx="1369800" cy="97848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0A6DEC9F-4144-7A2F-A675-2AAEC4AE2ABE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9090144" y="4689288"/>
                    <a:ext cx="1405440" cy="1014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8EF86E93-0E7D-0EB2-C009-883A1793FA16}"/>
                      </a:ext>
                    </a:extLst>
                  </p14:cNvPr>
                  <p14:cNvContentPartPr/>
                  <p14:nvPr/>
                </p14:nvContentPartPr>
                <p14:xfrm>
                  <a:off x="9797904" y="4687488"/>
                  <a:ext cx="177840" cy="30708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8EF86E93-0E7D-0EB2-C009-883A1793FA16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9779904" y="4669848"/>
                    <a:ext cx="213480" cy="3427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4C72199-28F1-01E0-DD45-263503647CDC}"/>
                </a:ext>
              </a:extLst>
            </p:cNvPr>
            <p:cNvGrpSpPr/>
            <p:nvPr/>
          </p:nvGrpSpPr>
          <p:grpSpPr>
            <a:xfrm>
              <a:off x="9399984" y="4992048"/>
              <a:ext cx="400320" cy="895320"/>
              <a:chOff x="2258424" y="4817808"/>
              <a:chExt cx="400320" cy="895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9E27D847-382F-DAE4-6748-383264C14F96}"/>
                      </a:ext>
                    </a:extLst>
                  </p14:cNvPr>
                  <p14:cNvContentPartPr/>
                  <p14:nvPr/>
                </p14:nvContentPartPr>
                <p14:xfrm>
                  <a:off x="2404224" y="4905648"/>
                  <a:ext cx="34200" cy="80748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9E27D847-382F-DAE4-6748-383264C14F96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2386224" y="4887648"/>
                    <a:ext cx="69840" cy="843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2BD54CD0-DFB3-8816-ACB8-8ED8C4DDB567}"/>
                      </a:ext>
                    </a:extLst>
                  </p14:cNvPr>
                  <p14:cNvContentPartPr/>
                  <p14:nvPr/>
                </p14:nvContentPartPr>
                <p14:xfrm>
                  <a:off x="2258424" y="4817808"/>
                  <a:ext cx="400320" cy="36792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2BD54CD0-DFB3-8816-ACB8-8ED8C4DDB567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2240784" y="4800168"/>
                    <a:ext cx="435960" cy="4035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B42C2C8-8BF4-A372-ACF5-0A80E0E5D405}"/>
              </a:ext>
            </a:extLst>
          </p:cNvPr>
          <p:cNvGrpSpPr/>
          <p:nvPr/>
        </p:nvGrpSpPr>
        <p:grpSpPr>
          <a:xfrm>
            <a:off x="5048400" y="3634248"/>
            <a:ext cx="2095200" cy="1535604"/>
            <a:chOff x="5048400" y="4231116"/>
            <a:chExt cx="2095200" cy="153560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578C256-DEEB-8885-C4DD-BAEDFEE5328C}"/>
                    </a:ext>
                  </a:extLst>
                </p14:cNvPr>
                <p14:cNvContentPartPr/>
                <p14:nvPr/>
              </p14:nvContentPartPr>
              <p14:xfrm>
                <a:off x="5048400" y="4231116"/>
                <a:ext cx="2095200" cy="223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578C256-DEEB-8885-C4DD-BAEDFEE5328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030400" y="4213116"/>
                  <a:ext cx="213084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9E6BEF6-96C6-3E9D-2F1B-B08AE3B665F7}"/>
                    </a:ext>
                  </a:extLst>
                </p14:cNvPr>
                <p14:cNvContentPartPr/>
                <p14:nvPr/>
              </p14:nvContentPartPr>
              <p14:xfrm>
                <a:off x="5273784" y="4992048"/>
                <a:ext cx="1863720" cy="430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9E6BEF6-96C6-3E9D-2F1B-B08AE3B665F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255784" y="4974048"/>
                  <a:ext cx="1899360" cy="466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E3FFF03-827D-85E6-157A-A21F6BDC3307}"/>
                </a:ext>
              </a:extLst>
            </p:cNvPr>
            <p:cNvGrpSpPr/>
            <p:nvPr/>
          </p:nvGrpSpPr>
          <p:grpSpPr>
            <a:xfrm>
              <a:off x="5936064" y="4871400"/>
              <a:ext cx="400320" cy="895320"/>
              <a:chOff x="2258424" y="4817808"/>
              <a:chExt cx="400320" cy="895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63F1BD97-8BD8-ED78-7ACF-B705B8B7D055}"/>
                      </a:ext>
                    </a:extLst>
                  </p14:cNvPr>
                  <p14:cNvContentPartPr/>
                  <p14:nvPr/>
                </p14:nvContentPartPr>
                <p14:xfrm>
                  <a:off x="2404224" y="4905648"/>
                  <a:ext cx="34200" cy="80748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63F1BD97-8BD8-ED78-7ACF-B705B8B7D055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2386224" y="4887648"/>
                    <a:ext cx="69840" cy="843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B44B10D1-DC49-F07C-5709-39370C270719}"/>
                      </a:ext>
                    </a:extLst>
                  </p14:cNvPr>
                  <p14:cNvContentPartPr/>
                  <p14:nvPr/>
                </p14:nvContentPartPr>
                <p14:xfrm>
                  <a:off x="2258424" y="4817808"/>
                  <a:ext cx="400320" cy="36792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B44B10D1-DC49-F07C-5709-39370C270719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2240784" y="4800168"/>
                    <a:ext cx="435960" cy="4035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C11A5924-53E8-4685-97F4-FE25E064CCC5}"/>
              </a:ext>
            </a:extLst>
          </p:cNvPr>
          <p:cNvSpPr txBox="1"/>
          <p:nvPr/>
        </p:nvSpPr>
        <p:spPr>
          <a:xfrm>
            <a:off x="1221959" y="5708044"/>
            <a:ext cx="27374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i="1" dirty="0">
                <a:solidFill>
                  <a:srgbClr val="000000"/>
                </a:solidFill>
                <a:latin typeface="Georgia" panose="02040502050405020303" pitchFamily="18" charset="0"/>
                <a:cs typeface="Gill Sans" panose="020B0502020104020203" pitchFamily="34" charset="-79"/>
              </a:rPr>
              <a:t>solubility decrease with increasing SST</a:t>
            </a:r>
            <a:endParaRPr lang="en-US" i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D4564A-2716-175C-053C-346DD4B1A31A}"/>
              </a:ext>
            </a:extLst>
          </p:cNvPr>
          <p:cNvSpPr txBox="1"/>
          <p:nvPr/>
        </p:nvSpPr>
        <p:spPr>
          <a:xfrm>
            <a:off x="4727267" y="5569545"/>
            <a:ext cx="28646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i="1" dirty="0">
                <a:solidFill>
                  <a:srgbClr val="000000"/>
                </a:solidFill>
                <a:latin typeface="Georgia" panose="02040502050405020303" pitchFamily="18" charset="0"/>
                <a:cs typeface="Gill Sans" panose="020B0502020104020203" pitchFamily="34" charset="-79"/>
              </a:rPr>
              <a:t>MLD deepening brings up </a:t>
            </a:r>
          </a:p>
          <a:p>
            <a:pPr algn="ctr"/>
            <a:r>
              <a:rPr lang="en-CA" i="1" dirty="0">
                <a:solidFill>
                  <a:srgbClr val="000000"/>
                </a:solidFill>
                <a:latin typeface="Georgia" panose="02040502050405020303" pitchFamily="18" charset="0"/>
                <a:cs typeface="Gill Sans" panose="020B0502020104020203" pitchFamily="34" charset="-79"/>
              </a:rPr>
              <a:t>high-carbon water </a:t>
            </a:r>
          </a:p>
          <a:p>
            <a:pPr algn="ctr"/>
            <a:r>
              <a:rPr lang="en-CA" i="1" dirty="0">
                <a:solidFill>
                  <a:srgbClr val="000000"/>
                </a:solidFill>
                <a:latin typeface="Georgia" panose="02040502050405020303" pitchFamily="18" charset="0"/>
                <a:cs typeface="Gill Sans" panose="020B0502020104020203" pitchFamily="34" charset="-79"/>
              </a:rPr>
              <a:t>and nutrients</a:t>
            </a:r>
            <a:endParaRPr lang="en-US" i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DE2811E-C8F7-AB6E-0C7F-BDAE2118EBB0}"/>
              </a:ext>
            </a:extLst>
          </p:cNvPr>
          <p:cNvSpPr txBox="1"/>
          <p:nvPr/>
        </p:nvSpPr>
        <p:spPr>
          <a:xfrm>
            <a:off x="8281235" y="5569545"/>
            <a:ext cx="27374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i="1" dirty="0">
                <a:solidFill>
                  <a:srgbClr val="000000"/>
                </a:solidFill>
                <a:latin typeface="Georgia" panose="02040502050405020303" pitchFamily="18" charset="0"/>
                <a:cs typeface="Gill Sans" panose="020B0502020104020203" pitchFamily="34" charset="-79"/>
              </a:rPr>
              <a:t>enhanced OT brings up high-carbon water </a:t>
            </a:r>
          </a:p>
          <a:p>
            <a:pPr algn="ctr"/>
            <a:r>
              <a:rPr lang="en-CA" i="1" dirty="0">
                <a:solidFill>
                  <a:srgbClr val="000000"/>
                </a:solidFill>
                <a:latin typeface="Georgia" panose="02040502050405020303" pitchFamily="18" charset="0"/>
                <a:cs typeface="Gill Sans" panose="020B0502020104020203" pitchFamily="34" charset="-79"/>
              </a:rPr>
              <a:t>and nutrients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79288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1943</TotalTime>
  <Words>1387</Words>
  <Application>Microsoft Macintosh PowerPoint</Application>
  <PresentationFormat>Widescreen</PresentationFormat>
  <Paragraphs>231</Paragraphs>
  <Slides>36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Aptos</vt:lpstr>
      <vt:lpstr>Aptos Display</vt:lpstr>
      <vt:lpstr>Arial</vt:lpstr>
      <vt:lpstr>Georgia</vt:lpstr>
      <vt:lpstr>Gill Sans</vt:lpstr>
      <vt:lpstr>Gill Sans MT</vt:lpstr>
      <vt:lpstr>Google Sans</vt:lpstr>
      <vt:lpstr>Office Theme</vt:lpstr>
      <vt:lpstr>The Evolving Relative Role  of Stratospheric Ozone  and Greenhouse Gasses in Modifying the  Southern Ocean Carbon Sink  from 1950 to 2100</vt:lpstr>
      <vt:lpstr>Changing polar climate due to ozone depletion  and greenhouse gas emissions</vt:lpstr>
      <vt:lpstr>Changing polar climate due to ozone depletion  and greenhouse gas emissions</vt:lpstr>
      <vt:lpstr>Changing polar climate due to ozone depletion  and greenhouse gas emissions</vt:lpstr>
      <vt:lpstr>Changing polar climate due to ozone depletion  and greenhouse gas emissions</vt:lpstr>
      <vt:lpstr>Experimental Design</vt:lpstr>
      <vt:lpstr>What are the major physical controls  on the Southern Ocean carbon sink, and how will they change due to GHG emissions and ozone depletion?</vt:lpstr>
      <vt:lpstr>What are the major physical controls  on the Southern Ocean carbon sink, and how will they change due to GHG emissions and ozone depletion?</vt:lpstr>
      <vt:lpstr>What are the major physical controls  on the Southern Ocean carbon sink, and how will they change due to GHG emissions and ozone depletion?</vt:lpstr>
      <vt:lpstr>Can we learn from the UKESM1 winds? Yes, they perform well against the ERA5 reanalysis</vt:lpstr>
      <vt:lpstr>Ozone and GHG effect  on wind speed,1950-2100</vt:lpstr>
      <vt:lpstr>Ozone and GHG effect  on wind speed,1950-2100</vt:lpstr>
      <vt:lpstr>Ozone and GHG effect  on wind speed,1950-2100</vt:lpstr>
      <vt:lpstr>Ozone and GHG effect  on wind speed,1950-2100</vt:lpstr>
      <vt:lpstr>Results: Physical Sea State</vt:lpstr>
      <vt:lpstr>Results: Physical Sea State</vt:lpstr>
      <vt:lpstr>Results: Physical Sea State</vt:lpstr>
      <vt:lpstr>Ok, but what does it mean  for the CO2 sink?</vt:lpstr>
      <vt:lpstr>Ok, but what does it mean  for the CO2 sink?</vt:lpstr>
      <vt:lpstr>Ok, but what does it mean  for the CO2 sink?</vt:lpstr>
      <vt:lpstr>Ok, but what does it mean  for the CO2 sink?</vt:lpstr>
      <vt:lpstr>Ok, but what does it mean  for the CO2 sink?</vt:lpstr>
      <vt:lpstr>RANDOM OTHER SLIDES BEGIN HERE</vt:lpstr>
      <vt:lpstr>Ok, but what does it mean  for the CO2 sink?</vt:lpstr>
      <vt:lpstr>Ok, but what does it mean  for the CO2 sink?</vt:lpstr>
      <vt:lpstr>PowerPoint Presentation</vt:lpstr>
      <vt:lpstr>RANDOM OTHER SLIDES BEGIN HERE</vt:lpstr>
      <vt:lpstr>Summary</vt:lpstr>
      <vt:lpstr>Ok, but what does it mean  for the CO2 sink?</vt:lpstr>
      <vt:lpstr>Experimental Design</vt:lpstr>
      <vt:lpstr>What are the major physical controls  on the Southern Ocean carbon sink, and how will they change due to GHG emissions and ozone depletion?</vt:lpstr>
      <vt:lpstr>Ozone and GHG effect  on wind speed,1950-2100</vt:lpstr>
      <vt:lpstr>Ozone and GHG effect  on wind speed,1950-2100</vt:lpstr>
      <vt:lpstr>Ozone and GHG effect  on wind speed,1950-2100</vt:lpstr>
      <vt:lpstr>What are the major physical controls  on the Southern Ocean carbon sink, and how will they change due to GHG emissions and ozone depletion?</vt:lpstr>
      <vt:lpstr>A back of the envelope calculation: of non-CO2 effects the thermal effect is most important, but non-CO2 effects are dwarfed by the atmospheric carbon signal.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Evolving Relative Role  of Stratospheric Ozone  and Greenhouse Gasses in Modifying the  Southern Ocean Carbon Sink  from 1950 to 2100</dc:title>
  <dc:creator>Tereza Jarnikova (ENV - Staff)</dc:creator>
  <cp:lastModifiedBy>Tereza Jarnikova (ENV - Staff)</cp:lastModifiedBy>
  <cp:revision>19</cp:revision>
  <dcterms:created xsi:type="dcterms:W3CDTF">2024-03-26T13:24:55Z</dcterms:created>
  <dcterms:modified xsi:type="dcterms:W3CDTF">2024-04-10T09:23:42Z</dcterms:modified>
</cp:coreProperties>
</file>