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0c77813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20c77813e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0c77813e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20c77813e4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0c77813e4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0c77813e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0c77813e4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0c77813e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0c77813e4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0c77813e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0c77813e4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0c77813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0c77813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20c77813e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0c77813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20c77813e4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c77813e4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c77813e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c77813e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0c77813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Institucional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838200" y="4156363"/>
            <a:ext cx="4268190" cy="91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38200" y="5474525"/>
            <a:ext cx="42681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03">
          <p15:clr>
            <a:srgbClr val="FBAE40"/>
          </p15:clr>
        </p15:guide>
        <p15:guide id="2" pos="529">
          <p15:clr>
            <a:srgbClr val="FBAE40"/>
          </p15:clr>
        </p15:guide>
        <p15:guide id="3" orient="horz" pos="2614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orient="horz" pos="3680">
          <p15:clr>
            <a:srgbClr val="FBAE40"/>
          </p15:clr>
        </p15:guide>
        <p15:guide id="6" pos="3228">
          <p15:clr>
            <a:srgbClr val="FBAE40"/>
          </p15:clr>
        </p15:guide>
        <p15:guide id="7" pos="347">
          <p15:clr>
            <a:srgbClr val="FBAE40"/>
          </p15:clr>
        </p15:guide>
        <p15:guide id="8" orient="horz" pos="323">
          <p15:clr>
            <a:srgbClr val="FBAE40"/>
          </p15:clr>
        </p15:guide>
        <p15:guide id="9" orient="horz" pos="686">
          <p15:clr>
            <a:srgbClr val="FBAE40"/>
          </p15:clr>
        </p15:guide>
        <p15:guide id="10" pos="1980">
          <p15:clr>
            <a:srgbClr val="FBAE40"/>
          </p15:clr>
        </p15:guide>
        <p15:guide id="11" pos="17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adrão">
  <p:cSld name="Conteúdo Padrã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3"/>
          <p:cNvCxnSpPr/>
          <p:nvPr/>
        </p:nvCxnSpPr>
        <p:spPr>
          <a:xfrm>
            <a:off x="0" y="1771049"/>
            <a:ext cx="2649071" cy="0"/>
          </a:xfrm>
          <a:prstGeom prst="straightConnector1">
            <a:avLst/>
          </a:prstGeom>
          <a:noFill/>
          <a:ln cap="rnd" cmpd="sng" w="38100">
            <a:solidFill>
              <a:srgbClr val="9ED5D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2013924"/>
            <a:ext cx="10515600" cy="409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839787" y="6356349"/>
            <a:ext cx="5256213" cy="204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6">
          <p15:clr>
            <a:srgbClr val="FBAE40"/>
          </p15:clr>
        </p15:guide>
        <p15:guide id="2" orient="horz" pos="958">
          <p15:clr>
            <a:srgbClr val="FBAE40"/>
          </p15:clr>
        </p15:guide>
        <p15:guide id="3" orient="horz" pos="1253">
          <p15:clr>
            <a:srgbClr val="FBAE40"/>
          </p15:clr>
        </p15:guide>
        <p15:guide id="4" orient="horz" pos="3861">
          <p15:clr>
            <a:srgbClr val="FBAE40"/>
          </p15:clr>
        </p15:guide>
        <p15:guide id="5" pos="529">
          <p15:clr>
            <a:srgbClr val="FBAE40"/>
          </p15:clr>
        </p15:guide>
        <p15:guide id="6" pos="6992">
          <p15:clr>
            <a:srgbClr val="FBAE40"/>
          </p15:clr>
        </p15:guide>
        <p15:guide id="7" pos="7151">
          <p15:clr>
            <a:srgbClr val="FBAE40"/>
          </p15:clr>
        </p15:guide>
        <p15:guide id="8" pos="3840">
          <p15:clr>
            <a:srgbClr val="FBAE40"/>
          </p15:clr>
        </p15:guide>
        <p15:guide id="9" pos="7469">
          <p15:clr>
            <a:srgbClr val="FBAE40"/>
          </p15:clr>
        </p15:guide>
        <p15:guide id="10" pos="7310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orient="horz" pos="3997">
          <p15:clr>
            <a:srgbClr val="FBAE40"/>
          </p15:clr>
        </p15:guide>
        <p15:guide id="13" pos="57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 de Capítulos">
  <p:cSld name="Divisor de Capítulo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2104383"/>
            <a:ext cx="4718050" cy="980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0" y="3421354"/>
            <a:ext cx="5586608" cy="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/>
        </p:nvSpPr>
        <p:spPr>
          <a:xfrm>
            <a:off x="839788" y="3716339"/>
            <a:ext cx="4716461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para add subtítulo, se houver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29">
          <p15:clr>
            <a:srgbClr val="FBAE40"/>
          </p15:clr>
        </p15:guide>
        <p15:guide id="2" pos="3500">
          <p15:clr>
            <a:srgbClr val="FBAE40"/>
          </p15:clr>
        </p15:guide>
        <p15:guide id="3" orient="horz" pos="1321">
          <p15:clr>
            <a:srgbClr val="FBAE40"/>
          </p15:clr>
        </p15:guide>
        <p15:guide id="4" orient="horz" pos="1933">
          <p15:clr>
            <a:srgbClr val="FBAE40"/>
          </p15:clr>
        </p15:guide>
        <p15:guide id="5" orient="horz" pos="2341">
          <p15:clr>
            <a:srgbClr val="FBAE40"/>
          </p15:clr>
        </p15:guide>
        <p15:guide id="6" orient="horz" pos="25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tivo">
  <p:cSld name="Comparativ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0" y="1771049"/>
            <a:ext cx="2649071" cy="0"/>
          </a:xfrm>
          <a:prstGeom prst="straightConnector1">
            <a:avLst/>
          </a:prstGeom>
          <a:noFill/>
          <a:ln cap="rnd" cmpd="sng" w="38100">
            <a:solidFill>
              <a:srgbClr val="9ED5D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2021307"/>
            <a:ext cx="5181600" cy="4036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2021307"/>
            <a:ext cx="5181600" cy="4036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839787" y="6356349"/>
            <a:ext cx="5256213" cy="204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6">
          <p15:clr>
            <a:srgbClr val="FBAE40"/>
          </p15:clr>
        </p15:guide>
        <p15:guide id="2" orient="horz" pos="958">
          <p15:clr>
            <a:srgbClr val="FBAE40"/>
          </p15:clr>
        </p15:guide>
        <p15:guide id="3" orient="horz" pos="1253">
          <p15:clr>
            <a:srgbClr val="FBAE40"/>
          </p15:clr>
        </p15:guide>
        <p15:guide id="4" orient="horz" pos="3816">
          <p15:clr>
            <a:srgbClr val="FBAE40"/>
          </p15:clr>
        </p15:guide>
        <p15:guide id="5" pos="529">
          <p15:clr>
            <a:srgbClr val="FBAE40"/>
          </p15:clr>
        </p15:guide>
        <p15:guide id="6" pos="6992">
          <p15:clr>
            <a:srgbClr val="FBAE40"/>
          </p15:clr>
        </p15:guide>
        <p15:guide id="7" pos="7151">
          <p15:clr>
            <a:srgbClr val="FBAE40"/>
          </p15:clr>
        </p15:guide>
        <p15:guide id="8" pos="3840">
          <p15:clr>
            <a:srgbClr val="FBAE40"/>
          </p15:clr>
        </p15:guide>
        <p15:guide id="9" pos="7469">
          <p15:clr>
            <a:srgbClr val="FBAE40"/>
          </p15:clr>
        </p15:guide>
        <p15:guide id="10" pos="7310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orient="horz" pos="3997">
          <p15:clr>
            <a:srgbClr val="FBAE40"/>
          </p15:clr>
        </p15:guide>
        <p15:guide id="13" pos="57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tivo c/ Subtítulo">
  <p:cSld name="Comparativo c/ Subtítul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6"/>
          <p:cNvCxnSpPr/>
          <p:nvPr/>
        </p:nvCxnSpPr>
        <p:spPr>
          <a:xfrm>
            <a:off x="0" y="1771049"/>
            <a:ext cx="2649071" cy="0"/>
          </a:xfrm>
          <a:prstGeom prst="straightConnector1">
            <a:avLst/>
          </a:prstGeom>
          <a:noFill/>
          <a:ln cap="rnd" cmpd="sng" w="38100">
            <a:solidFill>
              <a:srgbClr val="9ED5D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2" name="Google Shape;42;p6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2000492"/>
            <a:ext cx="5180013" cy="654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924175"/>
            <a:ext cx="5180013" cy="313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2000492"/>
            <a:ext cx="5183188" cy="654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924175"/>
            <a:ext cx="5183188" cy="313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839787" y="6356349"/>
            <a:ext cx="5256213" cy="204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6">
          <p15:clr>
            <a:srgbClr val="FBAE40"/>
          </p15:clr>
        </p15:guide>
        <p15:guide id="2" orient="horz" pos="958">
          <p15:clr>
            <a:srgbClr val="FBAE40"/>
          </p15:clr>
        </p15:guide>
        <p15:guide id="3" orient="horz" pos="1253">
          <p15:clr>
            <a:srgbClr val="FBAE40"/>
          </p15:clr>
        </p15:guide>
        <p15:guide id="4" orient="horz" pos="3816">
          <p15:clr>
            <a:srgbClr val="FBAE40"/>
          </p15:clr>
        </p15:guide>
        <p15:guide id="5" pos="529">
          <p15:clr>
            <a:srgbClr val="FBAE40"/>
          </p15:clr>
        </p15:guide>
        <p15:guide id="6" pos="6992">
          <p15:clr>
            <a:srgbClr val="FBAE40"/>
          </p15:clr>
        </p15:guide>
        <p15:guide id="7" pos="7151">
          <p15:clr>
            <a:srgbClr val="FBAE40"/>
          </p15:clr>
        </p15:guide>
        <p15:guide id="8" pos="3840">
          <p15:clr>
            <a:srgbClr val="FBAE40"/>
          </p15:clr>
        </p15:guide>
        <p15:guide id="9" pos="7469">
          <p15:clr>
            <a:srgbClr val="FBAE40"/>
          </p15:clr>
        </p15:guide>
        <p15:guide id="10" pos="7310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orient="horz" pos="3997">
          <p15:clr>
            <a:srgbClr val="FBAE40"/>
          </p15:clr>
        </p15:guide>
        <p15:guide id="13" pos="5745">
          <p15:clr>
            <a:srgbClr val="FBAE40"/>
          </p15:clr>
        </p15:guide>
        <p15:guide id="14" orient="horz" pos="1684">
          <p15:clr>
            <a:srgbClr val="FBAE40"/>
          </p15:clr>
        </p15:guide>
        <p15:guide id="15" orient="horz" pos="18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/ Subtítulo">
  <p:cSld name="Conteúdo c/ Subtítul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7"/>
          <p:cNvCxnSpPr/>
          <p:nvPr/>
        </p:nvCxnSpPr>
        <p:spPr>
          <a:xfrm>
            <a:off x="0" y="2425567"/>
            <a:ext cx="2649071" cy="0"/>
          </a:xfrm>
          <a:prstGeom prst="straightConnector1">
            <a:avLst/>
          </a:prstGeom>
          <a:noFill/>
          <a:ln cap="rnd" cmpd="sng" w="38100">
            <a:solidFill>
              <a:srgbClr val="9ED5D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39788" y="1798005"/>
            <a:ext cx="10514012" cy="325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838200" y="2708275"/>
            <a:ext cx="10515600" cy="3405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839787" y="6356349"/>
            <a:ext cx="5256213" cy="204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6">
          <p15:clr>
            <a:srgbClr val="FBAE40"/>
          </p15:clr>
        </p15:guide>
        <p15:guide id="2" orient="horz" pos="958">
          <p15:clr>
            <a:srgbClr val="FBAE40"/>
          </p15:clr>
        </p15:guide>
        <p15:guide id="3" orient="horz" pos="1117">
          <p15:clr>
            <a:srgbClr val="FBAE40"/>
          </p15:clr>
        </p15:guide>
        <p15:guide id="4" orient="horz" pos="3861">
          <p15:clr>
            <a:srgbClr val="FBAE40"/>
          </p15:clr>
        </p15:guide>
        <p15:guide id="5" pos="529">
          <p15:clr>
            <a:srgbClr val="FBAE40"/>
          </p15:clr>
        </p15:guide>
        <p15:guide id="6" pos="6992">
          <p15:clr>
            <a:srgbClr val="FBAE40"/>
          </p15:clr>
        </p15:guide>
        <p15:guide id="7" pos="7151">
          <p15:clr>
            <a:srgbClr val="FBAE40"/>
          </p15:clr>
        </p15:guide>
        <p15:guide id="8" pos="3840">
          <p15:clr>
            <a:srgbClr val="FBAE40"/>
          </p15:clr>
        </p15:guide>
        <p15:guide id="9" pos="7469">
          <p15:clr>
            <a:srgbClr val="FBAE40"/>
          </p15:clr>
        </p15:guide>
        <p15:guide id="10" pos="7310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orient="horz" pos="3997">
          <p15:clr>
            <a:srgbClr val="FBAE40"/>
          </p15:clr>
        </p15:guide>
        <p15:guide id="13" pos="5745">
          <p15:clr>
            <a:srgbClr val="FBAE40"/>
          </p15:clr>
        </p15:guide>
        <p15:guide id="14" orient="horz" pos="1344">
          <p15:clr>
            <a:srgbClr val="FBAE40"/>
          </p15:clr>
        </p15:guide>
        <p15:guide id="15" orient="horz" pos="170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/ Imagem">
  <p:cSld name="Conteúdo c/ Image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body"/>
          </p:nvPr>
        </p:nvSpPr>
        <p:spPr>
          <a:xfrm>
            <a:off x="839788" y="1989138"/>
            <a:ext cx="5649227" cy="4103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0" y="1771049"/>
            <a:ext cx="2649071" cy="0"/>
          </a:xfrm>
          <a:prstGeom prst="straightConnector1">
            <a:avLst/>
          </a:prstGeom>
          <a:noFill/>
          <a:ln cap="rnd" cmpd="sng" w="38100">
            <a:solidFill>
              <a:srgbClr val="9ED5D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8"/>
          <p:cNvSpPr txBox="1"/>
          <p:nvPr>
            <p:ph type="title"/>
          </p:nvPr>
        </p:nvSpPr>
        <p:spPr>
          <a:xfrm>
            <a:off x="838200" y="551144"/>
            <a:ext cx="5653088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8"/>
          <p:cNvSpPr/>
          <p:nvPr>
            <p:ph idx="2" type="pic"/>
          </p:nvPr>
        </p:nvSpPr>
        <p:spPr>
          <a:xfrm>
            <a:off x="6959600" y="1"/>
            <a:ext cx="5211337" cy="609281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839787" y="6345239"/>
            <a:ext cx="564922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6">
          <p15:clr>
            <a:srgbClr val="FBAE40"/>
          </p15:clr>
        </p15:guide>
        <p15:guide id="2" orient="horz" pos="958">
          <p15:clr>
            <a:srgbClr val="FBAE40"/>
          </p15:clr>
        </p15:guide>
        <p15:guide id="3" orient="horz" pos="125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529">
          <p15:clr>
            <a:srgbClr val="FBAE40"/>
          </p15:clr>
        </p15:guide>
        <p15:guide id="6" pos="6992">
          <p15:clr>
            <a:srgbClr val="FBAE40"/>
          </p15:clr>
        </p15:guide>
        <p15:guide id="7" pos="7151">
          <p15:clr>
            <a:srgbClr val="FBAE40"/>
          </p15:clr>
        </p15:guide>
        <p15:guide id="8" pos="4089">
          <p15:clr>
            <a:srgbClr val="FBAE40"/>
          </p15:clr>
        </p15:guide>
        <p15:guide id="9" pos="7469">
          <p15:clr>
            <a:srgbClr val="FBAE40"/>
          </p15:clr>
        </p15:guide>
        <p15:guide id="10" pos="7310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orient="horz" pos="3997">
          <p15:clr>
            <a:srgbClr val="FBAE40"/>
          </p15:clr>
        </p15:guide>
        <p15:guide id="13" pos="5745">
          <p15:clr>
            <a:srgbClr val="FBAE40"/>
          </p15:clr>
        </p15:guide>
        <p15:guide id="14" pos="4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59291" y="866497"/>
            <a:ext cx="1280160" cy="346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158 / 213 / 214</a:t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-1559291" y="1309259"/>
            <a:ext cx="1280160" cy="346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255 / 231 / 45</a:t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-1559291" y="1771272"/>
            <a:ext cx="1280160" cy="346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212 / 225 / 103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1559291" y="2896420"/>
            <a:ext cx="1280160" cy="34650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218 / 218 / 218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1559291" y="3321479"/>
            <a:ext cx="1280160" cy="346509"/>
          </a:xfrm>
          <a:prstGeom prst="rect">
            <a:avLst/>
          </a:prstGeom>
          <a:solidFill>
            <a:srgbClr val="9D9D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157 / 157 / 157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-1559291" y="3764240"/>
            <a:ext cx="1280160" cy="346509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87 / 87 / 87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-1559291" y="4833184"/>
            <a:ext cx="1280160" cy="346510"/>
          </a:xfrm>
          <a:prstGeom prst="rect">
            <a:avLst/>
          </a:prstGeom>
          <a:solidFill>
            <a:srgbClr val="FD7F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253 / 127 / 33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559290" y="5711393"/>
            <a:ext cx="1280160" cy="346510"/>
          </a:xfrm>
          <a:prstGeom prst="rect">
            <a:avLst/>
          </a:prstGeom>
          <a:solidFill>
            <a:srgbClr val="FEC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254 / 203 / 2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1559290" y="5275946"/>
            <a:ext cx="1280160" cy="346510"/>
          </a:xfrm>
          <a:prstGeom prst="rect">
            <a:avLst/>
          </a:prstGeom>
          <a:solidFill>
            <a:srgbClr val="FE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254 / 0 / 0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1559291" y="557949"/>
            <a:ext cx="12801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PALETA PRINCIPAL</a:t>
            </a:r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-1559291" y="2588026"/>
            <a:ext cx="12801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ESCALA DE CINZAS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-1559291" y="4536549"/>
            <a:ext cx="12801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CORES ANTIGAS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ctrTitle"/>
          </p:nvPr>
        </p:nvSpPr>
        <p:spPr>
          <a:xfrm>
            <a:off x="838200" y="4156363"/>
            <a:ext cx="4268190" cy="91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US"/>
              <a:t>Qualidade de Software</a:t>
            </a:r>
            <a:endParaRPr/>
          </a:p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838200" y="5474525"/>
            <a:ext cx="42681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22" y="518320"/>
            <a:ext cx="5106390" cy="62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2104383"/>
            <a:ext cx="4718050" cy="980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Qualidade do Processo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777100" y="3701000"/>
            <a:ext cx="4128300" cy="46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O que é Qualidade do Processo?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38200" y="2013924"/>
            <a:ext cx="10515600" cy="409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qualidade de um software está diretamente relacionada com a qualidade do processo de desenvolvimento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Bom processo de software NÃO garante um software de qualidade, mas é um bom indicativo.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098" y="3047873"/>
            <a:ext cx="6130974" cy="35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Vantagens de ter Qualidade no processo:</a:t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852" y="2260477"/>
            <a:ext cx="7172622" cy="3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838200" y="2104383"/>
            <a:ext cx="4718050" cy="980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Garantia e controle</a:t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845100" y="3633000"/>
            <a:ext cx="4011900" cy="63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Garantia e controle de qualidade</a:t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945" y="2146783"/>
            <a:ext cx="6072725" cy="34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838200" y="551144"/>
            <a:ext cx="102615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Garantia de Qualidade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838200" y="2013924"/>
            <a:ext cx="10515600" cy="4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Mais relacionado ao processo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Certificar que todas as atividades estão sendo executadas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Assegurar que os requisitos e padrões estão sendo seguidos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Assegurar que os artefatos estão de acordo com o plano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Como? </a:t>
            </a:r>
            <a:r>
              <a:rPr lang="en-US"/>
              <a:t>Auditorias e avaliações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Checklist para a auditoria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Avaliar arquitetura e estrutura de acordo com requisitos</a:t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838200" y="627344"/>
            <a:ext cx="102615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Controle de Qualidade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838200" y="2013924"/>
            <a:ext cx="10515600" cy="409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Mais relacionado ao produto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Detectar falhas e resultados insatisfatórios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Como? </a:t>
            </a:r>
            <a:r>
              <a:rPr lang="en-US"/>
              <a:t>Testes e relatórios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Testes de Unidade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Testes de Integração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Testes de Sistema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Testes de Aceitação</a:t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Controle de Qualidade: Métricas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838200" y="2013924"/>
            <a:ext cx="10515600" cy="409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Número de linhas do código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Completude da tarefa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Frequência de erro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Tempo de execução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Escala de satisfação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838200" y="2104383"/>
            <a:ext cx="47181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Testes</a:t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679975" y="3623275"/>
            <a:ext cx="4196400" cy="72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38200" y="551144"/>
            <a:ext cx="10261500" cy="9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 que testar?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838200" y="2013924"/>
            <a:ext cx="10515600" cy="40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74930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Permite identificar erros durante as etapas de desenvolvimento;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Garante a confiança do usuário final e sua satisfação ao utilizar o software;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Permite assegurar a qualidade do produto e seu funcionamento correto;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É fundamental para manter a reputação do negócio no setores: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Verificar a integração adequada dos componentes;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Analisar se todos os requisitos foram implementados corretamente;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Garantir que os defeitos encontrados sejam corrigidos antes da implantação do software;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Reduzir custos de manutenção corretiva e retrabalho.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ctrTitle"/>
          </p:nvPr>
        </p:nvSpPr>
        <p:spPr>
          <a:xfrm>
            <a:off x="838200" y="4156363"/>
            <a:ext cx="4268190" cy="91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US"/>
              <a:t>O que é qualidade de software?</a:t>
            </a:r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11" y="519039"/>
            <a:ext cx="1981200" cy="559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838200" y="551144"/>
            <a:ext cx="10261500" cy="9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7 princípios do testes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838200" y="2013924"/>
            <a:ext cx="10515600" cy="40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C1D"/>
                </a:solidFill>
              </a:rPr>
              <a:t>1. O teste mostra a presença de defeitos e não a sua ausência</a:t>
            </a:r>
            <a:endParaRPr>
              <a:solidFill>
                <a:srgbClr val="1D1C1D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C1D"/>
                </a:solidFill>
              </a:rPr>
              <a:t>2. Testes exaustivos são impossíveis</a:t>
            </a:r>
            <a:endParaRPr>
              <a:solidFill>
                <a:srgbClr val="1D1C1D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C1D"/>
                </a:solidFill>
              </a:rPr>
              <a:t>3. O teste inicial economiza tempo e recursos</a:t>
            </a:r>
            <a:endParaRPr>
              <a:solidFill>
                <a:srgbClr val="1D1C1D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C1D"/>
                </a:solidFill>
              </a:rPr>
              <a:t>4. Defeitos se agrupam</a:t>
            </a:r>
            <a:endParaRPr>
              <a:solidFill>
                <a:srgbClr val="1D1C1D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C1D"/>
                </a:solidFill>
              </a:rPr>
              <a:t>5. Cuidado com o paradoxo do pesticida</a:t>
            </a:r>
            <a:endParaRPr>
              <a:solidFill>
                <a:srgbClr val="1D1C1D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C1D"/>
                </a:solidFill>
              </a:rPr>
              <a:t>6. O teste depende do contexto</a:t>
            </a:r>
            <a:endParaRPr>
              <a:solidFill>
                <a:srgbClr val="1D1C1D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C1D"/>
                </a:solidFill>
              </a:rPr>
              <a:t>7. Ausência de erros é uma ilusão</a:t>
            </a:r>
            <a:endParaRPr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725" y="2459600"/>
            <a:ext cx="5976175" cy="38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838200" y="551144"/>
            <a:ext cx="10261500" cy="9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Tipos de testes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838200" y="2013924"/>
            <a:ext cx="10515600" cy="40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Teste funcional: Avalia requisitos e funções a serem executadas (cenários de teste)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Teste não funcional: Avalia características do sistema, como segurança, performance, entre outros.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Teste caixa-branca: Relacionado à estrutura interna e implementação, inclui código, arquitetura, flexo de dados, entre outros. (Teste de condição e Teste de ciclo)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Teste caixa-preta: Foca no funcionamento do software, também conhecido como teste funcional.</a:t>
            </a:r>
            <a:endParaRPr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838200" y="2104383"/>
            <a:ext cx="4718050" cy="980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Gherkin</a:t>
            </a:r>
            <a:endParaRPr/>
          </a:p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679975" y="3623275"/>
            <a:ext cx="4196400" cy="72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O que é Gherkin?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838200" y="2013924"/>
            <a:ext cx="10515600" cy="409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Tem como função padronizar a escrita Histórias de Usuário e Cenários de Testes, baseado em regra de negócio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highlight>
                  <a:srgbClr val="FFFFFF"/>
                </a:highlight>
              </a:rPr>
              <a:t>Ele também serve para deixar nossos testes automatizados super fáceis de se ler, inclusive, para uma pessoa totalmente leiga no assunto.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highlight>
                  <a:srgbClr val="FFFFFF"/>
                </a:highlight>
              </a:rPr>
              <a:t>Ele é escrito em forma de “steps” (ou “passos”), os quais especificam cada etapa de interação do usuário com o sistema a ser testado.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Quais são as vantagens do Gherkin?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838200" y="2013924"/>
            <a:ext cx="10515600" cy="409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highlight>
                  <a:srgbClr val="FFFFFF"/>
                </a:highlight>
              </a:rPr>
              <a:t>Relativamente fácil de aprender;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highlight>
                  <a:srgbClr val="FFFFFF"/>
                </a:highlight>
              </a:rPr>
              <a:t>Totalmente legível para qualquer leitor;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highlight>
                  <a:srgbClr val="FFFFFF"/>
                </a:highlight>
              </a:rPr>
              <a:t>Economiza tempo na reutilização de passos;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highlight>
                  <a:srgbClr val="FFFFFF"/>
                </a:highlight>
              </a:rPr>
              <a:t>Possibilita reciclar código e funcionalidades;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highlight>
                  <a:srgbClr val="FFFFFF"/>
                </a:highlight>
              </a:rPr>
              <a:t>Pode servir como uma documentação da regra de negócio do sistema;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highlight>
                  <a:srgbClr val="FFFFFF"/>
                </a:highlight>
              </a:rPr>
              <a:t>Muito utilizado na automação atualmente.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838200" y="551144"/>
            <a:ext cx="10261500" cy="9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utilizar Gherkin?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838200" y="2013924"/>
            <a:ext cx="10515600" cy="40995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Funcionalidade: História de usuário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highlight>
                  <a:srgbClr val="FFFFFF"/>
                </a:highlight>
              </a:rPr>
              <a:t>Como um(a)</a:t>
            </a:r>
            <a:r>
              <a:rPr lang="en-US" sz="1600">
                <a:highlight>
                  <a:srgbClr val="FFFFFF"/>
                </a:highlight>
              </a:rPr>
              <a:t>: Quem ele é.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highlight>
                  <a:srgbClr val="FFFFFF"/>
                </a:highlight>
              </a:rPr>
              <a:t>Quero: </a:t>
            </a:r>
            <a:r>
              <a:rPr lang="en-US" sz="1600">
                <a:highlight>
                  <a:srgbClr val="FFFFFF"/>
                </a:highlight>
              </a:rPr>
              <a:t>O que ele quer fazer.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highlight>
                  <a:srgbClr val="FFFFFF"/>
                </a:highlight>
              </a:rPr>
              <a:t>Para:</a:t>
            </a:r>
            <a:r>
              <a:rPr lang="en-US" sz="1600">
                <a:highlight>
                  <a:srgbClr val="FFFFFF"/>
                </a:highlight>
              </a:rPr>
              <a:t> O porquê ele quer fazer 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Cenário de Teste: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-US" sz="1600">
                <a:highlight>
                  <a:srgbClr val="FFFFFF"/>
                </a:highlight>
              </a:rPr>
              <a:t>Dado: </a:t>
            </a:r>
            <a:r>
              <a:rPr lang="en-US" sz="1600">
                <a:highlight>
                  <a:srgbClr val="FFFFFF"/>
                </a:highlight>
              </a:rPr>
              <a:t>Serve para especificar p</a:t>
            </a:r>
            <a:r>
              <a:rPr lang="en-US" sz="1600">
                <a:highlight>
                  <a:srgbClr val="FFFFFF"/>
                </a:highlight>
              </a:rPr>
              <a:t>ré condições, normalmente vem escrito no passado;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-US" sz="1600">
                <a:highlight>
                  <a:srgbClr val="FFFFFF"/>
                </a:highlight>
              </a:rPr>
              <a:t>Quando:</a:t>
            </a:r>
            <a:r>
              <a:rPr lang="en-US" sz="1600">
                <a:highlight>
                  <a:srgbClr val="FFFFFF"/>
                </a:highlight>
              </a:rPr>
              <a:t> É a ação a ser executada, normalmente escrita no presente;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-US" sz="1600">
                <a:highlight>
                  <a:srgbClr val="FFFFFF"/>
                </a:highlight>
              </a:rPr>
              <a:t>Então</a:t>
            </a:r>
            <a:r>
              <a:rPr lang="en-US" sz="1600">
                <a:highlight>
                  <a:srgbClr val="FFFFFF"/>
                </a:highlight>
              </a:rPr>
              <a:t>: Valida se o esperado aconteceu, normalmente vem escrito na forma de futuro próximo;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-US" sz="1600">
                <a:highlight>
                  <a:srgbClr val="FFFFFF"/>
                </a:highlight>
              </a:rPr>
              <a:t>E</a:t>
            </a:r>
            <a:r>
              <a:rPr lang="en-US" sz="1600">
                <a:highlight>
                  <a:srgbClr val="FFFFFF"/>
                </a:highlight>
              </a:rPr>
              <a:t>: Caso seja necessário mais uma interação com o sistema para complementar um fluxo;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-US" sz="1600">
                <a:highlight>
                  <a:srgbClr val="FFFFFF"/>
                </a:highlight>
              </a:rPr>
              <a:t>Mas</a:t>
            </a:r>
            <a:r>
              <a:rPr lang="en-US" sz="1600">
                <a:highlight>
                  <a:srgbClr val="FFFFFF"/>
                </a:highlight>
              </a:rPr>
              <a:t>: Mesma funcionalidade do “E”, porém é normalmente utilizado após uma validação negativa.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Como utilizar Gherkin? - Exemplo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838200" y="2013924"/>
            <a:ext cx="10515600" cy="409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FFFFF"/>
                </a:highlight>
              </a:rPr>
              <a:t>Cenário:</a:t>
            </a:r>
            <a:endParaRPr b="1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highlight>
                  <a:srgbClr val="FFFFFF"/>
                </a:highlight>
              </a:rPr>
              <a:t>Pré condição: Possuir uma conta no sistema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highlight>
                  <a:srgbClr val="FFFFFF"/>
                </a:highlight>
              </a:rPr>
              <a:t>Acessar a página de login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highlight>
                  <a:srgbClr val="FFFFFF"/>
                </a:highlight>
              </a:rPr>
              <a:t>Preencher credenciais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highlight>
                  <a:srgbClr val="FFFFFF"/>
                </a:highlight>
              </a:rPr>
              <a:t>Clicar no botão de login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highlight>
                  <a:srgbClr val="FFFFFF"/>
                </a:highlight>
              </a:rPr>
              <a:t>Esperar o login ser completado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50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838200" y="551144"/>
            <a:ext cx="102615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Como utilizar Gherkin? - Exemplo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838200" y="2013924"/>
            <a:ext cx="10515600" cy="4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Funcionalidade:</a:t>
            </a:r>
            <a:r>
              <a:rPr lang="en-US"/>
              <a:t> Login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	</a:t>
            </a:r>
            <a:r>
              <a:rPr b="1" lang="en-US"/>
              <a:t>Como</a:t>
            </a:r>
            <a:r>
              <a:rPr lang="en-US"/>
              <a:t> um usuário do sistema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	</a:t>
            </a:r>
            <a:r>
              <a:rPr b="1" lang="en-US"/>
              <a:t>Quero</a:t>
            </a:r>
            <a:r>
              <a:rPr lang="en-US"/>
              <a:t> realizar login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Para </a:t>
            </a:r>
            <a:r>
              <a:rPr lang="en-US"/>
              <a:t>que tenha acesso às funcionalidades de um usuário logado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Cenário:</a:t>
            </a:r>
            <a:r>
              <a:rPr lang="en-US"/>
              <a:t> Login válido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Dado</a:t>
            </a:r>
            <a:r>
              <a:rPr lang="en-US"/>
              <a:t> que se tenha um usuário cadastrado no sistema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E</a:t>
            </a:r>
            <a:r>
              <a:rPr lang="en-US"/>
              <a:t> que esteja na página de login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Quando</a:t>
            </a:r>
            <a:r>
              <a:rPr lang="en-US"/>
              <a:t> preencher suas credenciais válidas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E</a:t>
            </a:r>
            <a:r>
              <a:rPr lang="en-US"/>
              <a:t> solicitar login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Então</a:t>
            </a:r>
            <a:r>
              <a:rPr lang="en-US"/>
              <a:t> ele deve ser redirecionado para a página inicial de usuário logado</a:t>
            </a:r>
            <a:endParaRPr/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838200" y="551144"/>
            <a:ext cx="102615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Como utilizar Gherkin? - Esquema de cenário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838200" y="2013924"/>
            <a:ext cx="10515600" cy="4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>
                <a:highlight>
                  <a:srgbClr val="FFFFFF"/>
                </a:highlight>
              </a:rPr>
              <a:t>Funcionalidade:</a:t>
            </a:r>
            <a:r>
              <a:rPr lang="en-US">
                <a:highlight>
                  <a:srgbClr val="FFFFFF"/>
                </a:highlight>
              </a:rPr>
              <a:t> Cadastro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	</a:t>
            </a:r>
            <a:r>
              <a:rPr b="1" lang="en-US">
                <a:highlight>
                  <a:srgbClr val="FFFFFF"/>
                </a:highlight>
              </a:rPr>
              <a:t>Como</a:t>
            </a:r>
            <a:r>
              <a:rPr lang="en-US">
                <a:highlight>
                  <a:srgbClr val="FFFFFF"/>
                </a:highlight>
              </a:rPr>
              <a:t> um usuário da aplicação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	</a:t>
            </a:r>
            <a:r>
              <a:rPr b="1" lang="en-US">
                <a:highlight>
                  <a:srgbClr val="FFFFFF"/>
                </a:highlight>
              </a:rPr>
              <a:t>Quero</a:t>
            </a:r>
            <a:r>
              <a:rPr lang="en-US">
                <a:highlight>
                  <a:srgbClr val="FFFFFF"/>
                </a:highlight>
              </a:rPr>
              <a:t> criar um cadastro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	</a:t>
            </a:r>
            <a:r>
              <a:rPr b="1" lang="en-US">
                <a:highlight>
                  <a:srgbClr val="FFFFFF"/>
                </a:highlight>
              </a:rPr>
              <a:t>Para</a:t>
            </a:r>
            <a:r>
              <a:rPr lang="en-US">
                <a:highlight>
                  <a:srgbClr val="FFFFFF"/>
                </a:highlight>
              </a:rPr>
              <a:t> ter acesso às funcionalidades de usuário cadastrado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>
                <a:highlight>
                  <a:srgbClr val="FFFFFF"/>
                </a:highlight>
              </a:rPr>
              <a:t>Esquema do cenário:</a:t>
            </a:r>
            <a:r>
              <a:rPr lang="en-US">
                <a:highlight>
                  <a:srgbClr val="FFFFFF"/>
                </a:highlight>
              </a:rPr>
              <a:t> Cadastrar usuário inválido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	</a:t>
            </a:r>
            <a:r>
              <a:rPr b="1" lang="en-US">
                <a:highlight>
                  <a:srgbClr val="FFFFFF"/>
                </a:highlight>
              </a:rPr>
              <a:t>Dado</a:t>
            </a:r>
            <a:r>
              <a:rPr lang="en-US">
                <a:highlight>
                  <a:srgbClr val="FFFFFF"/>
                </a:highlight>
              </a:rPr>
              <a:t> que esteja na página de Cadastro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	</a:t>
            </a:r>
            <a:r>
              <a:rPr b="1" lang="en-US">
                <a:highlight>
                  <a:srgbClr val="FFFFFF"/>
                </a:highlight>
              </a:rPr>
              <a:t>Quando </a:t>
            </a:r>
            <a:r>
              <a:rPr lang="en-US">
                <a:highlight>
                  <a:srgbClr val="FFFFFF"/>
                </a:highlight>
              </a:rPr>
              <a:t>cadastrar um usuário &lt;tipo&gt;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>
                <a:highlight>
                  <a:srgbClr val="FFFFFF"/>
                </a:highlight>
              </a:rPr>
              <a:t>Então</a:t>
            </a:r>
            <a:r>
              <a:rPr lang="en-US">
                <a:highlight>
                  <a:srgbClr val="FFFFFF"/>
                </a:highlight>
              </a:rPr>
              <a:t> deverá mostrar a &lt;mensagem&gt;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Exemplos: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| tipo                                | mensagem                                                                 | 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| com CPF inválido          | “O CPF informado é inválido.”                                   |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| com e-mail inválido       | “Por favor insira um endereço de e-mail válido.”       |</a:t>
            </a:r>
            <a:r>
              <a:rPr lang="en-US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| com e-mail já existente | “Já existe uma conta com este endereço de email.” |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ctrTitle"/>
          </p:nvPr>
        </p:nvSpPr>
        <p:spPr>
          <a:xfrm>
            <a:off x="838200" y="4156363"/>
            <a:ext cx="4268190" cy="91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US"/>
              <a:t>Obrigada!</a:t>
            </a:r>
            <a:endParaRPr/>
          </a:p>
        </p:txBody>
      </p:sp>
      <p:sp>
        <p:nvSpPr>
          <p:cNvPr id="272" name="Google Shape;272;p37"/>
          <p:cNvSpPr txBox="1"/>
          <p:nvPr>
            <p:ph idx="1" type="subTitle"/>
          </p:nvPr>
        </p:nvSpPr>
        <p:spPr>
          <a:xfrm>
            <a:off x="838200" y="5474525"/>
            <a:ext cx="42681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838200" y="551144"/>
            <a:ext cx="10261500" cy="9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Dimensões da Qualidade de Gavin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838200" y="2013924"/>
            <a:ext cx="10515600" cy="40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Qualidade no desempenho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Qualidade de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Confiabilidade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Conformidade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Durabilidade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Facilidade de manutenção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Estética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Percepção</a:t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O que é Qualidade de Software?</a:t>
            </a:r>
            <a:endParaRPr/>
          </a:p>
        </p:txBody>
      </p:sp>
      <p:pic>
        <p:nvPicPr>
          <p:cNvPr descr="Aplicativo&#10;&#10;Descrição gerada automaticamente" id="87" name="Google Shape;8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219" y="1877244"/>
            <a:ext cx="7352846" cy="415516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839787" y="6356349"/>
            <a:ext cx="5256213" cy="204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Fontes referenciais, legendas e notas de rodapé, fonte Arial, 8pts.</a:t>
            </a:r>
            <a:endParaRPr b="0" i="0" sz="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8664" y="6345238"/>
            <a:ext cx="1771395" cy="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38200" y="551144"/>
            <a:ext cx="102615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O que é Qualidade de Software?</a:t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07" y="6355512"/>
            <a:ext cx="764219" cy="2159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839787" y="6356349"/>
            <a:ext cx="52563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Fontes referenciais, legendas e notas de rodapé, fonte Arial, 8pts.</a:t>
            </a:r>
            <a:endParaRPr b="0" i="0" sz="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ção gerada automaticamente" id="99" name="Google Shape;99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874" y="1941353"/>
            <a:ext cx="10308600" cy="4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838200" y="2104383"/>
            <a:ext cx="4718050" cy="980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Qualidade do Produto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797450" y="3646975"/>
            <a:ext cx="4083000" cy="46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11353800" y="6345238"/>
            <a:ext cx="503100" cy="2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838200" y="551144"/>
            <a:ext cx="10261500" cy="9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Qualidade Interna x Externa x Em Uso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839788" y="2000492"/>
            <a:ext cx="5180100" cy="65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Qualidade Interna</a:t>
            </a:r>
            <a:endParaRPr/>
          </a:p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839788" y="2924175"/>
            <a:ext cx="5180100" cy="31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Características do produto a partir de uma visão interna dele (do código-fonte)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É implementada durante o desenvolvimento, revisão e teste do código.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Relacionado a estrutura e a arquitetura</a:t>
            </a:r>
            <a:endParaRPr/>
          </a:p>
        </p:txBody>
      </p:sp>
      <p:sp>
        <p:nvSpPr>
          <p:cNvPr id="115" name="Google Shape;115;p15"/>
          <p:cNvSpPr txBox="1"/>
          <p:nvPr>
            <p:ph idx="3" type="body"/>
          </p:nvPr>
        </p:nvSpPr>
        <p:spPr>
          <a:xfrm>
            <a:off x="6172200" y="2000492"/>
            <a:ext cx="5183100" cy="65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Qualidade Externa</a:t>
            </a:r>
            <a:endParaRPr/>
          </a:p>
        </p:txBody>
      </p:sp>
      <p:sp>
        <p:nvSpPr>
          <p:cNvPr id="116" name="Google Shape;116;p15"/>
          <p:cNvSpPr txBox="1"/>
          <p:nvPr>
            <p:ph idx="4" type="body"/>
          </p:nvPr>
        </p:nvSpPr>
        <p:spPr>
          <a:xfrm>
            <a:off x="6172200" y="2924175"/>
            <a:ext cx="5183100" cy="31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Características do ponto de vista externo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Relacionado ao comportamento do produto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Quando o software é executado (testes)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Conseguir descobrir a maioria das falhas e eliminá-las.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839800" y="4691800"/>
            <a:ext cx="10807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Qualidade em Uso</a:t>
            </a:r>
            <a:endParaRPr b="1" sz="20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Relacionado ao resultado da utilização do software em um ambiente real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Ponto de vista do usuário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Características de qualidade (requisitos não funcionais)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inha do tempo&#10;&#10;Descrição gerada automaticamente" id="124" name="Google Shape;12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557" y="2048695"/>
            <a:ext cx="10134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38200" y="551144"/>
            <a:ext cx="10261600" cy="97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Características de Qualidade em Uso</a:t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1353800" y="6345238"/>
            <a:ext cx="503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663" y="2274750"/>
            <a:ext cx="9668675" cy="30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s_Institucionais_Tema01A">
  <a:themeElements>
    <a:clrScheme name="PagSeguro PagBank">
      <a:dk1>
        <a:srgbClr val="000000"/>
      </a:dk1>
      <a:lt1>
        <a:srgbClr val="FFFFFF"/>
      </a:lt1>
      <a:dk2>
        <a:srgbClr val="656767"/>
      </a:dk2>
      <a:lt2>
        <a:srgbClr val="E7E6E6"/>
      </a:lt2>
      <a:accent1>
        <a:srgbClr val="9ED5D6"/>
      </a:accent1>
      <a:accent2>
        <a:srgbClr val="FFE72C"/>
      </a:accent2>
      <a:accent3>
        <a:srgbClr val="D3E167"/>
      </a:accent3>
      <a:accent4>
        <a:srgbClr val="E3A038"/>
      </a:accent4>
      <a:accent5>
        <a:srgbClr val="8EB74F"/>
      </a:accent5>
      <a:accent6>
        <a:srgbClr val="D36D6E"/>
      </a:accent6>
      <a:hlink>
        <a:srgbClr val="45559C"/>
      </a:hlink>
      <a:folHlink>
        <a:srgbClr val="8E5B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