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Lst>
        </p14:section>
        <p14:section name="Using Remix 3D to Search for Models" id="{6844172C-9703-4DC7-908A-C23538616A3C}">
          <p14:sldIdLst>
            <p14:sldId id="258"/>
            <p14:sldId id="259"/>
          </p14:sldIdLst>
        </p14:section>
        <p14:section name="About Clustering" id="{66737F24-1C36-4DF4-A00F-927A3F1468AC}">
          <p14:sldIdLst>
            <p14:sldId id="260"/>
          </p14:sldIdLst>
        </p14:section>
        <p14:section name="Location Data Providers" id="{A08F0015-E7F5-4E26-BBAF-AEE4F9A16AD2}">
          <p14:sldIdLst>
            <p14:sldId id="261"/>
            <p14:sldId id="262"/>
          </p14:sldIdLst>
        </p14:section>
        <p14:section name="Animate Your 3D Model" id="{B62868DA-F525-4AC5-9E3E-39ECA0154BBD}">
          <p14:sldIdLst>
            <p14:sldId id="263"/>
          </p14:sldIdLst>
        </p14:section>
        <p14:section name="Learn More" id="{62756D7E-964E-493A-83A1-13BC0B6B5E47}">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1" d="100"/>
          <a:sy n="81" d="100"/>
        </p:scale>
        <p:origin x="-300" y="2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10/12/2019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xmlns=""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xmlns=""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xmlns=""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45A2570-7517-4576-B836-E4E6D3E743B9}"/>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xmlns=""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xmlns=""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45A2570-7517-4576-B836-E4E6D3E743B9}"/>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xmlns=""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xmlns=""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xmlns=""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xmlns=""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xmlns=""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xmlns=""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xmlns=""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xmlns=""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xmlns=""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10/12/2019</a:t>
            </a:fld>
            <a:endParaRPr lang="en-US"/>
          </a:p>
        </p:txBody>
      </p:sp>
      <p:sp>
        <p:nvSpPr>
          <p:cNvPr id="5" name="Footer Placeholder 4">
            <a:extLst>
              <a:ext uri="{FF2B5EF4-FFF2-40B4-BE49-F238E27FC236}">
                <a16:creationId xmlns:a16="http://schemas.microsoft.com/office/drawing/2014/main" xmlns=""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xmlns=""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geo.nyu.edu/catalog/nyu_2451_34572"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F8D61-9318-4DC8-A868-2B1BFDD2B2C0}"/>
              </a:ext>
            </a:extLst>
          </p:cNvPr>
          <p:cNvSpPr>
            <a:spLocks noGrp="1"/>
          </p:cNvSpPr>
          <p:nvPr>
            <p:ph type="ctrTitle"/>
          </p:nvPr>
        </p:nvSpPr>
        <p:spPr>
          <a:xfrm>
            <a:off x="1524000" y="1333500"/>
            <a:ext cx="9144000" cy="685693"/>
          </a:xfrm>
        </p:spPr>
        <p:txBody>
          <a:bodyPr/>
          <a:lstStyle/>
          <a:p>
            <a:r>
              <a:rPr lang="en-US" dirty="0"/>
              <a:t>Battle of Neighborhood's</a:t>
            </a:r>
          </a:p>
        </p:txBody>
      </p:sp>
      <p:sp>
        <p:nvSpPr>
          <p:cNvPr id="3" name="Subtitle 2">
            <a:extLst>
              <a:ext uri="{FF2B5EF4-FFF2-40B4-BE49-F238E27FC236}">
                <a16:creationId xmlns:a16="http://schemas.microsoft.com/office/drawing/2014/main" xmlns="" id="{3C322DE6-C2BE-4B53-BC28-C43EBD0052AA}"/>
              </a:ext>
            </a:extLst>
          </p:cNvPr>
          <p:cNvSpPr>
            <a:spLocks noGrp="1"/>
          </p:cNvSpPr>
          <p:nvPr>
            <p:ph type="subTitle" idx="1"/>
          </p:nvPr>
        </p:nvSpPr>
        <p:spPr>
          <a:xfrm>
            <a:off x="1524000" y="2141326"/>
            <a:ext cx="9144000" cy="795058"/>
          </a:xfrm>
        </p:spPr>
        <p:txBody>
          <a:bodyPr/>
          <a:lstStyle/>
          <a:p>
            <a:r>
              <a:rPr lang="en-US" dirty="0"/>
              <a:t>Discovering </a:t>
            </a:r>
            <a:r>
              <a:rPr lang="en-US" dirty="0" smtClean="0"/>
              <a:t>NYC’s </a:t>
            </a:r>
            <a:r>
              <a:rPr lang="en-US" dirty="0"/>
              <a:t>Best </a:t>
            </a:r>
            <a:r>
              <a:rPr lang="en-US" dirty="0" smtClean="0"/>
              <a:t>Neighborhood</a:t>
            </a:r>
            <a:r>
              <a:rPr lang="en-US" dirty="0" smtClean="0"/>
              <a:t> </a:t>
            </a:r>
            <a:r>
              <a:rPr lang="en-US" dirty="0"/>
              <a:t>for opening </a:t>
            </a:r>
            <a:r>
              <a:rPr lang="en-US" dirty="0" smtClean="0"/>
              <a:t>a Shopping </a:t>
            </a:r>
            <a:r>
              <a:rPr lang="en-US" dirty="0"/>
              <a:t>Mall using Data Science.</a:t>
            </a:r>
          </a:p>
        </p:txBody>
      </p:sp>
      <p:sp>
        <p:nvSpPr>
          <p:cNvPr id="5" name="Title 1">
            <a:extLst>
              <a:ext uri="{FF2B5EF4-FFF2-40B4-BE49-F238E27FC236}">
                <a16:creationId xmlns:a16="http://schemas.microsoft.com/office/drawing/2014/main" xmlns="" id="{566FA85D-3B0A-4E0C-B8AC-042993910A93}"/>
              </a:ext>
            </a:extLst>
          </p:cNvPr>
          <p:cNvSpPr txBox="1">
            <a:spLocks/>
          </p:cNvSpPr>
          <p:nvPr/>
        </p:nvSpPr>
        <p:spPr>
          <a:xfrm>
            <a:off x="8077762" y="5409127"/>
            <a:ext cx="2447364" cy="341698"/>
          </a:xfrm>
          <a:prstGeom prst="rect">
            <a:avLst/>
          </a:prstGeom>
        </p:spPr>
        <p:txBody>
          <a:bodyPr anchor="t">
            <a:normAutofit fontScale="70000" lnSpcReduction="20000"/>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1800" dirty="0">
                <a:solidFill>
                  <a:schemeClr val="bg1"/>
                </a:solidFill>
                <a:latin typeface="+mj-lt"/>
                <a:ea typeface="+mn-ea"/>
                <a:cs typeface="+mn-cs"/>
              </a:rPr>
              <a:t>By </a:t>
            </a:r>
            <a:r>
              <a:rPr lang="en-US" sz="1800" dirty="0" smtClean="0">
                <a:solidFill>
                  <a:schemeClr val="bg1"/>
                </a:solidFill>
                <a:latin typeface="+mj-lt"/>
                <a:ea typeface="+mn-ea"/>
                <a:cs typeface="+mn-cs"/>
              </a:rPr>
              <a:t>Jacob Theophilus Ayokanmi</a:t>
            </a:r>
            <a:endParaRPr lang="en-US" sz="1800" dirty="0">
              <a:solidFill>
                <a:schemeClr val="bg1"/>
              </a:solidFill>
              <a:latin typeface="+mj-lt"/>
              <a:ea typeface="+mn-ea"/>
              <a:cs typeface="+mn-cs"/>
            </a:endParaRPr>
          </a:p>
        </p:txBody>
      </p:sp>
      <p:sp>
        <p:nvSpPr>
          <p:cNvPr id="4" name="Subtitle 2">
            <a:extLst>
              <a:ext uri="{FF2B5EF4-FFF2-40B4-BE49-F238E27FC236}">
                <a16:creationId xmlns:a16="http://schemas.microsoft.com/office/drawing/2014/main" xmlns="" id="{0FE0F52F-ADF1-4011-A51B-92383D0AB7F8}"/>
              </a:ext>
            </a:extLst>
          </p:cNvPr>
          <p:cNvSpPr txBox="1">
            <a:spLocks/>
          </p:cNvSpPr>
          <p:nvPr/>
        </p:nvSpPr>
        <p:spPr>
          <a:xfrm>
            <a:off x="8077762" y="5750000"/>
            <a:ext cx="3760738" cy="795059"/>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dirty="0"/>
              <a:t>Presentation made under IBM’s Professional Data Science Certification Coursera Capstone Project .</a:t>
            </a:r>
          </a:p>
        </p:txBody>
      </p:sp>
    </p:spTree>
    <p:extLst>
      <p:ext uri="{BB962C8B-B14F-4D97-AF65-F5344CB8AC3E}">
        <p14:creationId xmlns:p14="http://schemas.microsoft.com/office/powerpoint/2010/main" val="299758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31795B-A93A-416C-8052-FAF4D9073E67}"/>
              </a:ext>
            </a:extLst>
          </p:cNvPr>
          <p:cNvSpPr>
            <a:spLocks noGrp="1"/>
          </p:cNvSpPr>
          <p:nvPr>
            <p:ph type="title"/>
          </p:nvPr>
        </p:nvSpPr>
        <p:spPr/>
        <p:txBody>
          <a:bodyPr/>
          <a:lstStyle/>
          <a:p>
            <a:r>
              <a:rPr lang="en-US" dirty="0"/>
              <a:t>Business Problem</a:t>
            </a:r>
          </a:p>
        </p:txBody>
      </p:sp>
      <p:sp>
        <p:nvSpPr>
          <p:cNvPr id="4" name="Text Placeholder 5" descr="2D Slides">
            <a:extLst>
              <a:ext uri="{FF2B5EF4-FFF2-40B4-BE49-F238E27FC236}">
                <a16:creationId xmlns:a16="http://schemas.microsoft.com/office/drawing/2014/main" xmlns="" id="{5D483DB7-3925-4129-9AB3-FF75028415D3}"/>
              </a:ext>
            </a:extLst>
          </p:cNvPr>
          <p:cNvSpPr txBox="1">
            <a:spLocks/>
          </p:cNvSpPr>
          <p:nvPr/>
        </p:nvSpPr>
        <p:spPr>
          <a:xfrm>
            <a:off x="604434" y="1370948"/>
            <a:ext cx="4276659" cy="2569987"/>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Calibri" panose="020F0502020204030204" pitchFamily="34" charset="0"/>
                <a:ea typeface="+mj-ea"/>
                <a:cs typeface="Calibri" panose="020F0502020204030204" pitchFamily="34" charset="0"/>
              </a:rPr>
              <a:t>A Successful </a:t>
            </a:r>
            <a:r>
              <a:rPr lang="en-US" sz="2400" dirty="0" smtClean="0">
                <a:latin typeface="Calibri" panose="020F0502020204030204" pitchFamily="34" charset="0"/>
                <a:ea typeface="+mj-ea"/>
                <a:cs typeface="Calibri" panose="020F0502020204030204" pitchFamily="34" charset="0"/>
              </a:rPr>
              <a:t>African </a:t>
            </a:r>
            <a:r>
              <a:rPr lang="en-US" sz="2400" dirty="0">
                <a:latin typeface="Calibri" panose="020F0502020204030204" pitchFamily="34" charset="0"/>
                <a:ea typeface="+mj-ea"/>
                <a:cs typeface="Calibri" panose="020F0502020204030204" pitchFamily="34" charset="0"/>
              </a:rPr>
              <a:t>Entrepreneur wants to expand his Business to </a:t>
            </a:r>
            <a:r>
              <a:rPr lang="en-US" sz="2400" dirty="0" smtClean="0">
                <a:latin typeface="Calibri" panose="020F0502020204030204" pitchFamily="34" charset="0"/>
                <a:ea typeface="+mj-ea"/>
                <a:cs typeface="Calibri" panose="020F0502020204030204" pitchFamily="34" charset="0"/>
              </a:rPr>
              <a:t>NYC</a:t>
            </a:r>
            <a:r>
              <a:rPr lang="en-US" sz="2400" dirty="0" smtClean="0">
                <a:latin typeface="Calibri" panose="020F0502020204030204" pitchFamily="34" charset="0"/>
                <a:ea typeface="+mj-ea"/>
                <a:cs typeface="Calibri" panose="020F0502020204030204" pitchFamily="34" charset="0"/>
              </a:rPr>
              <a:t>. </a:t>
            </a:r>
            <a:r>
              <a:rPr lang="en-US" sz="2400" dirty="0">
                <a:latin typeface="Calibri" panose="020F0502020204030204" pitchFamily="34" charset="0"/>
                <a:ea typeface="+mj-ea"/>
                <a:cs typeface="Calibri" panose="020F0502020204030204" pitchFamily="34" charset="0"/>
              </a:rPr>
              <a:t>He wants to open a </a:t>
            </a:r>
            <a:r>
              <a:rPr lang="en-US" sz="2400" dirty="0" smtClean="0">
                <a:latin typeface="Calibri" panose="020F0502020204030204" pitchFamily="34" charset="0"/>
                <a:ea typeface="+mj-ea"/>
                <a:cs typeface="Calibri" panose="020F0502020204030204" pitchFamily="34" charset="0"/>
              </a:rPr>
              <a:t>Shopping </a:t>
            </a:r>
            <a:r>
              <a:rPr lang="en-US" sz="2400" dirty="0">
                <a:latin typeface="Calibri" panose="020F0502020204030204" pitchFamily="34" charset="0"/>
                <a:ea typeface="+mj-ea"/>
                <a:cs typeface="Calibri" panose="020F0502020204030204" pitchFamily="34" charset="0"/>
              </a:rPr>
              <a:t>Mall in USA but not sure in </a:t>
            </a:r>
            <a:r>
              <a:rPr lang="en-US" sz="2400" dirty="0" smtClean="0">
                <a:latin typeface="Calibri" panose="020F0502020204030204" pitchFamily="34" charset="0"/>
                <a:ea typeface="+mj-ea"/>
                <a:cs typeface="Calibri" panose="020F0502020204030204" pitchFamily="34" charset="0"/>
              </a:rPr>
              <a:t>Locality </a:t>
            </a:r>
            <a:r>
              <a:rPr lang="en-US" sz="2400" dirty="0">
                <a:latin typeface="Calibri" panose="020F0502020204030204" pitchFamily="34" charset="0"/>
                <a:ea typeface="+mj-ea"/>
                <a:cs typeface="Calibri" panose="020F0502020204030204" pitchFamily="34" charset="0"/>
              </a:rPr>
              <a:t>he should open the Mall and be Successful.</a:t>
            </a:r>
          </a:p>
        </p:txBody>
      </p:sp>
      <p:sp>
        <p:nvSpPr>
          <p:cNvPr id="32" name="Text Placeholder 6" descr="3D Models">
            <a:extLst>
              <a:ext uri="{FF2B5EF4-FFF2-40B4-BE49-F238E27FC236}">
                <a16:creationId xmlns:a16="http://schemas.microsoft.com/office/drawing/2014/main" xmlns="" id="{0D4EB70A-0A14-4B27-B499-59D76007ABA8}"/>
              </a:ext>
            </a:extLst>
          </p:cNvPr>
          <p:cNvSpPr txBox="1">
            <a:spLocks/>
          </p:cNvSpPr>
          <p:nvPr/>
        </p:nvSpPr>
        <p:spPr>
          <a:xfrm>
            <a:off x="6496809" y="1708736"/>
            <a:ext cx="4769067"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smtClean="0">
                <a:latin typeface="+mj-lt"/>
                <a:ea typeface="+mj-ea"/>
                <a:cs typeface="+mj-cs"/>
              </a:rPr>
              <a:t>Neighborhood of New York City</a:t>
            </a:r>
            <a:endParaRPr lang="en-US" sz="2400" dirty="0">
              <a:latin typeface="+mj-lt"/>
              <a:ea typeface="+mj-ea"/>
              <a:cs typeface="+mj-cs"/>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0118" y="2309446"/>
            <a:ext cx="7091559" cy="4173543"/>
          </a:xfrm>
          <a:prstGeom prst="rect">
            <a:avLst/>
          </a:prstGeom>
        </p:spPr>
      </p:pic>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E7273F9-59F9-4FB3-9D34-82C64C4F8667}"/>
              </a:ext>
            </a:extLst>
          </p:cNvPr>
          <p:cNvSpPr>
            <a:spLocks noGrp="1"/>
          </p:cNvSpPr>
          <p:nvPr>
            <p:ph type="title"/>
          </p:nvPr>
        </p:nvSpPr>
        <p:spPr>
          <a:xfrm>
            <a:off x="604434" y="448628"/>
            <a:ext cx="10983132" cy="747763"/>
          </a:xfrm>
        </p:spPr>
        <p:txBody>
          <a:bodyPr/>
          <a:lstStyle/>
          <a:p>
            <a:r>
              <a:rPr lang="en-US" dirty="0"/>
              <a:t>DATA</a:t>
            </a:r>
          </a:p>
        </p:txBody>
      </p:sp>
      <p:sp>
        <p:nvSpPr>
          <p:cNvPr id="3" name="TextBox 2">
            <a:extLst>
              <a:ext uri="{FF2B5EF4-FFF2-40B4-BE49-F238E27FC236}">
                <a16:creationId xmlns:a16="http://schemas.microsoft.com/office/drawing/2014/main" xmlns="" id="{4989DE8A-4678-408F-817E-BCFB152D4344}"/>
              </a:ext>
            </a:extLst>
          </p:cNvPr>
          <p:cNvSpPr txBox="1"/>
          <p:nvPr/>
        </p:nvSpPr>
        <p:spPr>
          <a:xfrm>
            <a:off x="604434" y="1378039"/>
            <a:ext cx="9956242" cy="5479961"/>
          </a:xfrm>
          <a:prstGeom prst="rect">
            <a:avLst/>
          </a:prstGeom>
        </p:spPr>
        <p:txBody>
          <a:bodyPr vert="horz" wrap="square" lIns="91440" tIns="45720" rIns="91440" bIns="45720" rtlCol="0">
            <a:noAutofit/>
          </a:bodyPr>
          <a:lstStyle/>
          <a:p>
            <a:pPr marL="171450" indent="-171450">
              <a:lnSpc>
                <a:spcPts val="1800"/>
              </a:lnSpc>
              <a:spcAft>
                <a:spcPts val="600"/>
              </a:spcAft>
              <a:buFont typeface="Arial" panose="020B0604020202020204" pitchFamily="34" charset="0"/>
              <a:buChar char="•"/>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r>
              <a:rPr lang="en-US" sz="2400" dirty="0">
                <a:solidFill>
                  <a:prstClr val="black">
                    <a:lumMod val="75000"/>
                    <a:lumOff val="25000"/>
                  </a:prstClr>
                </a:solidFill>
                <a:latin typeface="Segoe UI" panose="020B0502040204020203" pitchFamily="34" charset="0"/>
                <a:cs typeface="Segoe UI" panose="020B0502040204020203" pitchFamily="34" charset="0"/>
              </a:rPr>
              <a:t>SOURCE</a:t>
            </a:r>
          </a:p>
          <a:p>
            <a:pPr lvl="0"/>
            <a:r>
              <a:rPr lang="en-US" sz="2400" dirty="0" smtClean="0"/>
              <a:t>NYU </a:t>
            </a:r>
            <a:r>
              <a:rPr lang="en-US" sz="2400" dirty="0"/>
              <a:t>Spatial Data Repository website: </a:t>
            </a:r>
            <a:r>
              <a:rPr lang="en-US" sz="2400" dirty="0">
                <a:hlinkClick r:id="rId2"/>
              </a:rPr>
              <a:t>https://</a:t>
            </a:r>
            <a:r>
              <a:rPr lang="en-US" sz="2400" dirty="0" smtClean="0">
                <a:hlinkClick r:id="rId2"/>
              </a:rPr>
              <a:t>geo.nyu.edu/catalog/nyu_2451_34572</a:t>
            </a:r>
            <a:r>
              <a:rPr lang="en-US" sz="2400" dirty="0" smtClean="0"/>
              <a:t> </a:t>
            </a:r>
            <a:endParaRPr lang="en-GB" sz="2400" dirty="0"/>
          </a:p>
          <a:p>
            <a:pPr>
              <a:lnSpc>
                <a:spcPts val="1800"/>
              </a:lnSpc>
              <a:spcAft>
                <a:spcPts val="600"/>
              </a:spcAft>
            </a:pPr>
            <a:endParaRPr lang="en-US" sz="24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r>
              <a:rPr lang="en-US" sz="2400" dirty="0">
                <a:solidFill>
                  <a:prstClr val="black">
                    <a:lumMod val="75000"/>
                    <a:lumOff val="25000"/>
                  </a:prstClr>
                </a:solidFill>
                <a:latin typeface="Segoe UI" panose="020B0502040204020203" pitchFamily="34" charset="0"/>
                <a:cs typeface="Segoe UI" panose="020B0502040204020203" pitchFamily="34" charset="0"/>
              </a:rPr>
              <a:t>Foursquare API</a:t>
            </a:r>
          </a:p>
          <a:p>
            <a:pPr marL="171450" indent="-171450">
              <a:lnSpc>
                <a:spcPts val="1800"/>
              </a:lnSpc>
              <a:spcAft>
                <a:spcPts val="600"/>
              </a:spcAft>
              <a:buFont typeface="Arial" panose="020B0604020202020204" pitchFamily="34" charset="0"/>
              <a:buChar char="•"/>
            </a:pPr>
            <a:r>
              <a:rPr lang="en-US" sz="2000" dirty="0">
                <a:solidFill>
                  <a:prstClr val="black">
                    <a:lumMod val="75000"/>
                    <a:lumOff val="25000"/>
                  </a:prstClr>
                </a:solidFill>
                <a:latin typeface="Segoe UI" panose="020B0502040204020203" pitchFamily="34" charset="0"/>
                <a:cs typeface="Segoe UI" panose="020B0502040204020203" pitchFamily="34" charset="0"/>
              </a:rPr>
              <a:t>For Venues in City and in Each locality in selected city</a:t>
            </a:r>
            <a:r>
              <a:rPr lang="en-US" dirty="0">
                <a:solidFill>
                  <a:prstClr val="black">
                    <a:lumMod val="75000"/>
                    <a:lumOff val="25000"/>
                  </a:prstClr>
                </a:solidFill>
                <a:latin typeface="Segoe UI" panose="020B0502040204020203" pitchFamily="34" charset="0"/>
                <a:cs typeface="Segoe UI" panose="020B0502040204020203" pitchFamily="34" charset="0"/>
              </a:rPr>
              <a:t>.</a:t>
            </a:r>
            <a:endParaRPr lang="en-IN"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51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083D2B2-24CC-41A1-8AC3-EDF2DA2C3A20}"/>
              </a:ext>
            </a:extLst>
          </p:cNvPr>
          <p:cNvSpPr>
            <a:spLocks noGrp="1"/>
          </p:cNvSpPr>
          <p:nvPr>
            <p:ph type="title"/>
          </p:nvPr>
        </p:nvSpPr>
        <p:spPr/>
        <p:txBody>
          <a:bodyPr/>
          <a:lstStyle/>
          <a:p>
            <a:r>
              <a:rPr lang="en-US" dirty="0"/>
              <a:t>METHODOLOGY</a:t>
            </a:r>
          </a:p>
        </p:txBody>
      </p:sp>
      <p:sp>
        <p:nvSpPr>
          <p:cNvPr id="2" name="Content Placeholder 1">
            <a:extLst>
              <a:ext uri="{FF2B5EF4-FFF2-40B4-BE49-F238E27FC236}">
                <a16:creationId xmlns:a16="http://schemas.microsoft.com/office/drawing/2014/main" xmlns="" id="{0E85CDB0-AD30-4DBB-AC55-D824F09CE209}"/>
              </a:ext>
            </a:extLst>
          </p:cNvPr>
          <p:cNvSpPr>
            <a:spLocks noGrp="1"/>
          </p:cNvSpPr>
          <p:nvPr>
            <p:ph idx="1"/>
          </p:nvPr>
        </p:nvSpPr>
        <p:spPr>
          <a:xfrm>
            <a:off x="604200" y="1432818"/>
            <a:ext cx="4712634" cy="4976554"/>
          </a:xfrm>
        </p:spPr>
        <p:txBody>
          <a:bodyPr>
            <a:normAutofit/>
          </a:bodyPr>
          <a:lstStyle/>
          <a:p>
            <a:r>
              <a:rPr lang="en-US" sz="1400" dirty="0"/>
              <a:t>To suggest the best Location ,steps followed are - </a:t>
            </a:r>
          </a:p>
          <a:p>
            <a:pPr marL="457200" lvl="1" indent="-47625">
              <a:lnSpc>
                <a:spcPts val="1800"/>
              </a:lnSpc>
            </a:pPr>
            <a:r>
              <a:rPr lang="en-US" sz="1400" dirty="0" smtClean="0"/>
              <a:t>The </a:t>
            </a:r>
            <a:r>
              <a:rPr lang="en-US" sz="1400" dirty="0"/>
              <a:t>NYC Neighborhood Data was obtained from the USA website" https://geo.nyu.edu/catalog/nyu_2451_34572 , in </a:t>
            </a:r>
            <a:r>
              <a:rPr lang="en-US" sz="1400" dirty="0" err="1" smtClean="0"/>
              <a:t>Json</a:t>
            </a:r>
            <a:r>
              <a:rPr lang="en-US" sz="1400" dirty="0" smtClean="0"/>
              <a:t> </a:t>
            </a:r>
            <a:r>
              <a:rPr lang="en-US" sz="1400" dirty="0"/>
              <a:t>format.  The name of neighborhood, postcodes and borough was extracted from the </a:t>
            </a:r>
            <a:r>
              <a:rPr lang="en-US" sz="1400" dirty="0" err="1"/>
              <a:t>JSon</a:t>
            </a:r>
            <a:r>
              <a:rPr lang="en-US" sz="1400" dirty="0"/>
              <a:t> file and save as a data frame</a:t>
            </a:r>
            <a:r>
              <a:rPr lang="en-US" sz="1400" dirty="0" smtClean="0"/>
              <a:t>.</a:t>
            </a:r>
          </a:p>
          <a:p>
            <a:pPr marL="457200" lvl="1" indent="-47625">
              <a:lnSpc>
                <a:spcPts val="1800"/>
              </a:lnSpc>
            </a:pPr>
            <a:r>
              <a:rPr lang="en-US" sz="1400" dirty="0" err="1" smtClean="0"/>
              <a:t>Geopy</a:t>
            </a:r>
            <a:r>
              <a:rPr lang="en-US" sz="1400" dirty="0" smtClean="0"/>
              <a:t> </a:t>
            </a:r>
            <a:r>
              <a:rPr lang="en-US" sz="1400" dirty="0"/>
              <a:t>library was used to obtain the coordinates for each Borough in the data frame. Two columns were added to the data frame for the Longitude and Latitude.</a:t>
            </a:r>
            <a:endParaRPr lang="en-US" sz="1400" dirty="0" smtClean="0"/>
          </a:p>
          <a:p>
            <a:pPr marL="457200" lvl="1" indent="-47625">
              <a:lnSpc>
                <a:spcPts val="1800"/>
              </a:lnSpc>
            </a:pPr>
            <a:r>
              <a:rPr lang="en-US" sz="1400" dirty="0"/>
              <a:t>The list of venues in NYC was obtained using Foursquare API and the weigh according to the Shopping </a:t>
            </a:r>
            <a:r>
              <a:rPr lang="en-US" sz="1400" dirty="0" smtClean="0"/>
              <a:t>Mall.</a:t>
            </a:r>
            <a:endParaRPr lang="en-US" sz="1400" dirty="0" smtClean="0"/>
          </a:p>
          <a:p>
            <a:pPr marL="457200" lvl="1" indent="-47625">
              <a:lnSpc>
                <a:spcPts val="1800"/>
              </a:lnSpc>
            </a:pPr>
            <a:r>
              <a:rPr lang="en-US" sz="1400" dirty="0"/>
              <a:t>With the help of Unsupervised Machine Learning Algorithms (K means Algorithms), the neighborhoods were segmented into 3 clusters. </a:t>
            </a:r>
            <a:endParaRPr lang="en-US" sz="1400" dirty="0"/>
          </a:p>
        </p:txBody>
      </p:sp>
      <p:sp>
        <p:nvSpPr>
          <p:cNvPr id="4" name="Oval 3">
            <a:extLst>
              <a:ext uri="{FF2B5EF4-FFF2-40B4-BE49-F238E27FC236}">
                <a16:creationId xmlns:a16="http://schemas.microsoft.com/office/drawing/2014/main" xmlns="" id="{13572B26-98AF-4AA8-9A0F-435FBBFB6E5E}"/>
              </a:ext>
              <a:ext uri="{C183D7F6-B498-43B3-948B-1728B52AA6E4}">
                <adec:decorative xmlns:adec="http://schemas.microsoft.com/office/drawing/2017/decorative" xmlns="" val="1"/>
              </a:ext>
            </a:extLst>
          </p:cNvPr>
          <p:cNvSpPr/>
          <p:nvPr/>
        </p:nvSpPr>
        <p:spPr bwMode="blackWhite">
          <a:xfrm>
            <a:off x="604200" y="1821066"/>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5" name="Oval 4">
            <a:extLst>
              <a:ext uri="{FF2B5EF4-FFF2-40B4-BE49-F238E27FC236}">
                <a16:creationId xmlns:a16="http://schemas.microsoft.com/office/drawing/2014/main" xmlns="" id="{C851C4E8-1EC2-4782-B31A-6F082712F3DF}"/>
              </a:ext>
              <a:ext uri="{C183D7F6-B498-43B3-948B-1728B52AA6E4}">
                <adec:decorative xmlns:adec="http://schemas.microsoft.com/office/drawing/2017/decorative" xmlns="" val="1"/>
              </a:ext>
            </a:extLst>
          </p:cNvPr>
          <p:cNvSpPr/>
          <p:nvPr/>
        </p:nvSpPr>
        <p:spPr bwMode="blackWhite">
          <a:xfrm>
            <a:off x="604200" y="355217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6" name="Oval 5">
            <a:extLst>
              <a:ext uri="{FF2B5EF4-FFF2-40B4-BE49-F238E27FC236}">
                <a16:creationId xmlns:a16="http://schemas.microsoft.com/office/drawing/2014/main" xmlns="" id="{A4D3B53A-9E90-4B19-BA5D-E8F4971E21A9}"/>
              </a:ext>
              <a:ext uri="{C183D7F6-B498-43B3-948B-1728B52AA6E4}">
                <adec:decorative xmlns:adec="http://schemas.microsoft.com/office/drawing/2017/decorative" xmlns="" val="1"/>
              </a:ext>
            </a:extLst>
          </p:cNvPr>
          <p:cNvSpPr/>
          <p:nvPr/>
        </p:nvSpPr>
        <p:spPr bwMode="blackWhite">
          <a:xfrm>
            <a:off x="604200" y="542627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sp>
        <p:nvSpPr>
          <p:cNvPr id="12" name="Oval 11">
            <a:extLst>
              <a:ext uri="{FF2B5EF4-FFF2-40B4-BE49-F238E27FC236}">
                <a16:creationId xmlns:a16="http://schemas.microsoft.com/office/drawing/2014/main" xmlns="" id="{42552617-FAD0-4D2C-9980-0BB9004C7AEB}"/>
              </a:ext>
              <a:ext uri="{C183D7F6-B498-43B3-948B-1728B52AA6E4}">
                <adec:decorative xmlns:adec="http://schemas.microsoft.com/office/drawing/2017/decorative" xmlns="" val="1"/>
              </a:ext>
            </a:extLst>
          </p:cNvPr>
          <p:cNvSpPr/>
          <p:nvPr/>
        </p:nvSpPr>
        <p:spPr bwMode="blackWhite">
          <a:xfrm>
            <a:off x="604200" y="4517016"/>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785" y="1543462"/>
            <a:ext cx="6468385" cy="4927676"/>
          </a:xfrm>
          <a:prstGeom prst="rect">
            <a:avLst/>
          </a:prstGeom>
        </p:spPr>
      </p:pic>
    </p:spTree>
    <p:extLst>
      <p:ext uri="{BB962C8B-B14F-4D97-AF65-F5344CB8AC3E}">
        <p14:creationId xmlns:p14="http://schemas.microsoft.com/office/powerpoint/2010/main" val="199743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5EE622-B204-4BAA-A73B-2ED70B230E0F}"/>
              </a:ext>
            </a:extLst>
          </p:cNvPr>
          <p:cNvSpPr>
            <a:spLocks noGrp="1"/>
          </p:cNvSpPr>
          <p:nvPr>
            <p:ph type="title"/>
          </p:nvPr>
        </p:nvSpPr>
        <p:spPr/>
        <p:txBody>
          <a:bodyPr/>
          <a:lstStyle/>
          <a:p>
            <a:r>
              <a:rPr lang="en-US" dirty="0">
                <a:solidFill>
                  <a:srgbClr val="E7E6E6">
                    <a:lumMod val="25000"/>
                  </a:srgbClr>
                </a:solidFill>
                <a:latin typeface="Segoe UI Light" panose="020B0502040204020203" pitchFamily="34" charset="0"/>
                <a:cs typeface="Segoe UI Light" panose="020B0502040204020203" pitchFamily="34" charset="0"/>
              </a:rPr>
              <a:t>K- Means Clustering (Unsupervised Machine Learning Algorithm)</a:t>
            </a:r>
            <a:endParaRPr lang="en-US" dirty="0"/>
          </a:p>
        </p:txBody>
      </p:sp>
      <p:sp>
        <p:nvSpPr>
          <p:cNvPr id="6"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a:extLst>
              <a:ext uri="{FF2B5EF4-FFF2-40B4-BE49-F238E27FC236}">
                <a16:creationId xmlns:a16="http://schemas.microsoft.com/office/drawing/2014/main" xmlns="" id="{9908A373-FC7C-4282-8736-3682F263411C}"/>
              </a:ext>
            </a:extLst>
          </p:cNvPr>
          <p:cNvSpPr txBox="1">
            <a:spLocks/>
          </p:cNvSpPr>
          <p:nvPr/>
        </p:nvSpPr>
        <p:spPr>
          <a:xfrm>
            <a:off x="533459" y="1485932"/>
            <a:ext cx="4321175" cy="23574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Unsupervised Learning</a:t>
            </a:r>
          </a:p>
          <a:p>
            <a:pPr marL="0" indent="0">
              <a:lnSpc>
                <a:spcPts val="1800"/>
              </a:lnSpc>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Supervise, means to observe, and direct the execution of a task, project, or activity. We do not supervise the model, but we let the model work on its own to discover information that may not be visible to the human eye. It means, the unsupervised algorithm trains on the dataset, and draws conclusions on unlabeled data.</a:t>
            </a:r>
          </a:p>
          <a:p>
            <a:pPr marL="0" indent="0">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9" name="Number 1" descr="Number 1">
            <a:extLst>
              <a:ext uri="{FF2B5EF4-FFF2-40B4-BE49-F238E27FC236}">
                <a16:creationId xmlns:a16="http://schemas.microsoft.com/office/drawing/2014/main" xmlns="" id="{60C7D78B-18F1-458F-AF3B-1293CFF9F517}"/>
              </a:ext>
            </a:extLst>
          </p:cNvPr>
          <p:cNvSpPr/>
          <p:nvPr/>
        </p:nvSpPr>
        <p:spPr bwMode="blackWhite">
          <a:xfrm>
            <a:off x="341240" y="516714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1</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10" name="Step 1">
            <a:extLst>
              <a:ext uri="{FF2B5EF4-FFF2-40B4-BE49-F238E27FC236}">
                <a16:creationId xmlns:a16="http://schemas.microsoft.com/office/drawing/2014/main" xmlns="" id="{42184CEA-CF4E-4D47-96E0-8F669A14DC71}"/>
              </a:ext>
            </a:extLst>
          </p:cNvPr>
          <p:cNvSpPr txBox="1">
            <a:spLocks/>
          </p:cNvSpPr>
          <p:nvPr/>
        </p:nvSpPr>
        <p:spPr>
          <a:xfrm>
            <a:off x="776964" y="5180149"/>
            <a:ext cx="3671989" cy="1214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IN" sz="1600" dirty="0"/>
              <a:t>A cluster is a group of data points or objects in a dataset that are similar to other objects in the group, and dissimilar to datapoints in other clusters.</a:t>
            </a:r>
            <a:r>
              <a:rPr lang="en-US" sz="1600" dirty="0">
                <a:solidFill>
                  <a:prstClr val="black">
                    <a:lumMod val="75000"/>
                    <a:lumOff val="25000"/>
                  </a:prstClr>
                </a:solidFill>
                <a:latin typeface="Segoe UI" panose="020B0502040204020203" pitchFamily="34" charset="0"/>
                <a:cs typeface="Segoe UI" panose="020B0502040204020203" pitchFamily="34" charset="0"/>
              </a:rPr>
              <a:t/>
            </a:r>
            <a:br>
              <a:rPr lang="en-US" sz="1600" dirty="0">
                <a:solidFill>
                  <a:prstClr val="black">
                    <a:lumMod val="75000"/>
                    <a:lumOff val="25000"/>
                  </a:prstClr>
                </a:solidFill>
                <a:latin typeface="Segoe UI" panose="020B0502040204020203" pitchFamily="34" charset="0"/>
                <a:cs typeface="Segoe UI" panose="020B0502040204020203" pitchFamily="34" charset="0"/>
              </a:rPr>
            </a:br>
            <a:endParaRPr lang="en-US" sz="16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Number 2" descr="Number 2">
            <a:extLst>
              <a:ext uri="{FF2B5EF4-FFF2-40B4-BE49-F238E27FC236}">
                <a16:creationId xmlns:a16="http://schemas.microsoft.com/office/drawing/2014/main" xmlns="" id="{95D049CF-C399-43F8-9E11-8273E7ED2B3D}"/>
              </a:ext>
            </a:extLst>
          </p:cNvPr>
          <p:cNvSpPr/>
          <p:nvPr/>
        </p:nvSpPr>
        <p:spPr bwMode="blackWhite">
          <a:xfrm>
            <a:off x="4832905" y="518014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8" name="Step 2" descr="Insert the 3D model by selecting the file and clicking on Insert.&#10;The 3D Model will now be placed onto your PowerPoint slide">
            <a:extLst>
              <a:ext uri="{FF2B5EF4-FFF2-40B4-BE49-F238E27FC236}">
                <a16:creationId xmlns:a16="http://schemas.microsoft.com/office/drawing/2014/main" xmlns="" id="{6505E4CF-C408-4CF2-86B6-BD142EBF6F92}"/>
              </a:ext>
            </a:extLst>
          </p:cNvPr>
          <p:cNvSpPr txBox="1">
            <a:spLocks/>
          </p:cNvSpPr>
          <p:nvPr/>
        </p:nvSpPr>
        <p:spPr>
          <a:xfrm>
            <a:off x="5268629" y="5180149"/>
            <a:ext cx="4132948" cy="1214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sz="1600" dirty="0">
                <a:solidFill>
                  <a:prstClr val="black">
                    <a:lumMod val="75000"/>
                    <a:lumOff val="25000"/>
                  </a:prstClr>
                </a:solidFill>
                <a:latin typeface="Segoe UI" panose="020B0502040204020203" pitchFamily="34" charset="0"/>
                <a:cs typeface="Segoe UI" panose="020B0502040204020203" pitchFamily="34" charset="0"/>
              </a:rPr>
              <a:t>K-Means is a type of partitioning clustering, that is, it divides the data into K non-overlapping subsets or clusters without any cluster internal structure or labels. This means, it's an unsupervised algorithm.</a:t>
            </a:r>
          </a:p>
        </p:txBody>
      </p:sp>
      <p:sp>
        <p:nvSpPr>
          <p:cNvPr id="3" name="Rectangle 2">
            <a:extLst>
              <a:ext uri="{FF2B5EF4-FFF2-40B4-BE49-F238E27FC236}">
                <a16:creationId xmlns:a16="http://schemas.microsoft.com/office/drawing/2014/main" xmlns="" id="{6E41D473-73BD-403B-8CC7-EDE9320AD735}"/>
              </a:ext>
              <a:ext uri="{C183D7F6-B498-43B3-948B-1728B52AA6E4}">
                <adec:decorative xmlns:adec="http://schemas.microsoft.com/office/drawing/2017/decorative" xmlns="" val="1"/>
              </a:ext>
            </a:extLst>
          </p:cNvPr>
          <p:cNvSpPr/>
          <p:nvPr/>
        </p:nvSpPr>
        <p:spPr>
          <a:xfrm>
            <a:off x="5733086" y="1354086"/>
            <a:ext cx="5721170" cy="1866468"/>
          </a:xfrm>
          <a:prstGeom prst="rect">
            <a:avLst/>
          </a:prstGeom>
          <a:solidFill>
            <a:srgbClr val="F5F5F5"/>
          </a:solidFill>
          <a:ln>
            <a:noFill/>
          </a:ln>
          <a:effectLst>
            <a:outerShdw blurRad="127000" dist="381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xmlns="" id="{20747CAC-F3CB-4212-A786-9FB8FC4E1599}"/>
              </a:ext>
              <a:ext uri="{C183D7F6-B498-43B3-948B-1728B52AA6E4}">
                <adec:decorative xmlns:adec="http://schemas.microsoft.com/office/drawing/2017/decorative" xmlns="" val="1"/>
              </a:ext>
            </a:extLst>
          </p:cNvPr>
          <p:cNvSpPr/>
          <p:nvPr/>
        </p:nvSpPr>
        <p:spPr>
          <a:xfrm>
            <a:off x="5268629" y="2868230"/>
            <a:ext cx="6318174" cy="640080"/>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xmlns="" id="{DA5D818A-6772-4140-9BA1-3E5C4AC85004}"/>
              </a:ext>
              <a:ext uri="{C183D7F6-B498-43B3-948B-1728B52AA6E4}">
                <adec:decorative xmlns:adec="http://schemas.microsoft.com/office/drawing/2017/decorative" xmlns="" val="1"/>
              </a:ext>
            </a:extLst>
          </p:cNvPr>
          <p:cNvSpPr/>
          <p:nvPr/>
        </p:nvSpPr>
        <p:spPr>
          <a:xfrm rot="16200000">
            <a:off x="10017084" y="1839905"/>
            <a:ext cx="1866468" cy="894830"/>
          </a:xfrm>
          <a:prstGeom prst="rect">
            <a:avLst/>
          </a:prstGeom>
          <a:gradFill flip="none" rotWithShape="1">
            <a:gsLst>
              <a:gs pos="0">
                <a:srgbClr val="F5F5F5">
                  <a:alpha val="0"/>
                </a:srgbClr>
              </a:gs>
              <a:gs pos="100000">
                <a:srgbClr val="F5F5F5"/>
              </a:gs>
              <a:gs pos="58000">
                <a:srgbClr val="F5F5F5">
                  <a:alpha val="8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026" name="Picture 2" descr="Dis (xs, xo)  Intra-cluster  distances are  minimized  Dis (Xl, X2)  Inter-cluster  distances are  maximized  Dis (G, G) ">
            <a:extLst>
              <a:ext uri="{FF2B5EF4-FFF2-40B4-BE49-F238E27FC236}">
                <a16:creationId xmlns:a16="http://schemas.microsoft.com/office/drawing/2014/main" xmlns="" id="{902629C6-B729-4510-BCCE-196B9A925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3086" y="1354086"/>
            <a:ext cx="5664647" cy="299897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xmlns="" id="{C7CD01B2-6FD2-4BC3-86CD-1916B070AE51}"/>
              </a:ext>
            </a:extLst>
          </p:cNvPr>
          <p:cNvSpPr txBox="1"/>
          <p:nvPr/>
        </p:nvSpPr>
        <p:spPr>
          <a:xfrm>
            <a:off x="5242743" y="4845038"/>
            <a:ext cx="2881907" cy="409838"/>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dirty="0">
                <a:solidFill>
                  <a:prstClr val="black">
                    <a:lumMod val="75000"/>
                    <a:lumOff val="25000"/>
                  </a:prstClr>
                </a:solidFill>
                <a:latin typeface="Segoe UI" panose="020B0502040204020203" pitchFamily="34" charset="0"/>
                <a:cs typeface="Segoe UI" panose="020B0502040204020203" pitchFamily="34" charset="0"/>
              </a:rPr>
              <a:t>K-Means Clustering</a:t>
            </a:r>
            <a:endParaRPr lang="en-IN" sz="24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a16="http://schemas.microsoft.com/office/drawing/2014/main" xmlns="" id="{4951A54E-ED5B-4B5D-8D6D-79F818F33B7C}"/>
              </a:ext>
            </a:extLst>
          </p:cNvPr>
          <p:cNvSpPr txBox="1"/>
          <p:nvPr/>
        </p:nvSpPr>
        <p:spPr>
          <a:xfrm>
            <a:off x="751078" y="4847620"/>
            <a:ext cx="2315237" cy="353996"/>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dirty="0">
                <a:solidFill>
                  <a:prstClr val="black">
                    <a:lumMod val="75000"/>
                    <a:lumOff val="25000"/>
                  </a:prstClr>
                </a:solidFill>
                <a:latin typeface="Segoe UI" panose="020B0502040204020203" pitchFamily="34" charset="0"/>
                <a:cs typeface="Segoe UI" panose="020B0502040204020203" pitchFamily="34" charset="0"/>
              </a:rPr>
              <a:t>What is a Cluster?</a:t>
            </a:r>
            <a:endParaRPr lang="en-IN" sz="16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6563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3ED516-A0B4-4D09-B6A3-A788188B6704}"/>
              </a:ext>
            </a:extLst>
          </p:cNvPr>
          <p:cNvSpPr>
            <a:spLocks noGrp="1"/>
          </p:cNvSpPr>
          <p:nvPr>
            <p:ph type="title"/>
          </p:nvPr>
        </p:nvSpPr>
        <p:spPr/>
        <p:txBody>
          <a:bodyPr/>
          <a:lstStyle/>
          <a:p>
            <a:r>
              <a:rPr lang="en-US" dirty="0"/>
              <a:t>Location Data Provider – Foursquare  </a:t>
            </a:r>
          </a:p>
        </p:txBody>
      </p:sp>
      <p:sp>
        <p:nvSpPr>
          <p:cNvPr id="12" name="Number 1" descr="Method 1">
            <a:extLst>
              <a:ext uri="{FF2B5EF4-FFF2-40B4-BE49-F238E27FC236}">
                <a16:creationId xmlns:a16="http://schemas.microsoft.com/office/drawing/2014/main" xmlns="" id="{56816014-A74F-4DCC-B3EB-C797CAF4E802}"/>
              </a:ext>
            </a:extLst>
          </p:cNvPr>
          <p:cNvSpPr/>
          <p:nvPr/>
        </p:nvSpPr>
        <p:spPr bwMode="blackWhite">
          <a:xfrm>
            <a:off x="604434" y="400438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14" name="Step 2 Number" descr="Method 2:">
            <a:extLst>
              <a:ext uri="{FF2B5EF4-FFF2-40B4-BE49-F238E27FC236}">
                <a16:creationId xmlns:a16="http://schemas.microsoft.com/office/drawing/2014/main" xmlns="" id="{9A5A9B9F-B0C0-4A76-B9C7-3C6ED0008BC9}"/>
              </a:ext>
            </a:extLst>
          </p:cNvPr>
          <p:cNvSpPr/>
          <p:nvPr/>
        </p:nvSpPr>
        <p:spPr bwMode="blackWhite">
          <a:xfrm>
            <a:off x="6200536" y="400438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3" name="Rectangle 2">
            <a:extLst>
              <a:ext uri="{FF2B5EF4-FFF2-40B4-BE49-F238E27FC236}">
                <a16:creationId xmlns:a16="http://schemas.microsoft.com/office/drawing/2014/main" xmlns="" id="{FAEDDAA5-B6E5-49F3-A495-94B7927A69C0}"/>
              </a:ext>
              <a:ext uri="{C183D7F6-B498-43B3-948B-1728B52AA6E4}">
                <adec:decorative xmlns:adec="http://schemas.microsoft.com/office/drawing/2017/decorative" xmlns="" val="1"/>
              </a:ext>
            </a:extLst>
          </p:cNvPr>
          <p:cNvSpPr/>
          <p:nvPr/>
        </p:nvSpPr>
        <p:spPr>
          <a:xfrm rot="16200000">
            <a:off x="4035175" y="4807119"/>
            <a:ext cx="833933" cy="1943095"/>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38" name="Picture 37">
            <a:extLst>
              <a:ext uri="{FF2B5EF4-FFF2-40B4-BE49-F238E27FC236}">
                <a16:creationId xmlns:a16="http://schemas.microsoft.com/office/drawing/2014/main" xmlns="" id="{9A6EBE27-2D26-4F28-AE31-DAC56EF36A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5455" y="381291"/>
            <a:ext cx="747763" cy="747763"/>
          </a:xfrm>
          <a:prstGeom prst="rect">
            <a:avLst/>
          </a:prstGeom>
        </p:spPr>
      </p:pic>
      <p:pic>
        <p:nvPicPr>
          <p:cNvPr id="2050" name="Picture 2" descr="Location Data  Schools  Restaurants  Parks  Gyms  Community  Centres  (latitude, longitude) ">
            <a:extLst>
              <a:ext uri="{FF2B5EF4-FFF2-40B4-BE49-F238E27FC236}">
                <a16:creationId xmlns:a16="http://schemas.microsoft.com/office/drawing/2014/main" xmlns="" id="{F30F9002-D808-44FF-A700-5BFB53E330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434" y="1263728"/>
            <a:ext cx="4851689" cy="2641118"/>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xmlns="" id="{7A4C6E1A-32AE-4C24-90CC-4DAEC0A28DC3}"/>
              </a:ext>
            </a:extLst>
          </p:cNvPr>
          <p:cNvSpPr txBox="1"/>
          <p:nvPr/>
        </p:nvSpPr>
        <p:spPr>
          <a:xfrm>
            <a:off x="1014271" y="4004381"/>
            <a:ext cx="4409418" cy="2404991"/>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b="1" dirty="0">
                <a:solidFill>
                  <a:prstClr val="black">
                    <a:lumMod val="75000"/>
                    <a:lumOff val="25000"/>
                  </a:prstClr>
                </a:solidFill>
                <a:latin typeface="Segoe UI" panose="020B0502040204020203" pitchFamily="34" charset="0"/>
                <a:cs typeface="Segoe UI" panose="020B0502040204020203" pitchFamily="34" charset="0"/>
              </a:rPr>
              <a:t>Location Data </a:t>
            </a:r>
          </a:p>
          <a:p>
            <a:pPr>
              <a:lnSpc>
                <a:spcPts val="1800"/>
              </a:lnSpc>
              <a:spcAft>
                <a:spcPts val="6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Location data is data describing places and venues, such as their geographical location, their category, working hours, full address, and so on, such that for a given location given in the form of its geographical coordinates (or latitude and longitude values) one is able to determine what types of venues exist within a defined radius from that location.</a:t>
            </a:r>
            <a:endParaRPr lang="en-IN" sz="16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0" name="TextBox 39">
            <a:extLst>
              <a:ext uri="{FF2B5EF4-FFF2-40B4-BE49-F238E27FC236}">
                <a16:creationId xmlns:a16="http://schemas.microsoft.com/office/drawing/2014/main" xmlns="" id="{3DFAB48D-73B9-40E4-9C5D-3F5680E200C3}"/>
              </a:ext>
            </a:extLst>
          </p:cNvPr>
          <p:cNvSpPr txBox="1"/>
          <p:nvPr/>
        </p:nvSpPr>
        <p:spPr>
          <a:xfrm>
            <a:off x="6769260" y="4004381"/>
            <a:ext cx="4851690" cy="2191252"/>
          </a:xfrm>
          <a:prstGeom prst="rect">
            <a:avLst/>
          </a:prstGeom>
        </p:spPr>
        <p:txBody>
          <a:bodyPr vert="horz" wrap="square" lIns="91440" tIns="45720" rIns="91440" bIns="45720" rtlCol="0">
            <a:noAutofit/>
          </a:bodyPr>
          <a:lstStyle/>
          <a:p>
            <a:pPr marL="0" indent="0" algn="l">
              <a:lnSpc>
                <a:spcPts val="1800"/>
              </a:lnSpc>
              <a:spcAft>
                <a:spcPts val="600"/>
              </a:spcAft>
              <a:buNone/>
            </a:pPr>
            <a:r>
              <a:rPr lang="en-IN" sz="2000" b="1" dirty="0">
                <a:solidFill>
                  <a:prstClr val="black">
                    <a:lumMod val="75000"/>
                    <a:lumOff val="25000"/>
                  </a:prstClr>
                </a:solidFill>
                <a:latin typeface="Segoe UI" panose="020B0502040204020203" pitchFamily="34" charset="0"/>
                <a:cs typeface="Segoe UI" panose="020B0502040204020203" pitchFamily="34" charset="0"/>
              </a:rPr>
              <a:t>Foursquare</a:t>
            </a:r>
          </a:p>
          <a:p>
            <a:pPr marL="0" indent="0" algn="l">
              <a:lnSpc>
                <a:spcPts val="1800"/>
              </a:lnSpc>
              <a:spcAft>
                <a:spcPts val="600"/>
              </a:spcAft>
              <a:buNone/>
            </a:pPr>
            <a:r>
              <a:rPr lang="en-IN" sz="1600" dirty="0">
                <a:solidFill>
                  <a:prstClr val="black">
                    <a:lumMod val="75000"/>
                    <a:lumOff val="25000"/>
                  </a:prstClr>
                </a:solidFill>
                <a:latin typeface="Segoe UI" panose="020B0502040204020203" pitchFamily="34" charset="0"/>
                <a:cs typeface="Segoe UI" panose="020B0502040204020203" pitchFamily="34" charset="0"/>
              </a:rPr>
              <a:t>Foursquare is a technologic company that built a massive dataset of accurate location data.</a:t>
            </a:r>
          </a:p>
          <a:p>
            <a:pPr marL="0" indent="0" algn="l">
              <a:lnSpc>
                <a:spcPts val="1800"/>
              </a:lnSpc>
              <a:spcAft>
                <a:spcPts val="600"/>
              </a:spcAft>
              <a:buNone/>
            </a:pPr>
            <a:r>
              <a:rPr lang="en-IN" sz="1600" dirty="0">
                <a:solidFill>
                  <a:prstClr val="black">
                    <a:lumMod val="75000"/>
                    <a:lumOff val="25000"/>
                  </a:prstClr>
                </a:solidFill>
                <a:latin typeface="Segoe UI" panose="020B0502040204020203" pitchFamily="34" charset="0"/>
                <a:cs typeface="Segoe UI" panose="020B0502040204020203" pitchFamily="34" charset="0"/>
              </a:rPr>
              <a:t>Foursquare powers location data for Apple, Uber, Snapchat, Twitter and many more.</a:t>
            </a:r>
          </a:p>
          <a:p>
            <a:pPr marL="0" indent="0" algn="l">
              <a:lnSpc>
                <a:spcPts val="1800"/>
              </a:lnSpc>
              <a:spcAft>
                <a:spcPts val="600"/>
              </a:spcAft>
              <a:buNone/>
            </a:pPr>
            <a:r>
              <a:rPr lang="en-IN" sz="1600" dirty="0">
                <a:solidFill>
                  <a:prstClr val="black">
                    <a:lumMod val="75000"/>
                    <a:lumOff val="25000"/>
                  </a:prstClr>
                </a:solidFill>
                <a:latin typeface="Segoe UI" panose="020B0502040204020203" pitchFamily="34" charset="0"/>
                <a:cs typeface="Segoe UI" panose="020B0502040204020203" pitchFamily="34" charset="0"/>
              </a:rPr>
              <a:t>Their API and location data is currently being used by over 100,000 developers.</a:t>
            </a:r>
          </a:p>
        </p:txBody>
      </p:sp>
      <p:pic>
        <p:nvPicPr>
          <p:cNvPr id="2052" name="Picture 4" descr="RESTful API  • You communicate with the database via groups and endpoints in the  form of a Uniform Resource Identifier (URI)  https://api.foursquare.com/v2/tips/  Client ID  Client Secret  Version ">
            <a:extLst>
              <a:ext uri="{FF2B5EF4-FFF2-40B4-BE49-F238E27FC236}">
                <a16:creationId xmlns:a16="http://schemas.microsoft.com/office/drawing/2014/main" xmlns="" id="{1426AD10-453F-472E-B628-926B37F8EF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320284"/>
            <a:ext cx="5491566" cy="2528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58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7A3C97-E356-4FF9-AED5-879B8F991C1B}"/>
              </a:ext>
            </a:extLst>
          </p:cNvPr>
          <p:cNvSpPr>
            <a:spLocks noGrp="1"/>
          </p:cNvSpPr>
          <p:nvPr>
            <p:ph type="title"/>
          </p:nvPr>
        </p:nvSpPr>
        <p:spPr/>
        <p:txBody>
          <a:bodyPr/>
          <a:lstStyle/>
          <a:p>
            <a:r>
              <a:rPr lang="en-US" dirty="0"/>
              <a:t>Results</a:t>
            </a:r>
          </a:p>
        </p:txBody>
      </p:sp>
      <p:sp>
        <p:nvSpPr>
          <p:cNvPr id="3" name="Rectangle 2" descr="To resize or crop your 3D model within a frame, you can use the pan and zoom tool.">
            <a:extLst>
              <a:ext uri="{FF2B5EF4-FFF2-40B4-BE49-F238E27FC236}">
                <a16:creationId xmlns:a16="http://schemas.microsoft.com/office/drawing/2014/main" xmlns="" id="{874312F7-8744-467E-9DCF-F78292FB02D0}"/>
              </a:ext>
            </a:extLst>
          </p:cNvPr>
          <p:cNvSpPr/>
          <p:nvPr/>
        </p:nvSpPr>
        <p:spPr>
          <a:xfrm>
            <a:off x="7843233" y="4474138"/>
            <a:ext cx="3902299" cy="938719"/>
          </a:xfrm>
          <a:prstGeom prst="rect">
            <a:avLst/>
          </a:prstGeom>
        </p:spPr>
        <p:txBody>
          <a:bodyPr wrap="square">
            <a:spAutoFit/>
          </a:bodyPr>
          <a:lstStyle/>
          <a:p>
            <a:pPr lvl="0">
              <a:lnSpc>
                <a:spcPts val="1800"/>
              </a:lnSpc>
              <a:spcBef>
                <a:spcPts val="1000"/>
              </a:spcBef>
              <a:spcAft>
                <a:spcPts val="2000"/>
              </a:spcAft>
            </a:pPr>
            <a:r>
              <a:rPr lang="en-US" sz="1600" dirty="0">
                <a:solidFill>
                  <a:prstClr val="black">
                    <a:lumMod val="75000"/>
                    <a:lumOff val="25000"/>
                  </a:prstClr>
                </a:solidFill>
                <a:latin typeface="Segoe UI" panose="020B0502040204020203" pitchFamily="34" charset="0"/>
                <a:cs typeface="Segoe UI" panose="020B0502040204020203" pitchFamily="34" charset="0"/>
              </a:rPr>
              <a:t>Best Locality in New Jersey – </a:t>
            </a:r>
            <a:endParaRPr lang="en-US" sz="1600" dirty="0" smtClean="0">
              <a:solidFill>
                <a:prstClr val="black">
                  <a:lumMod val="75000"/>
                  <a:lumOff val="25000"/>
                </a:prstClr>
              </a:solidFill>
              <a:latin typeface="Segoe UI" panose="020B0502040204020203" pitchFamily="34" charset="0"/>
              <a:cs typeface="Segoe UI" panose="020B0502040204020203" pitchFamily="34" charset="0"/>
            </a:endParaRPr>
          </a:p>
          <a:p>
            <a:pPr lvl="0">
              <a:lnSpc>
                <a:spcPts val="1800"/>
              </a:lnSpc>
              <a:spcBef>
                <a:spcPts val="1000"/>
              </a:spcBef>
              <a:spcAft>
                <a:spcPts val="2000"/>
              </a:spcAft>
            </a:pPr>
            <a:r>
              <a:rPr lang="en-US" sz="1600" b="1" dirty="0" smtClean="0">
                <a:solidFill>
                  <a:prstClr val="black">
                    <a:lumMod val="75000"/>
                    <a:lumOff val="25000"/>
                  </a:prstClr>
                </a:solidFill>
                <a:latin typeface="Segoe UI" panose="020B0502040204020203" pitchFamily="34" charset="0"/>
                <a:cs typeface="Segoe UI" panose="020B0502040204020203" pitchFamily="34" charset="0"/>
              </a:rPr>
              <a:t>CLUSTER ONE </a:t>
            </a:r>
            <a:r>
              <a:rPr lang="en-US" sz="1200" b="1" i="1" dirty="0" smtClean="0">
                <a:solidFill>
                  <a:prstClr val="black">
                    <a:lumMod val="75000"/>
                    <a:lumOff val="25000"/>
                  </a:prstClr>
                </a:solidFill>
                <a:latin typeface="Segoe UI" panose="020B0502040204020203" pitchFamily="34" charset="0"/>
                <a:cs typeface="Segoe UI" panose="020B0502040204020203" pitchFamily="34" charset="0"/>
              </a:rPr>
              <a:t>(the red markers on the Map)</a:t>
            </a:r>
            <a:endParaRPr lang="en-US" b="1" i="1"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37" y="1475693"/>
            <a:ext cx="7113440" cy="4848902"/>
          </a:xfrm>
          <a:prstGeom prst="rect">
            <a:avLst/>
          </a:prstGeom>
        </p:spPr>
      </p:pic>
      <p:sp>
        <p:nvSpPr>
          <p:cNvPr id="7" name="Rectangle 6" descr="To resize or crop your 3D model within a frame, you can use the pan and zoom tool.">
            <a:extLst>
              <a:ext uri="{FF2B5EF4-FFF2-40B4-BE49-F238E27FC236}">
                <a16:creationId xmlns:a16="http://schemas.microsoft.com/office/drawing/2014/main" xmlns="" id="{874312F7-8744-467E-9DCF-F78292FB02D0}"/>
              </a:ext>
            </a:extLst>
          </p:cNvPr>
          <p:cNvSpPr/>
          <p:nvPr/>
        </p:nvSpPr>
        <p:spPr>
          <a:xfrm>
            <a:off x="7995633" y="1930232"/>
            <a:ext cx="3902299" cy="2062103"/>
          </a:xfrm>
          <a:prstGeom prst="rect">
            <a:avLst/>
          </a:prstGeom>
        </p:spPr>
        <p:txBody>
          <a:bodyPr wrap="square">
            <a:spAutoFit/>
          </a:bodyPr>
          <a:lstStyle/>
          <a:p>
            <a:r>
              <a:rPr lang="en-US" sz="1600" b="1" i="1" dirty="0">
                <a:solidFill>
                  <a:srgbClr val="FF0000"/>
                </a:solidFill>
              </a:rPr>
              <a:t>Cluster 0:</a:t>
            </a:r>
            <a:r>
              <a:rPr lang="en-US" sz="1600" dirty="0">
                <a:solidFill>
                  <a:srgbClr val="FF0000"/>
                </a:solidFill>
              </a:rPr>
              <a:t> No single shopping mall in this neighborhood</a:t>
            </a:r>
            <a:r>
              <a:rPr lang="en-US" sz="1600" dirty="0" smtClean="0">
                <a:solidFill>
                  <a:srgbClr val="FF0000"/>
                </a:solidFill>
              </a:rPr>
              <a:t>.</a:t>
            </a:r>
          </a:p>
          <a:p>
            <a:endParaRPr lang="en-GB" sz="1600" dirty="0">
              <a:solidFill>
                <a:srgbClr val="92D050"/>
              </a:solidFill>
            </a:endParaRPr>
          </a:p>
          <a:p>
            <a:r>
              <a:rPr lang="en-US" sz="1600" b="1" i="1" dirty="0">
                <a:solidFill>
                  <a:srgbClr val="92D050"/>
                </a:solidFill>
              </a:rPr>
              <a:t>Cluster 1:</a:t>
            </a:r>
            <a:r>
              <a:rPr lang="en-US" sz="1600" dirty="0">
                <a:solidFill>
                  <a:srgbClr val="92D050"/>
                </a:solidFill>
              </a:rPr>
              <a:t> High/Moderate number of shopping mall in this neighborhood.</a:t>
            </a:r>
            <a:endParaRPr lang="en-GB" sz="1600" dirty="0">
              <a:solidFill>
                <a:srgbClr val="92D050"/>
              </a:solidFill>
            </a:endParaRPr>
          </a:p>
          <a:p>
            <a:endParaRPr lang="en-US" sz="1600" b="1" i="1" dirty="0" smtClean="0"/>
          </a:p>
          <a:p>
            <a:r>
              <a:rPr lang="en-US" sz="1600" b="1" i="1" dirty="0" smtClean="0">
                <a:solidFill>
                  <a:srgbClr val="7030A0"/>
                </a:solidFill>
              </a:rPr>
              <a:t>Cluster </a:t>
            </a:r>
            <a:r>
              <a:rPr lang="en-US" sz="1600" b="1" i="1" dirty="0">
                <a:solidFill>
                  <a:srgbClr val="7030A0"/>
                </a:solidFill>
              </a:rPr>
              <a:t>2:</a:t>
            </a:r>
            <a:r>
              <a:rPr lang="en-US" sz="1600" dirty="0">
                <a:solidFill>
                  <a:srgbClr val="7030A0"/>
                </a:solidFill>
              </a:rPr>
              <a:t> low number of shopping mall in this neighborhood.</a:t>
            </a:r>
            <a:endParaRPr lang="en-GB" sz="1600" dirty="0">
              <a:solidFill>
                <a:srgbClr val="7030A0"/>
              </a:solidFill>
            </a:endParaRPr>
          </a:p>
        </p:txBody>
      </p:sp>
    </p:spTree>
    <p:extLst>
      <p:ext uri="{BB962C8B-B14F-4D97-AF65-F5344CB8AC3E}">
        <p14:creationId xmlns:p14="http://schemas.microsoft.com/office/powerpoint/2010/main" val="176475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74FD4D-5161-46CF-8E5C-B36508F35809}"/>
              </a:ext>
            </a:extLst>
          </p:cNvPr>
          <p:cNvSpPr>
            <a:spLocks noGrp="1"/>
          </p:cNvSpPr>
          <p:nvPr>
            <p:ph type="title"/>
          </p:nvPr>
        </p:nvSpPr>
        <p:spPr/>
        <p:txBody>
          <a:bodyPr/>
          <a:lstStyle/>
          <a:p>
            <a:r>
              <a:rPr lang="en-US" dirty="0"/>
              <a:t>Discussions and Recommendations</a:t>
            </a:r>
          </a:p>
        </p:txBody>
      </p:sp>
      <p:grpSp>
        <p:nvGrpSpPr>
          <p:cNvPr id="4" name="Group 3" descr="Small circle with number 1 inside  indicating step 1">
            <a:extLst>
              <a:ext uri="{FF2B5EF4-FFF2-40B4-BE49-F238E27FC236}">
                <a16:creationId xmlns:a16="http://schemas.microsoft.com/office/drawing/2014/main" xmlns="" id="{3269B3D7-5745-49A6-89FF-2081F3701FD9}"/>
              </a:ext>
            </a:extLst>
          </p:cNvPr>
          <p:cNvGrpSpPr/>
          <p:nvPr/>
        </p:nvGrpSpPr>
        <p:grpSpPr bwMode="blackWhite">
          <a:xfrm>
            <a:off x="604434" y="1322589"/>
            <a:ext cx="558179" cy="409838"/>
            <a:chOff x="6953426" y="711274"/>
            <a:chExt cx="558179" cy="409838"/>
          </a:xfrm>
        </p:grpSpPr>
        <p:sp>
          <p:nvSpPr>
            <p:cNvPr id="5" name="Oval 4" descr="Small circle">
              <a:extLst>
                <a:ext uri="{FF2B5EF4-FFF2-40B4-BE49-F238E27FC236}">
                  <a16:creationId xmlns:a16="http://schemas.microsoft.com/office/drawing/2014/main" xmlns="" id="{0E962EFE-9E1B-4EBA-A23E-849D0F33736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a16="http://schemas.microsoft.com/office/drawing/2014/main" xmlns="" id="{3CFCE22A-40CE-4B63-A5D5-B20648FE18D3}"/>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grpSp>
        <p:nvGrpSpPr>
          <p:cNvPr id="9" name="Group 8" descr="Small circle with number 2 inside  indicating step 2">
            <a:extLst>
              <a:ext uri="{FF2B5EF4-FFF2-40B4-BE49-F238E27FC236}">
                <a16:creationId xmlns:a16="http://schemas.microsoft.com/office/drawing/2014/main" xmlns="" id="{EAEB66BE-3E83-4881-90B8-AF09B5348FD8}"/>
              </a:ext>
            </a:extLst>
          </p:cNvPr>
          <p:cNvGrpSpPr/>
          <p:nvPr/>
        </p:nvGrpSpPr>
        <p:grpSpPr bwMode="blackWhite">
          <a:xfrm>
            <a:off x="614711" y="3299985"/>
            <a:ext cx="558179" cy="409838"/>
            <a:chOff x="6953426" y="711274"/>
            <a:chExt cx="558179" cy="409838"/>
          </a:xfrm>
        </p:grpSpPr>
        <p:sp>
          <p:nvSpPr>
            <p:cNvPr id="10" name="Oval 9" descr="Small circle">
              <a:extLst>
                <a:ext uri="{FF2B5EF4-FFF2-40B4-BE49-F238E27FC236}">
                  <a16:creationId xmlns:a16="http://schemas.microsoft.com/office/drawing/2014/main" xmlns="" id="{09DD71A3-AA7E-4B16-8E2B-93274BC4ED9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descr="Number 2">
              <a:extLst>
                <a:ext uri="{FF2B5EF4-FFF2-40B4-BE49-F238E27FC236}">
                  <a16:creationId xmlns:a16="http://schemas.microsoft.com/office/drawing/2014/main" xmlns="" id="{10B09779-8AA2-4FFC-A0C3-0D47471C40C7}"/>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19" name="Rectangle 18">
            <a:extLst>
              <a:ext uri="{FF2B5EF4-FFF2-40B4-BE49-F238E27FC236}">
                <a16:creationId xmlns:a16="http://schemas.microsoft.com/office/drawing/2014/main" xmlns="" id="{D5B0031D-06ED-422E-88E1-540D76CD172E}"/>
              </a:ext>
            </a:extLst>
          </p:cNvPr>
          <p:cNvSpPr/>
          <p:nvPr/>
        </p:nvSpPr>
        <p:spPr>
          <a:xfrm>
            <a:off x="1172890" y="1322588"/>
            <a:ext cx="9233240" cy="1631216"/>
          </a:xfrm>
          <a:prstGeom prst="rect">
            <a:avLst/>
          </a:prstGeom>
        </p:spPr>
        <p:txBody>
          <a:bodyPr wrap="square">
            <a:spAutoFit/>
          </a:bodyPr>
          <a:lstStyle/>
          <a:p>
            <a:r>
              <a:rPr lang="en-US" sz="2000" dirty="0">
                <a:solidFill>
                  <a:srgbClr val="595959"/>
                </a:solidFill>
                <a:latin typeface="Yu Gothic UI" panose="020B0500000000000000" pitchFamily="34" charset="-128"/>
              </a:rPr>
              <a:t>In the Foursquare API, we have queried the Venues of a locality by specifying the LIMIT and Radius of our choice. We have chosen less LIMIT as the number of API calls that can be done using a free account in Four Square are less. </a:t>
            </a:r>
            <a:endParaRPr lang="en-IN" sz="3200" dirty="0"/>
          </a:p>
          <a:p>
            <a:r>
              <a:rPr lang="en-US" dirty="0">
                <a:solidFill>
                  <a:srgbClr val="595959"/>
                </a:solidFill>
                <a:latin typeface="Arial" panose="020B0604020202020204" pitchFamily="34" charset="0"/>
              </a:rPr>
              <a:t>○ </a:t>
            </a:r>
            <a:r>
              <a:rPr lang="en-US" sz="2000" dirty="0">
                <a:solidFill>
                  <a:srgbClr val="595959"/>
                </a:solidFill>
                <a:latin typeface="Yu Gothic UI" panose="020B0500000000000000" pitchFamily="34" charset="-128"/>
              </a:rPr>
              <a:t>We can increase the limit for more accurate results.</a:t>
            </a:r>
            <a:endParaRPr lang="en-IN" sz="3200" dirty="0"/>
          </a:p>
          <a:p>
            <a:r>
              <a:rPr lang="en-US" sz="2000" dirty="0">
                <a:solidFill>
                  <a:srgbClr val="595959"/>
                </a:solidFill>
                <a:latin typeface="Arial" panose="020B0604020202020204" pitchFamily="34" charset="0"/>
              </a:rPr>
              <a:t>○ </a:t>
            </a:r>
            <a:r>
              <a:rPr lang="en-US" sz="2000" dirty="0">
                <a:solidFill>
                  <a:srgbClr val="595959"/>
                </a:solidFill>
                <a:latin typeface="Yu Gothic UI" panose="020B0500000000000000" pitchFamily="34" charset="-128"/>
              </a:rPr>
              <a:t>We can increase the Radius for more venue results from each city</a:t>
            </a:r>
            <a:endParaRPr lang="en-IN" sz="3200" dirty="0"/>
          </a:p>
        </p:txBody>
      </p:sp>
      <p:sp>
        <p:nvSpPr>
          <p:cNvPr id="21" name="Rectangle 20">
            <a:extLst>
              <a:ext uri="{FF2B5EF4-FFF2-40B4-BE49-F238E27FC236}">
                <a16:creationId xmlns:a16="http://schemas.microsoft.com/office/drawing/2014/main" xmlns="" id="{1A0B7505-3C83-44FA-95BA-E4FCA0E8C058}"/>
              </a:ext>
            </a:extLst>
          </p:cNvPr>
          <p:cNvSpPr/>
          <p:nvPr/>
        </p:nvSpPr>
        <p:spPr>
          <a:xfrm>
            <a:off x="1172890" y="3299985"/>
            <a:ext cx="9233240" cy="1323439"/>
          </a:xfrm>
          <a:prstGeom prst="rect">
            <a:avLst/>
          </a:prstGeom>
        </p:spPr>
        <p:txBody>
          <a:bodyPr wrap="square">
            <a:spAutoFit/>
          </a:bodyPr>
          <a:lstStyle/>
          <a:p>
            <a:r>
              <a:rPr lang="en-US" sz="2000" dirty="0">
                <a:solidFill>
                  <a:srgbClr val="595959"/>
                </a:solidFill>
                <a:latin typeface="Yu Gothic UI" panose="020B0500000000000000" pitchFamily="34" charset="-128"/>
              </a:rPr>
              <a:t>In the venue categories we are choosing only few out of 2000 that are available to give weights and identify the best cluster. Hence, assigning weights must be done relatively for each category and then considering more number of venue categories would actually yield a better output.</a:t>
            </a:r>
            <a:endParaRPr lang="en-IN" sz="3200" dirty="0"/>
          </a:p>
        </p:txBody>
      </p:sp>
    </p:spTree>
    <p:extLst>
      <p:ext uri="{BB962C8B-B14F-4D97-AF65-F5344CB8AC3E}">
        <p14:creationId xmlns:p14="http://schemas.microsoft.com/office/powerpoint/2010/main" val="1249102131"/>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xmlns="" name="Bring your presentations to life with 3DTF16411177 (3).potx" id="{9E27ADA6-EA10-4822-B3C1-6E8D86D7E392}" vid="{8B3BFCA4-8458-4DFE-B504-FC98F0D59E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Bring your presentations to life with 3D</Template>
  <TotalTime>0</TotalTime>
  <Words>680</Words>
  <Application>Microsoft Office PowerPoint</Application>
  <PresentationFormat>Custom</PresentationFormat>
  <Paragraphs>57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Get Started with 3D</vt:lpstr>
      <vt:lpstr>Battle of Neighborhood's</vt:lpstr>
      <vt:lpstr>Business Problem</vt:lpstr>
      <vt:lpstr>DATA</vt:lpstr>
      <vt:lpstr>METHODOLOGY</vt:lpstr>
      <vt:lpstr>K- Means Clustering (Unsupervised Machine Learning Algorithm)</vt:lpstr>
      <vt:lpstr>Location Data Provider – Foursquare  </vt:lpstr>
      <vt:lpstr>Results</vt:lpstr>
      <vt:lpstr>Discussions and Recommendations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2019-04-30T06:19:58Z</dcterms:created>
  <dcterms:modified xsi:type="dcterms:W3CDTF">2019-10-12T01:56:28Z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dduffy@microsoft.com</vt:lpwstr>
  </property>
  <property fmtid="{D5CDD505-2E9C-101B-9397-08002B2CF9AE}" pid="5" name="MSIP_Label_f42aa342-8706-4288-bd11-ebb85995028c_SetDate">
    <vt:lpwstr>2019-01-09T22:41:38.8954231Z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