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da72fee2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da72fee2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67b3295c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67b3295c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da72fee2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da72fee2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da72fee2c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da72fee2c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67b3295c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67b3295c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67b3295c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67b3295c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da72fee2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da72fee2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67b3295c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67b3295c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da72fee2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da72fee2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da72fee2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da72fee2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da72fee2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da72fee2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a72fee2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da72fee2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da72fee2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da72fee2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da72fee2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da72fee2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67b3295c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67b3295c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da72fee2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da72fee2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Phenotype Ratios and Epistasis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Edward Lue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0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Common Example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16236" l="53584" r="5934" t="21675"/>
          <a:stretch/>
        </p:blipFill>
        <p:spPr>
          <a:xfrm>
            <a:off x="4457700" y="330025"/>
            <a:ext cx="3897626" cy="44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Epistasis Patterns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Recessive Epistasis:	White--&gt;Pink--&gt;Blue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Dominant Epistasis:	White--|Grey--&gt;Black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Suppressors:			Red---&gt;Purple---&gt;Red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3314700" y="3074675"/>
            <a:ext cx="20916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A                  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Pathways and Regulation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say there was a gene pathway involving two genes, A and B, that produce product C. A mutation in gene A (producing nonfunctional A) increases product C. Is A a positive or negative regulator in this pathway?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</a:rPr>
              <a:t>A</a:t>
            </a:r>
            <a:r>
              <a:rPr b="1" lang="en" sz="3000">
                <a:solidFill>
                  <a:srgbClr val="000000"/>
                </a:solidFill>
              </a:rPr>
              <a:t>				B				C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000000"/>
                </a:solidFill>
              </a:rPr>
              <a:t>B</a:t>
            </a:r>
            <a:r>
              <a:rPr b="1" lang="en" sz="3000">
                <a:solidFill>
                  <a:srgbClr val="000000"/>
                </a:solidFill>
              </a:rPr>
              <a:t>				A				C</a:t>
            </a:r>
            <a:endParaRPr b="1" sz="3000">
              <a:solidFill>
                <a:srgbClr val="000000"/>
              </a:solidFill>
            </a:endParaRPr>
          </a:p>
        </p:txBody>
      </p:sp>
      <p:sp>
        <p:nvSpPr>
          <p:cNvPr id="135" name="Google Shape;135;p24"/>
          <p:cNvSpPr/>
          <p:nvPr/>
        </p:nvSpPr>
        <p:spPr>
          <a:xfrm>
            <a:off x="819200" y="2406450"/>
            <a:ext cx="1195200" cy="470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?</a:t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2650275" y="2406450"/>
            <a:ext cx="1195200" cy="470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?</a:t>
            </a: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2650275" y="3154425"/>
            <a:ext cx="1195200" cy="470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?</a:t>
            </a:r>
            <a:endParaRPr/>
          </a:p>
        </p:txBody>
      </p:sp>
      <p:sp>
        <p:nvSpPr>
          <p:cNvPr id="138" name="Google Shape;138;p24"/>
          <p:cNvSpPr/>
          <p:nvPr/>
        </p:nvSpPr>
        <p:spPr>
          <a:xfrm>
            <a:off x="819200" y="3154425"/>
            <a:ext cx="1195200" cy="470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?</a:t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322300" y="2156275"/>
            <a:ext cx="4249800" cy="173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Pathways and Regulation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say there was a gene pathway involving two genes, A and B, that produce product C. A mutation in gene A (producing nonfunctional A) increases product C. Is A a positive or negative regulator in this pathway?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</a:rPr>
              <a:t>A				B				C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000000"/>
                </a:solidFill>
              </a:rPr>
              <a:t>B				A				C</a:t>
            </a:r>
            <a:endParaRPr b="1" sz="3000">
              <a:solidFill>
                <a:srgbClr val="000000"/>
              </a:solidFill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819200" y="2406450"/>
            <a:ext cx="1195200" cy="470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?</a:t>
            </a: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2650275" y="2406450"/>
            <a:ext cx="1195200" cy="470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?</a:t>
            </a:r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2650275" y="3154425"/>
            <a:ext cx="1195200" cy="470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?</a:t>
            </a: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819200" y="3154425"/>
            <a:ext cx="1195200" cy="470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Pathways and Regulation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say there was a gene pathway involving two genes, A and B, that produce product C. A mutation in gene A (producing nonfunctional A) decreases product C. Is A a positive or negative regulator in this pathway?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</a:rPr>
              <a:t>A				B				C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</a:rPr>
              <a:t>B				A				C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000000"/>
                </a:solidFill>
              </a:rPr>
              <a:t>B				A				C</a:t>
            </a:r>
            <a:endParaRPr b="1" sz="3000">
              <a:solidFill>
                <a:srgbClr val="000000"/>
              </a:solidFill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819200" y="2406450"/>
            <a:ext cx="1195200" cy="47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2650275" y="2406450"/>
            <a:ext cx="1195200" cy="47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58" name="Google Shape;158;p26"/>
          <p:cNvSpPr/>
          <p:nvPr/>
        </p:nvSpPr>
        <p:spPr>
          <a:xfrm>
            <a:off x="2648000" y="3154425"/>
            <a:ext cx="1195200" cy="47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>
            <a:off x="821475" y="3154425"/>
            <a:ext cx="1195200" cy="47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821475" y="3840225"/>
            <a:ext cx="1195200" cy="47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2648000" y="3840225"/>
            <a:ext cx="1195200" cy="47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Pathways and Regulation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I now told you that an </a:t>
            </a:r>
            <a:r>
              <a:rPr lang="en"/>
              <a:t>organism</a:t>
            </a:r>
            <a:r>
              <a:rPr lang="en"/>
              <a:t> with mutant B caused an increase in C? Testing with an organism mutant in both A and B leads to an increase in C. Do you now have enough information?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</a:rPr>
              <a:t>A				B				C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</a:rPr>
              <a:t>B				A				C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000000"/>
                </a:solidFill>
              </a:rPr>
              <a:t>B				A				C</a:t>
            </a:r>
            <a:endParaRPr b="1" sz="3000">
              <a:solidFill>
                <a:srgbClr val="000000"/>
              </a:solidFill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819200" y="2406450"/>
            <a:ext cx="1195200" cy="47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69" name="Google Shape;169;p27"/>
          <p:cNvSpPr/>
          <p:nvPr/>
        </p:nvSpPr>
        <p:spPr>
          <a:xfrm>
            <a:off x="2650275" y="2406450"/>
            <a:ext cx="1195200" cy="47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2648000" y="3154425"/>
            <a:ext cx="1195200" cy="47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71" name="Google Shape;171;p27"/>
          <p:cNvSpPr/>
          <p:nvPr/>
        </p:nvSpPr>
        <p:spPr>
          <a:xfrm>
            <a:off x="821475" y="3154425"/>
            <a:ext cx="1195200" cy="47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72" name="Google Shape;172;p27"/>
          <p:cNvSpPr/>
          <p:nvPr/>
        </p:nvSpPr>
        <p:spPr>
          <a:xfrm>
            <a:off x="821475" y="3840225"/>
            <a:ext cx="1195200" cy="47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2648000" y="3840225"/>
            <a:ext cx="1195200" cy="47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pitasis Epistasis analysis figure 4" id="178" name="Google Shape;178;p28"/>
          <p:cNvPicPr preferRelativeResize="0"/>
          <p:nvPr/>
        </p:nvPicPr>
        <p:blipFill rotWithShape="1">
          <a:blip r:embed="rId3">
            <a:alphaModFix/>
          </a:blip>
          <a:srcRect b="0" l="0" r="32890" t="8012"/>
          <a:stretch/>
        </p:blipFill>
        <p:spPr>
          <a:xfrm>
            <a:off x="163775" y="653975"/>
            <a:ext cx="3253750" cy="383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Genes A, B, and C form a pathway that produces product 1. Given the chart to the left, what is the pathway and how do the genes A, B, and C interact (positive or negative)?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Epitasis Epistasis analysis figure 4"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350" y="1017725"/>
            <a:ext cx="428625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Mendelian Genetics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Monohybrid Cross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Genotype Ratio- 1:2:1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Phenotype Ratio- 3:1</a:t>
            </a:r>
            <a:endParaRPr/>
          </a:p>
        </p:txBody>
      </p:sp>
      <p:pic>
        <p:nvPicPr>
          <p:cNvPr descr="Image result for monohybrid cross"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600" y="514350"/>
            <a:ext cx="3751000" cy="42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Dihybrid Cross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Genotype Ratio- 1:2:1:2:4:2:1:2:1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Phenotype Ratio- 9:3:3:1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15590" l="36112" r="10330" t="14371"/>
          <a:stretch/>
        </p:blipFill>
        <p:spPr>
          <a:xfrm>
            <a:off x="3771900" y="525350"/>
            <a:ext cx="4046223" cy="3968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N-hybrid Crosses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trihybrid cross"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525" y="1319238"/>
            <a:ext cx="5734049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Probability Questions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cross AaBb</a:t>
            </a:r>
            <a:r>
              <a:rPr lang="en"/>
              <a:t>Cc</a:t>
            </a:r>
            <a:r>
              <a:rPr lang="en"/>
              <a:t> x AaBb</a:t>
            </a:r>
            <a:r>
              <a:rPr lang="en"/>
              <a:t>Cc,</a:t>
            </a:r>
            <a:r>
              <a:rPr lang="en"/>
              <a:t> what is the probability of an individual with the genotype AaBb</a:t>
            </a:r>
            <a:r>
              <a:rPr lang="en"/>
              <a:t>Cc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about if the cross was instead: aaB</a:t>
            </a:r>
            <a:r>
              <a:rPr lang="en"/>
              <a:t>BCc</a:t>
            </a:r>
            <a:r>
              <a:rPr lang="en"/>
              <a:t> x Aabb</a:t>
            </a:r>
            <a:r>
              <a:rPr lang="en"/>
              <a:t>CC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both crosses, calculate the probability of an individual expressing the dominant B and C genes along with the recessive a gene.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37425" y="27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Phenotype Ratios</a:t>
            </a:r>
            <a:endParaRPr/>
          </a:p>
        </p:txBody>
      </p:sp>
      <p:pic>
        <p:nvPicPr>
          <p:cNvPr descr="Image result for lethal allele"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75" y="1844248"/>
            <a:ext cx="2750775" cy="25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 rotWithShape="1">
          <a:blip r:embed="rId4">
            <a:alphaModFix/>
          </a:blip>
          <a:srcRect b="16160" l="52816" r="5946" t="13053"/>
          <a:stretch/>
        </p:blipFill>
        <p:spPr>
          <a:xfrm>
            <a:off x="4617725" y="418493"/>
            <a:ext cx="3345152" cy="4306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37425" y="27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Ratios</a:t>
            </a:r>
            <a:endParaRPr/>
          </a:p>
        </p:txBody>
      </p:sp>
      <p:pic>
        <p:nvPicPr>
          <p:cNvPr descr="Image result for lethal allele"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75" y="1844248"/>
            <a:ext cx="2750775" cy="25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 rotWithShape="1">
          <a:blip r:embed="rId4">
            <a:alphaModFix/>
          </a:blip>
          <a:srcRect b="16160" l="52816" r="5946" t="13053"/>
          <a:stretch/>
        </p:blipFill>
        <p:spPr>
          <a:xfrm>
            <a:off x="4229100" y="130906"/>
            <a:ext cx="3345152" cy="43065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1634500" y="1268725"/>
            <a:ext cx="7431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2:1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5581650" y="4357425"/>
            <a:ext cx="12879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1:2:1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Epistasis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When different genes contribute to the same phenotype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