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d27d5f5c0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d27d5f5c0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d27d5f5c0f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d27d5f5c0f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d27d5f5c0f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d27d5f5c0f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CUT CONTENT - seed dormancy, seed germination and seedling development, fruit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d27d5f5c0f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d27d5f5c0f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IMPORTANT CUT CONTENT - seed dormancy, seed germination and seedling development, fruit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d27d5f5c0f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d27d5f5c0f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d27d5f5c0f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d27d5f5c0f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Anions listed : nitrate phosphate sulfate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Water + Co2 → Carbonic acid → Bicarbonate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d27d5f5c0f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d27d5f5c0f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Subsidence - sinking</a:t>
            </a:r>
            <a:br>
              <a:rPr lang="en"/>
            </a:br>
            <a:r>
              <a:rPr lang="en"/>
              <a:t>Salinization - over salting</a:t>
            </a:r>
            <a:br>
              <a:rPr lang="en"/>
            </a:br>
            <a:r>
              <a:rPr lang="en"/>
              <a:t>Thlaspi caerulescens - alpine pennycress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d27d5f5c0f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d27d5f5c0f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d27d5f5c0f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d27d5f5c0f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notes on </a:t>
            </a:r>
            <a:r>
              <a:rPr lang="en"/>
              <a:t>deficiency</a:t>
            </a:r>
            <a:r>
              <a:rPr lang="en"/>
              <a:t> in the textbook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d27d5f5c0f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d27d5f5c0f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d27d5f5c0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d27d5f5c0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d27d5f5c0f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d27d5f5c0f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d27d5f5c0f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d27d5f5c0f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Angiosperms &amp; Plant Nutrition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Campbell 38-39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7431" y="0"/>
            <a:ext cx="6549139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Pollination</a:t>
            </a:r>
            <a:endParaRPr/>
          </a:p>
        </p:txBody>
      </p:sp>
      <p:sp>
        <p:nvSpPr>
          <p:cNvPr id="116" name="Google Shape;116;p23"/>
          <p:cNvSpPr txBox="1"/>
          <p:nvPr>
            <p:ph idx="1" type="body"/>
          </p:nvPr>
        </p:nvSpPr>
        <p:spPr>
          <a:xfrm>
            <a:off x="311700" y="1152475"/>
            <a:ext cx="5143800" cy="38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Transfer of pollen from an anther to a stigma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Wind, water, or animals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Enormous amounts to compensate for randomness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Double fertilization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generative cell formed two sperm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One sperm combines with the egg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One with the two polar nuclei forming a triploid nucleus, creating the endosperm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Stores food in the seed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Ensures the endosperm only develops in ovules with a fertilized egg to minimize waste</a:t>
            </a:r>
            <a:endParaRPr/>
          </a:p>
        </p:txBody>
      </p:sp>
      <p:pic>
        <p:nvPicPr>
          <p:cNvPr descr="LECTURE PRESENTATIONS For CAMPBELL BIOLOGY, NINTH EDITION Jane B. Reece,  Lisa A. Urry, Michael L. Cain, Steven A. Wasserman, Peter V. Minorsky,  Robert. - ppt download" id="117" name="Google Shape;11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05975" y="1494625"/>
            <a:ext cx="3648074" cy="273605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LECTURE PRESENTATIONS For CAMPBELL BIOLOGY, NINTH EDITION Jane B. Reece,  Lisa A. Urry, Michael L. Cain, Steven A. Wasserman, Peter V. Minorsky,  Robert. - ppt download" id="122" name="Google Shape;122;p24"/>
          <p:cNvPicPr preferRelativeResize="0"/>
          <p:nvPr/>
        </p:nvPicPr>
        <p:blipFill rotWithShape="1">
          <a:blip r:embed="rId3">
            <a:alphaModFix/>
          </a:blip>
          <a:srcRect b="0" l="19588" r="0" t="0"/>
          <a:stretch/>
        </p:blipFill>
        <p:spPr>
          <a:xfrm>
            <a:off x="6162400" y="2306875"/>
            <a:ext cx="2933375" cy="27360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Development</a:t>
            </a:r>
            <a:endParaRPr/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311700" y="1017725"/>
            <a:ext cx="8520600" cy="38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After double fertilization, the ovule develops into a seed and stockpiles proteins oils and </a:t>
            </a:r>
            <a:r>
              <a:rPr lang="en"/>
              <a:t>starch while</a:t>
            </a:r>
            <a:r>
              <a:rPr lang="en"/>
              <a:t> the ovule develops into a fruit around the seed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Endosperm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Develops before embryo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triploid nucleus divides forming a liquid multinucleate cell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Becomes partitioned by forming membranes between the nuclei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Produces cell walls and becomes solid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Embryo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Basal and terminal cell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Terminal turns into most of the embryo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Basal forms the suspensor which delivers nutrients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Cotyledons form - store food and help with germination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Monocot:1 Eudicot:2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Eudicot: below where the Cotyledons is the hypocotyl (above </a:t>
            </a:r>
            <a:br>
              <a:rPr lang="en"/>
            </a:br>
            <a:r>
              <a:rPr lang="en"/>
              <a:t>radicle), above is epicotyl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Monocot: </a:t>
            </a:r>
            <a:r>
              <a:rPr lang="en"/>
              <a:t>Coleoptile</a:t>
            </a:r>
            <a:r>
              <a:rPr lang="en"/>
              <a:t> covers the young shoot (epicotyl), </a:t>
            </a:r>
            <a:br>
              <a:rPr lang="en"/>
            </a:br>
            <a:r>
              <a:rPr lang="en"/>
              <a:t>Coleorhiza covers the young root (radicle)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Seeds Germination</a:t>
            </a:r>
            <a:endParaRPr/>
          </a:p>
        </p:txBody>
      </p:sp>
      <p:pic>
        <p:nvPicPr>
          <p:cNvPr descr="LECTURE PRESENTATIONS For CAMPBELL BIOLOGY, NINTH EDITION Jane B. Reece,  Lisa A. Urry, Michael L. Cain, Steven A. Wasserman, Peter V. Minorsky,  Robert. - ppt download" id="130" name="Google Shape;130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0575" y="1272325"/>
            <a:ext cx="3648074" cy="2736056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5"/>
          <p:cNvSpPr txBox="1"/>
          <p:nvPr>
            <p:ph idx="1" type="body"/>
          </p:nvPr>
        </p:nvSpPr>
        <p:spPr>
          <a:xfrm>
            <a:off x="311700" y="1152475"/>
            <a:ext cx="5780100" cy="38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Seed Dormancy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Seeds can remain dormant until favorable environmental cues awaken them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Seed Germination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Depends on imbibition - the uptake of water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Imbibing a seed causes it to rupture its coat and begin growth.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First the radicle then embryonic root emerge, then the shoot breaks through the surface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 eudicots a hook forms in the hypocotyl and growth pushes the cotyledon above ground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Monocots break the ground using the coleoptile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Vegetative (Asexual) Reproduction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1152475"/>
            <a:ext cx="8520600" cy="38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Some plants (dandelions) undergo apomixis, producing seeds without needing pollination or fertilization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Asexual is beneficial if other organisms are sparse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But no gene variation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Mechanisms to prevent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Dioecious species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Staminate (lacking carpels) or carpellate (lacken stamens)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Stamens and carpels may be mature at different times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Self-incompatibility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If too similar to own pollen, rejected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Soil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053850"/>
            <a:ext cx="8520600" cy="408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Topsoil - composed of living organisms, minerals, dead organisms, and organic matter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Most fertile soil is called loams - equal amounts of sand, silt clay; porous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Inorganic - surface charges from ions 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Cations (K</a:t>
            </a:r>
            <a:r>
              <a:rPr baseline="30000" lang="en" sz="1600"/>
              <a:t>+</a:t>
            </a:r>
            <a:r>
              <a:rPr lang="en" sz="1600"/>
              <a:t> Ca</a:t>
            </a:r>
            <a:r>
              <a:rPr baseline="30000" lang="en" sz="1600"/>
              <a:t>2+</a:t>
            </a:r>
            <a:r>
              <a:rPr lang="en" sz="1600"/>
              <a:t> Mg</a:t>
            </a:r>
            <a:r>
              <a:rPr baseline="30000" lang="en" sz="1600"/>
              <a:t>2+</a:t>
            </a:r>
            <a:r>
              <a:rPr lang="en" sz="1600"/>
              <a:t>) adhere to negatively charged soil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Roots absorb mineral cations from the soil solution. cation displacement (often with H</a:t>
            </a:r>
            <a:r>
              <a:rPr baseline="30000" lang="en" sz="1600"/>
              <a:t>+</a:t>
            </a:r>
            <a:r>
              <a:rPr lang="en" sz="1600"/>
              <a:t>)</a:t>
            </a:r>
            <a:endParaRPr sz="1600"/>
          </a:p>
          <a:p>
            <a: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Capacity to exchange is determined by the</a:t>
            </a:r>
            <a:br>
              <a:rPr lang="en" sz="1600"/>
            </a:br>
            <a:r>
              <a:rPr lang="en" sz="1600"/>
              <a:t>Number of cation adhesion sites and pH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Anions (NO</a:t>
            </a:r>
            <a:r>
              <a:rPr baseline="-25000" lang="en" sz="1600"/>
              <a:t>3</a:t>
            </a:r>
            <a:r>
              <a:rPr baseline="30000" lang="en" sz="1600"/>
              <a:t>-</a:t>
            </a:r>
            <a:r>
              <a:rPr lang="en" sz="1600"/>
              <a:t>  H</a:t>
            </a:r>
            <a:r>
              <a:rPr baseline="-25000" lang="en" sz="1600"/>
              <a:t>2</a:t>
            </a:r>
            <a:r>
              <a:rPr lang="en" sz="1600"/>
              <a:t>PO</a:t>
            </a:r>
            <a:r>
              <a:rPr baseline="-25000" lang="en" sz="1600"/>
              <a:t>4</a:t>
            </a:r>
            <a:r>
              <a:rPr baseline="30000" lang="en" sz="1600"/>
              <a:t>-</a:t>
            </a:r>
            <a:r>
              <a:rPr lang="en" sz="1600"/>
              <a:t>  SO</a:t>
            </a:r>
            <a:r>
              <a:rPr baseline="-25000" lang="en" sz="1600"/>
              <a:t>4</a:t>
            </a:r>
            <a:r>
              <a:rPr baseline="30000" lang="en" sz="1600"/>
              <a:t>2-</a:t>
            </a:r>
            <a:r>
              <a:rPr lang="en" sz="1600"/>
              <a:t>) are easily released</a:t>
            </a:r>
            <a:endParaRPr sz="1600"/>
          </a:p>
          <a:p>
            <a:pPr indent="-330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/>
              <a:t>Organic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Humus is the organic material from decomposition,</a:t>
            </a:r>
            <a:br>
              <a:rPr lang="en" sz="1600"/>
            </a:br>
            <a:r>
              <a:rPr lang="en" sz="1600"/>
              <a:t>feces, and other matter from bacteria or fungi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Allows soil to be crumbly and porous</a:t>
            </a:r>
            <a:endParaRPr sz="1600"/>
          </a:p>
          <a:p>
            <a:pPr indent="-3302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 sz="1600"/>
              <a:t>Many living organisms - bacteria, fungi, protists, etc</a:t>
            </a:r>
            <a:endParaRPr sz="1600"/>
          </a:p>
          <a:p>
            <a:pPr indent="-330200" lvl="2" marL="13716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 sz="1600"/>
              <a:t>All impact the soil</a:t>
            </a:r>
            <a:endParaRPr sz="1600"/>
          </a:p>
        </p:txBody>
      </p:sp>
      <p:pic>
        <p:nvPicPr>
          <p:cNvPr descr="LECTURE PRESENTATIONS For CAMPBELL BIOLOGY, NINTH EDITION Jane B. Reece,  Lisa A. Urry, Michael L. Cain, Steven A. Wasserman, Peter V. Minorsky,  Robert. - ppt download"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11875" y="2533176"/>
            <a:ext cx="2750400" cy="206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Conservation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170350" y="1126775"/>
            <a:ext cx="8520600" cy="3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Irrigation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Irrigation from underwater reserves leads to land subsidence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Can also lead to soil salinization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Fertilization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Organic fertilizers release minerals gradually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Inorganic are more immediate and are often not retained by</a:t>
            </a:r>
            <a:br>
              <a:rPr lang="en"/>
            </a:br>
            <a:r>
              <a:rPr lang="en"/>
              <a:t>t</a:t>
            </a:r>
            <a:r>
              <a:rPr lang="en"/>
              <a:t>he plant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Adjusting pH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pH controls how well plants can absorb nutrients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Most prefer slightly acidic for H</a:t>
            </a:r>
            <a:r>
              <a:rPr baseline="30000" lang="en"/>
              <a:t>+</a:t>
            </a:r>
            <a:r>
              <a:rPr lang="en"/>
              <a:t> concentration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Different acidity may make certain minerals more available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Erosion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Water and wind can remove topsoil; nutrients carried away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Phytoremediation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Biotechnology that harnesses plants to </a:t>
            </a:r>
            <a:r>
              <a:rPr lang="en"/>
              <a:t>extract</a:t>
            </a:r>
            <a:r>
              <a:rPr lang="en"/>
              <a:t> pollutants and </a:t>
            </a:r>
            <a:br>
              <a:rPr lang="en"/>
            </a:br>
            <a:r>
              <a:rPr lang="en"/>
              <a:t>concentrate them in plants (Thlaspi caerulescens)</a:t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7376" y="0"/>
            <a:ext cx="2936625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Macronutrients and Micronutrients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170350" y="1126775"/>
            <a:ext cx="8520600" cy="3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Certain elements are essential for plant life cycle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Researchers use a hydroponic culture (mineral solutions)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Nine of essential elements are macronutrients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Plants require large amounts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Carbon, oxygen, hydrogen, nitrogen, phosphorus, sulfur (structure)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Potassium, calcium, magnesium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Nitrogen is most impactful on growth (proteins, nucleic acids, chlorophyll etc)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Eight are micronutrients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Small amounts required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Chlorine, iron, manganese, boron, zinc, copper, nickel, molybdenum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So</a:t>
            </a:r>
            <a:r>
              <a:rPr lang="en"/>
              <a:t>metimes</a:t>
            </a:r>
            <a:r>
              <a:rPr lang="en"/>
              <a:t> sodium in C4 or CAM photosynthesis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Cofactors (Often catalytic which is why plants do not require much)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Google Shape;8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Soil Bacteria</a:t>
            </a:r>
            <a:endParaRPr/>
          </a:p>
        </p:txBody>
      </p:sp>
      <p:sp>
        <p:nvSpPr>
          <p:cNvPr id="86" name="Google Shape;86;p18"/>
          <p:cNvSpPr txBox="1"/>
          <p:nvPr>
            <p:ph idx="1" type="body"/>
          </p:nvPr>
        </p:nvSpPr>
        <p:spPr>
          <a:xfrm>
            <a:off x="170350" y="1126775"/>
            <a:ext cx="8520600" cy="393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Rhizobacteria in the Rhizosphere around plant roots absorb secretions from plant roots including sugars, amino acids, and organic acids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Also enhance plant growth through chemicals or reducing toxins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Increase yield and decreases need for fertilizer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Nitrogen cycle - majority of nitrogen from soil bacteria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Ammonifying bacteria by breaking down organic compounds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Nitrogen fixing bacteria convert N</a:t>
            </a:r>
            <a:r>
              <a:rPr baseline="-25000" lang="en"/>
              <a:t>2</a:t>
            </a:r>
            <a:r>
              <a:rPr lang="en"/>
              <a:t> to NH</a:t>
            </a:r>
            <a:r>
              <a:rPr baseline="-25000" lang="en"/>
              <a:t>3</a:t>
            </a:r>
            <a:r>
              <a:rPr lang="en"/>
              <a:t> which combines </a:t>
            </a:r>
            <a:r>
              <a:rPr lang="en"/>
              <a:t>with an H</a:t>
            </a:r>
            <a:r>
              <a:rPr baseline="30000" lang="en"/>
              <a:t>+</a:t>
            </a:r>
            <a:r>
              <a:rPr lang="en"/>
              <a:t> to form ammonium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NO</a:t>
            </a:r>
            <a:r>
              <a:rPr baseline="-25000" lang="en"/>
              <a:t>3</a:t>
            </a:r>
            <a:r>
              <a:rPr baseline="30000" lang="en"/>
              <a:t>-</a:t>
            </a:r>
            <a:r>
              <a:rPr lang="en"/>
              <a:t> is formed through nitrification by nitrifying bacteria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Denitrifying bacteria returns it to atmosphere as gas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Angiosperms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8520600" cy="38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Spore (haploid) and Sporophyte (diploid)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Sporophyte (meiosis) → Spores (mitosis) → </a:t>
            </a:r>
            <a:r>
              <a:rPr lang="en"/>
              <a:t>Gametophyte</a:t>
            </a:r>
            <a:r>
              <a:rPr lang="en"/>
              <a:t> (fusion) → diploid zygote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Sporophyte is the dominant longer lived generation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Smallest gametophytes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Flowers - reproductive shoots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Cease growing once the flower and fruit form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Sepals, petals, stamens and carpels are </a:t>
            </a:r>
            <a:br>
              <a:rPr lang="en"/>
            </a:br>
            <a:r>
              <a:rPr lang="en"/>
              <a:t>attached to the receptacle 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Stamens and carpels are reproductive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Stamen consists of filament stalk and anther</a:t>
            </a:r>
            <a:br>
              <a:rPr lang="en"/>
            </a:br>
            <a:r>
              <a:rPr lang="en"/>
              <a:t>which contains pollen sacs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Carpel has an ovary at the base and a style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Stigma (sticky) at top captures pollen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Number of ovules species dependent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Pistil refers to a single or fused carpels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Complete vs incomplete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Incomplete flowers lack some of the organs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Some are sterile or unisexual</a:t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80025" y="2027975"/>
            <a:ext cx="4068374" cy="305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Male and Female Gametophytes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8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Male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Each anther contains four microsporangia or pollen sacs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Each microsporangia contains many diploid microsporocytes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Each microsporocyte goes under meiosis forming four haploid microspores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Each microspore goes under mitosis to produce a male gametophyte with a generative cell and a tube cell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Spore wall + two cells = pollen grain</a:t>
            </a:r>
            <a:endParaRPr/>
          </a:p>
          <a:p>
            <a: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Spore wall is made from microspore and the anther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 generative cell passes into the t</a:t>
            </a:r>
            <a:r>
              <a:rPr lang="en"/>
              <a:t>ube cell in the gametophyte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Once it reaches a stigma, it creates a pollen tube that sends sperm to the female gametocyte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Male gametophyte divides and forms two sperm cells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Pollen tube goes through style and into the ovary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Male and Female Gametophytes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86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Female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15 variations in the development</a:t>
            </a:r>
            <a:endParaRPr/>
          </a:p>
          <a:p>
            <a:pPr indent="-310832" lvl="1" marL="9144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Most common: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Begins in the megasporangium of each ovule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Two integuments (layers of protective sporophytic tissue that develops into the seed coat) form each megasporangium leaving and opening called the micropyle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One cell in the megasporangium of each ovule enlarges and undergoes meiosis, producing four haploid megaspores </a:t>
            </a:r>
            <a:endParaRPr/>
          </a:p>
          <a:p>
            <a:pPr indent="-310832" lvl="3" marL="18288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One survives, rest degenerate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Survivor divides by mitosis without cytokinesis resulting in one large cell with eight haploid nuclei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 multinucleate mass is partitioned by membranes into a multicellular female gametophyte (embryo sac)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Cell fate is determined by a gradient of auxin originating from the micropyle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At the micropylar end, two synergid cells surround the egg and guide the pollen tube with chemical attractants 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 other two nuclei (polar nuclei) are not </a:t>
            </a:r>
            <a:r>
              <a:rPr lang="en"/>
              <a:t>partitioned</a:t>
            </a:r>
            <a:r>
              <a:rPr lang="en"/>
              <a:t> but share the cytoplasm of the large central cell</a:t>
            </a:r>
            <a:endParaRPr/>
          </a:p>
          <a:p>
            <a:pPr indent="-310832" lvl="2" marL="13716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The ovule which becomes a seed contains the embryo sac and two surrounding integuments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