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83C814F-9EE1-4F6F-B497-05E582F930AA}">
  <a:tblStyle styleId="{E83C814F-9EE1-4F6F-B497-05E582F930AA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4E7"/>
          </a:solidFill>
        </a:fill>
      </a:tcStyle>
    </a:wholeTbl>
    <a:band1H>
      <a:tcTxStyle/>
      <a:tcStyle>
        <a:fill>
          <a:solidFill>
            <a:srgbClr val="DBE9CB"/>
          </a:solidFill>
        </a:fill>
      </a:tcStyle>
    </a:band1H>
    <a:band2H>
      <a:tcTxStyle/>
    </a:band2H>
    <a:band1V>
      <a:tcTxStyle/>
      <a:tcStyle>
        <a:fill>
          <a:solidFill>
            <a:srgbClr val="DBE9CB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33E69B3-2D19-4CB8-9020-81E7BF2DC0B7}" styleName="Table_1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2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indent="-320040" lvl="1" marL="9144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indent="-320039" lvl="2" marL="13716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indent="-320039" lvl="4" marL="22860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indent="-320039" lvl="5" marL="27432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indent="-320040" lvl="7" marL="365760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indent="-320040" lvl="8" marL="4114800" rtl="0" algn="l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Font typeface="Raleway"/>
              <a:buNone/>
              <a:defRPr b="1" sz="37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jpg"/><Relationship Id="rId4" Type="http://schemas.openxmlformats.org/officeDocument/2006/relationships/image" Target="../media/image3.jpg"/><Relationship Id="rId5" Type="http://schemas.openxmlformats.org/officeDocument/2006/relationships/image" Target="../media/image23.png"/><Relationship Id="rId6" Type="http://schemas.openxmlformats.org/officeDocument/2006/relationships/image" Target="../media/image21.jpg"/><Relationship Id="rId7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6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Biochemistry/Cell Bio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1507067" y="4050833"/>
            <a:ext cx="7766936" cy="181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Campbell Biology 7</a:t>
            </a:r>
            <a:r>
              <a:rPr baseline="30000" lang="en-US"/>
              <a:t>th</a:t>
            </a:r>
            <a:r>
              <a:rPr lang="en-US"/>
              <a:t>/9</a:t>
            </a:r>
            <a:r>
              <a:rPr baseline="30000" lang="en-US"/>
              <a:t>th</a:t>
            </a:r>
            <a:r>
              <a:rPr lang="en-US"/>
              <a:t> Editions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Chapters 5 and 6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Lipids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677333" y="1497496"/>
            <a:ext cx="9950909" cy="4750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Triglycerides (fats and oils) are for energy storage (hydrophobic)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○"/>
            </a:pPr>
            <a:r>
              <a:rPr lang="en-US" sz="1800"/>
              <a:t>Glycerol bonded to 3 fatty acid chains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○"/>
            </a:pPr>
            <a:r>
              <a:rPr lang="en-US" sz="1800" u="sng"/>
              <a:t>S</a:t>
            </a:r>
            <a:r>
              <a:rPr lang="en-US" sz="1800"/>
              <a:t>aturated fats have </a:t>
            </a:r>
            <a:r>
              <a:rPr lang="en-US" sz="1800" u="sng"/>
              <a:t>s</a:t>
            </a:r>
            <a:r>
              <a:rPr lang="en-US" sz="1800"/>
              <a:t>ingle bonds and are </a:t>
            </a:r>
            <a:r>
              <a:rPr lang="en-US" sz="1800" u="sng"/>
              <a:t>s</a:t>
            </a:r>
            <a:r>
              <a:rPr lang="en-US" sz="1800"/>
              <a:t>olid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○"/>
            </a:pPr>
            <a:r>
              <a:rPr lang="en-US" sz="1800"/>
              <a:t>Unsaturated fats have double/triple bonds, are more liquid</a:t>
            </a:r>
            <a:endParaRPr/>
          </a:p>
          <a:p>
            <a:pPr indent="0" lvl="0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Phospholipids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○"/>
            </a:pPr>
            <a:r>
              <a:rPr lang="en-US" sz="1800"/>
              <a:t>Negatively charged phosphate group attached to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glycerol makes one end of molecule hydrophilic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○"/>
            </a:pPr>
            <a:r>
              <a:rPr lang="en-US" sz="1800"/>
              <a:t>Forms phospholipid bilayers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Steroids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○"/>
            </a:pPr>
            <a:r>
              <a:rPr lang="en-US" sz="1800"/>
              <a:t>4 hydrocarbon rings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○"/>
            </a:pPr>
            <a:r>
              <a:rPr lang="en-US" sz="1800"/>
              <a:t>Function as membrane stabilizers (cholesterol) and hormones</a:t>
            </a:r>
            <a:endParaRPr/>
          </a:p>
        </p:txBody>
      </p:sp>
      <p:pic>
        <p:nvPicPr>
          <p:cNvPr descr="Image result for triacylglycerol structure"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5414" y="686859"/>
            <a:ext cx="3836586" cy="2131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W_J7Zy33wTQhLR8hEH8YuEvfZj3MsKpjwQsaRF1kw0fEIAN0ak0dAyyV4eXUUaLgbi7uyt98VqVMMIBJpLnNE5AZ5DmmZlUJuKJwzQRyt6g731em69eGq-xeC1mN8W8-MQYY5tB-" id="168" name="Google Shape;168;p24"/>
          <p:cNvPicPr preferRelativeResize="0"/>
          <p:nvPr/>
        </p:nvPicPr>
        <p:blipFill rotWithShape="1">
          <a:blip r:embed="rId4">
            <a:alphaModFix/>
          </a:blip>
          <a:srcRect b="19466" l="492" r="2947" t="16343"/>
          <a:stretch/>
        </p:blipFill>
        <p:spPr>
          <a:xfrm>
            <a:off x="7633252" y="2970834"/>
            <a:ext cx="4296976" cy="2131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4.googleusercontent.com/4jEdTkZuoeAZN7b-imr59FgFgmrWsMWb4fjTLUaQ3Ce7sDGtqBsDn3ZUkXu-WL5qGE0sVTfQVvBpeqkRLfNyuhI4lfS37a8BzcWmyYDPvlV6EO_8uESw5PkfAgXRIYew8uZ5jBYc" id="169" name="Google Shape;169;p24"/>
          <p:cNvPicPr preferRelativeResize="0"/>
          <p:nvPr/>
        </p:nvPicPr>
        <p:blipFill rotWithShape="1">
          <a:blip r:embed="rId5">
            <a:alphaModFix/>
          </a:blip>
          <a:srcRect b="23938" l="6912" r="8038" t="19115"/>
          <a:stretch/>
        </p:blipFill>
        <p:spPr>
          <a:xfrm>
            <a:off x="8355414" y="5229333"/>
            <a:ext cx="3389283" cy="1592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Carbohydrates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677325" y="1497500"/>
            <a:ext cx="10406400" cy="4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80"/>
              <a:buChar char="●"/>
            </a:pPr>
            <a:r>
              <a:rPr lang="en-US" sz="1850"/>
              <a:t>Energy storage (store less energy than fats) or structural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80"/>
              <a:buChar char="●"/>
            </a:pPr>
            <a:r>
              <a:rPr lang="en-US" sz="1850"/>
              <a:t>Monosaccharides, disaccharides, polysaccharides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80"/>
              <a:buChar char="●"/>
            </a:pPr>
            <a:r>
              <a:rPr lang="en-US" sz="1850"/>
              <a:t>Glucose (monosaccharide) transported in animals, sucrose (disaccharide) in plants (from production in leaves → other parts)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80"/>
              <a:buChar char="●"/>
            </a:pPr>
            <a:r>
              <a:rPr lang="en-US" sz="1850"/>
              <a:t>Different forms of monosaccharides: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○"/>
            </a:pPr>
            <a:r>
              <a:rPr lang="en-US" sz="1665"/>
              <a:t>Linear vs. chain form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○"/>
            </a:pPr>
            <a:r>
              <a:rPr lang="en-US" sz="1665"/>
              <a:t>Alpha- hydroxyl group on carbon 1 below plane of ring; beta- above ring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80"/>
              <a:buChar char="●"/>
            </a:pPr>
            <a:r>
              <a:rPr lang="en-US" sz="1850"/>
              <a:t>Reducing sugars: exist in linear form(have exposed oxygen to reduce neighboring molecules)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○"/>
            </a:pPr>
            <a:r>
              <a:rPr lang="en-US" sz="1665"/>
              <a:t>All monosaccharides are reducing sugars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○"/>
            </a:pPr>
            <a:r>
              <a:rPr lang="en-US" sz="1665"/>
              <a:t>Sucrose is not reducing because it is stuck in ring form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80"/>
              <a:buChar char="●"/>
            </a:pPr>
            <a:r>
              <a:rPr lang="en-US" sz="1850"/>
              <a:t>Some disaccharides: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○"/>
            </a:pPr>
            <a:r>
              <a:rPr lang="en-US" sz="1665"/>
              <a:t>Sucrose 1,2-linkage of glucose/fructose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Char char="○"/>
            </a:pPr>
            <a:r>
              <a:rPr lang="en-US" sz="1665"/>
              <a:t>Maltose 1,4-linkage of 2 glucoses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32"/>
              <a:buNone/>
            </a:pPr>
            <a:r>
              <a:t/>
            </a:r>
            <a:endParaRPr sz="1665"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100" y="4097850"/>
            <a:ext cx="3435125" cy="255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Carbohydrates</a:t>
            </a:r>
            <a:endParaRPr/>
          </a:p>
        </p:txBody>
      </p:sp>
      <p:pic>
        <p:nvPicPr>
          <p:cNvPr descr="https://lh4.googleusercontent.com/dfFpXauoW9MFGGu_uBw8zPYZODKsO0X4xaynn-pr92CytuEzSbvpIELm8iEMxHkuoVVfTBi-yfi1Ze1fF6-eXBjPL8exG_L1fOi5TEKaLmZ2d1ahooIQlRy8CtJRR5XdU0zHhQkR" id="182" name="Google Shape;182;p26"/>
          <p:cNvPicPr preferRelativeResize="0"/>
          <p:nvPr/>
        </p:nvPicPr>
        <p:blipFill rotWithShape="1">
          <a:blip r:embed="rId3">
            <a:alphaModFix/>
          </a:blip>
          <a:srcRect b="29025" l="2103" r="2875" t="30316"/>
          <a:stretch/>
        </p:blipFill>
        <p:spPr>
          <a:xfrm>
            <a:off x="543340" y="1311965"/>
            <a:ext cx="6519668" cy="2252871"/>
          </a:xfrm>
          <a:prstGeom prst="rect">
            <a:avLst/>
          </a:prstGeom>
          <a:noFill/>
          <a:ln>
            <a:noFill/>
          </a:ln>
        </p:spPr>
      </p:pic>
      <p:sp>
        <p:nvSpPr>
          <p:cNvPr descr="https://lh5.googleusercontent.com/jEQ2PijIh9yLPERtbYB_oGiqXSBIffAD3nZBF0qaAabakPtxUWdk_216-8cLvwDCzbqqvdyNkIO39VAj7-Cwf9yQ0ftsSiOf3KZZcDgoQhdUqN22vRf8NjQi5-192fbYPLLFLJkv" id="183" name="Google Shape;183;p26"/>
          <p:cNvSpPr/>
          <p:nvPr/>
        </p:nvSpPr>
        <p:spPr>
          <a:xfrm>
            <a:off x="4481513" y="2667000"/>
            <a:ext cx="3228975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075" y="3588338"/>
            <a:ext cx="8596668" cy="31680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ucrose" id="185" name="Google Shape;18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3007" y="1140585"/>
            <a:ext cx="4843207" cy="2288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Polysaccharides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677333" y="1497496"/>
            <a:ext cx="9950909" cy="4750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Sugars linked in chains of glycosidic bonds (covalent)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Most are glucose polymers, fructans is fructose polymers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Most glycosidic linkages are 1,4 except in branches (1,6)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Unique to plants: cellulose microfibrils (with H-bonding between cellulose chains) with pectins</a:t>
            </a:r>
            <a:endParaRPr sz="2000"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6375" y="3397950"/>
            <a:ext cx="8031875" cy="3188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Polysaccharides</a:t>
            </a:r>
            <a:endParaRPr/>
          </a:p>
        </p:txBody>
      </p:sp>
      <p:graphicFrame>
        <p:nvGraphicFramePr>
          <p:cNvPr id="198" name="Google Shape;198;p28"/>
          <p:cNvGraphicFramePr/>
          <p:nvPr/>
        </p:nvGraphicFramePr>
        <p:xfrm>
          <a:off x="371061" y="12589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{233E69B3-2D19-4CB8-9020-81E7BF2DC0B7}</a:tableStyleId>
              </a:tblPr>
              <a:tblGrid>
                <a:gridCol w="1773575"/>
                <a:gridCol w="1773575"/>
                <a:gridCol w="1773575"/>
                <a:gridCol w="1773575"/>
                <a:gridCol w="1773575"/>
                <a:gridCol w="1773575"/>
              </a:tblGrid>
              <a:tr h="334500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Characteristics of Common Polysaccharides</a:t>
                      </a:r>
                      <a:endParaRPr sz="2800"/>
                    </a:p>
                  </a:txBody>
                  <a:tcPr marT="55900" marB="55900" marR="55900" marL="55900"/>
                </a:tc>
                <a:tc hMerge="1"/>
                <a:tc hMerge="1"/>
                <a:tc hMerge="1"/>
                <a:tc hMerge="1"/>
                <a:tc hMerge="1"/>
              </a:tr>
              <a:tr h="1212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Name</a:t>
                      </a:r>
                      <a:endParaRPr sz="2800"/>
                    </a:p>
                  </a:txBody>
                  <a:tcPr marT="55900" marB="55900" marR="55900" marL="55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Produced by</a:t>
                      </a:r>
                      <a:endParaRPr sz="2800"/>
                    </a:p>
                  </a:txBody>
                  <a:tcPr marT="55900" marB="55900" marR="55900" marL="55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Function</a:t>
                      </a:r>
                      <a:endParaRPr sz="2800"/>
                    </a:p>
                  </a:txBody>
                  <a:tcPr marT="55900" marB="55900" marR="55900" marL="55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Chemical structure</a:t>
                      </a:r>
                      <a:endParaRPr sz="2800"/>
                    </a:p>
                  </a:txBody>
                  <a:tcPr marT="55900" marB="55900" marR="55900" marL="55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Type of monosaccharide subunit</a:t>
                      </a:r>
                      <a:endParaRPr sz="2800"/>
                    </a:p>
                  </a:txBody>
                  <a:tcPr marT="55900" marB="55900" marR="55900" marL="55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Can be digested by animals? *only ɑ-linkages can be digested by animals</a:t>
                      </a:r>
                      <a:endParaRPr sz="2800"/>
                    </a:p>
                  </a:txBody>
                  <a:tcPr marT="55900" marB="55900" marR="55900" marL="55900"/>
                </a:tc>
              </a:tr>
              <a:tr h="553975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Starch</a:t>
                      </a:r>
                      <a:endParaRPr sz="2800"/>
                    </a:p>
                  </a:txBody>
                  <a:tcPr marT="55900" marB="55900" marR="55900" marL="559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Plants</a:t>
                      </a:r>
                      <a:endParaRPr sz="2800"/>
                    </a:p>
                  </a:txBody>
                  <a:tcPr marT="55900" marB="55900" marR="55900" marL="559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Storage (i.e. energy generation)</a:t>
                      </a:r>
                      <a:endParaRPr sz="2800"/>
                    </a:p>
                  </a:txBody>
                  <a:tcPr marT="55900" marB="55900" marR="55900" marL="55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Amylose: unbranched</a:t>
                      </a:r>
                      <a:endParaRPr sz="2800"/>
                    </a:p>
                  </a:txBody>
                  <a:tcPr marT="55900" marB="55900" marR="55900" marL="559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Glucose (ɑ-linkages)</a:t>
                      </a:r>
                      <a:endParaRPr sz="2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Helical chains</a:t>
                      </a:r>
                      <a:endParaRPr sz="2800"/>
                    </a:p>
                  </a:txBody>
                  <a:tcPr marT="55900" marB="55900" marR="55900" marL="5590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Yes</a:t>
                      </a:r>
                      <a:endParaRPr sz="2800"/>
                    </a:p>
                  </a:txBody>
                  <a:tcPr marT="55900" marB="55900" marR="55900" marL="55900"/>
                </a:tc>
              </a:tr>
              <a:tr h="7734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Amylopectin: somewhat branched</a:t>
                      </a:r>
                      <a:endParaRPr sz="2800"/>
                    </a:p>
                  </a:txBody>
                  <a:tcPr marT="55900" marB="55900" marR="55900" marL="55900"/>
                </a:tc>
                <a:tc vMerge="1"/>
                <a:tc vMerge="1"/>
              </a:tr>
              <a:tr h="77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Glycogen</a:t>
                      </a:r>
                      <a:endParaRPr sz="2800"/>
                    </a:p>
                  </a:txBody>
                  <a:tcPr marT="55900" marB="55900" marR="55900" marL="55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Animals, stored in liver/muscles</a:t>
                      </a:r>
                      <a:endParaRPr sz="2800"/>
                    </a:p>
                  </a:txBody>
                  <a:tcPr marT="55900" marB="55900" marR="55900" marL="55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Storage (i.e. energy generation)</a:t>
                      </a:r>
                      <a:endParaRPr sz="2800"/>
                    </a:p>
                  </a:txBody>
                  <a:tcPr marT="55900" marB="55900" marR="55900" marL="55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More branched than amylopectin</a:t>
                      </a:r>
                      <a:endParaRPr sz="2800"/>
                    </a:p>
                  </a:txBody>
                  <a:tcPr marT="55900" marB="55900" marR="55900" marL="55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Glucose (ɑ-linkages)</a:t>
                      </a:r>
                      <a:endParaRPr sz="2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Helical chains</a:t>
                      </a:r>
                      <a:endParaRPr sz="2800"/>
                    </a:p>
                  </a:txBody>
                  <a:tcPr marT="55900" marB="55900" marR="55900" marL="55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Yes</a:t>
                      </a:r>
                      <a:endParaRPr sz="2800"/>
                    </a:p>
                  </a:txBody>
                  <a:tcPr marT="55900" marB="55900" marR="55900" marL="55900"/>
                </a:tc>
              </a:tr>
              <a:tr h="553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Cellulose</a:t>
                      </a:r>
                      <a:endParaRPr sz="2800"/>
                    </a:p>
                  </a:txBody>
                  <a:tcPr marT="55900" marB="55900" marR="55900" marL="55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Plant cell walls</a:t>
                      </a:r>
                      <a:endParaRPr sz="2800"/>
                    </a:p>
                  </a:txBody>
                  <a:tcPr marT="55900" marB="55900" marR="55900" marL="55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Structure</a:t>
                      </a:r>
                      <a:endParaRPr sz="2800"/>
                    </a:p>
                  </a:txBody>
                  <a:tcPr marT="55900" marB="55900" marR="55900" marL="55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Long chains, unbranched</a:t>
                      </a:r>
                      <a:endParaRPr sz="2800"/>
                    </a:p>
                  </a:txBody>
                  <a:tcPr marT="55900" marB="55900" marR="55900" marL="55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Glucose (𝛃-linkages)</a:t>
                      </a:r>
                      <a:endParaRPr sz="2800"/>
                    </a:p>
                  </a:txBody>
                  <a:tcPr marT="55900" marB="55900" marR="55900" marL="55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No</a:t>
                      </a:r>
                      <a:endParaRPr sz="2800"/>
                    </a:p>
                  </a:txBody>
                  <a:tcPr marT="55900" marB="55900" marR="55900" marL="55900"/>
                </a:tc>
              </a:tr>
              <a:tr h="99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Chitin</a:t>
                      </a:r>
                      <a:endParaRPr sz="2800"/>
                    </a:p>
                  </a:txBody>
                  <a:tcPr marT="55900" marB="55900" marR="55900" marL="55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Fungal cell walls, arthropod exoskeletons</a:t>
                      </a:r>
                      <a:endParaRPr sz="2800"/>
                    </a:p>
                  </a:txBody>
                  <a:tcPr marT="55900" marB="55900" marR="55900" marL="55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Structure </a:t>
                      </a:r>
                      <a:endParaRPr sz="2800"/>
                    </a:p>
                  </a:txBody>
                  <a:tcPr marT="55900" marB="55900" marR="55900" marL="55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Chains</a:t>
                      </a:r>
                      <a:endParaRPr sz="2800"/>
                    </a:p>
                  </a:txBody>
                  <a:tcPr marT="55900" marB="55900" marR="55900" marL="55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N-acetyl-D-glucosamine (𝛃-linkages)</a:t>
                      </a:r>
                      <a:endParaRPr sz="2800"/>
                    </a:p>
                  </a:txBody>
                  <a:tcPr marT="55900" marB="55900" marR="55900" marL="55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/>
                        <a:t>No</a:t>
                      </a:r>
                      <a:endParaRPr sz="2800"/>
                    </a:p>
                  </a:txBody>
                  <a:tcPr marT="55900" marB="55900" marR="55900" marL="559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0" y="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Biological Stains/Tests</a:t>
            </a:r>
            <a:endParaRPr/>
          </a:p>
        </p:txBody>
      </p:sp>
      <p:graphicFrame>
        <p:nvGraphicFramePr>
          <p:cNvPr id="204" name="Google Shape;204;p29"/>
          <p:cNvGraphicFramePr/>
          <p:nvPr/>
        </p:nvGraphicFramePr>
        <p:xfrm>
          <a:off x="132520" y="6604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{E83C814F-9EE1-4F6F-B497-05E582F930AA}</a:tableStyleId>
              </a:tblPr>
              <a:tblGrid>
                <a:gridCol w="1616325"/>
                <a:gridCol w="1616325"/>
                <a:gridCol w="5069175"/>
                <a:gridCol w="3611850"/>
              </a:tblGrid>
              <a:tr h="639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400"/>
                        <a:t>Assay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400"/>
                        <a:t>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400"/>
                        <a:t>Results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400"/>
                        <a:t>Image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30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Biuret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Protein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Unreacted: </a:t>
                      </a:r>
                      <a:r>
                        <a:rPr i="0" lang="en-US" sz="1800"/>
                        <a:t>deep blue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/>
                        <a:t>Peptide bonds: </a:t>
                      </a:r>
                      <a:r>
                        <a:rPr i="0" lang="en-US" sz="2000"/>
                        <a:t>purple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1342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Benedict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Carbo- hydrates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Unreacted</a:t>
                      </a:r>
                      <a:r>
                        <a:rPr i="0" lang="en-US" sz="1800"/>
                        <a:t>: turquoise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/>
                        <a:t>Reducing sugars (e.g. glucose):</a:t>
                      </a:r>
                      <a:r>
                        <a:rPr i="0" lang="en-US" sz="2000"/>
                        <a:t> yellow/orange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/>
                        <a:t>Nonreducing sugars (e.g. sucrose): </a:t>
                      </a:r>
                      <a:r>
                        <a:rPr i="0" lang="en-US" sz="2000"/>
                        <a:t>green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1079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Ninhydrin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Amines/ amino acids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/>
                        <a:t>Amino acids: </a:t>
                      </a:r>
                      <a:r>
                        <a:rPr i="0" lang="en-US" sz="2000"/>
                        <a:t>blue-purple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/>
                        <a:t>Proline</a:t>
                      </a:r>
                      <a:r>
                        <a:rPr i="0" lang="en-US" sz="2000"/>
                        <a:t>: yellow</a:t>
                      </a:r>
                      <a:endParaRPr i="1"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1054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Iodine/ Lugol’s</a:t>
                      </a:r>
                      <a:endParaRPr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Starch (amylose)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/>
                        <a:t>Unreacted/amylopectin/other carbohydrates: </a:t>
                      </a:r>
                      <a:r>
                        <a:rPr i="0" lang="en-US" sz="2000" u="none"/>
                        <a:t>yellow-orange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 u="none"/>
                        <a:t>Starch (amylose):</a:t>
                      </a:r>
                      <a:r>
                        <a:rPr i="0" lang="en-US" sz="2000" u="none"/>
                        <a:t> blue-black</a:t>
                      </a:r>
                      <a:endParaRPr i="1" sz="2000" u="non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  <a:tr h="9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Sudan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Lipids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000"/>
                        <a:t>Lipids: </a:t>
                      </a:r>
                      <a:r>
                        <a:rPr i="0" lang="en-US" sz="2000"/>
                        <a:t>yellow-orange</a:t>
                      </a:r>
                      <a:endParaRPr i="1" sz="2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Image result for biuret's test" id="205" name="Google Shape;2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0322" y="1320800"/>
            <a:ext cx="1025800" cy="14096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enedict's test" id="206" name="Google Shape;20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42134" y="2541969"/>
            <a:ext cx="2048080" cy="887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07" name="Google Shape;207;p29"/>
          <p:cNvPicPr preferRelativeResize="0"/>
          <p:nvPr/>
        </p:nvPicPr>
        <p:blipFill rotWithShape="1">
          <a:blip r:embed="rId5">
            <a:alphaModFix/>
          </a:blip>
          <a:srcRect b="0" l="0" r="0" t="29013"/>
          <a:stretch/>
        </p:blipFill>
        <p:spPr>
          <a:xfrm>
            <a:off x="8575297" y="3370523"/>
            <a:ext cx="1446350" cy="12414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lugol's test" id="208" name="Google Shape;208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74664" y="4477611"/>
            <a:ext cx="1815550" cy="11528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209" name="Google Shape;209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96668" y="5354150"/>
            <a:ext cx="905141" cy="1334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Macromolecules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77334" y="1497497"/>
            <a:ext cx="8596668" cy="454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Organic molecules: contain carbon/hydrogen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Macromolecules are polymers (chains of monomer subunits)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○"/>
            </a:pPr>
            <a:r>
              <a:rPr lang="en-US" sz="1800"/>
              <a:t>Formed by polymerization (dehydration synthesis, hydrolysis breaks apart)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Hydrophilic: polar, dissolve in water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Hydrophobic: nonpolar, insoluble in water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Oxidation: losing electrons; Reduction: gaining electrons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911668" y="41871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{E83C814F-9EE1-4F6F-B497-05E582F930AA}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Macromolecule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Elements contained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Carbohydrates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C, H, 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Lipids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C, H, 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Proteins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C, H, O, N, 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Nucleic Acids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C, H, O, N, P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Functional Groups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1705" y="1270000"/>
            <a:ext cx="4191048" cy="2366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7386" y="3636643"/>
            <a:ext cx="5881481" cy="2871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677334" y="1497497"/>
            <a:ext cx="5418666" cy="454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Functional groups: attachments to carbon skeleton which gives the molecule additional properties</a:t>
            </a:r>
            <a:endParaRPr/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Isomers/Chirality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677334" y="1497496"/>
            <a:ext cx="5418666" cy="5128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Structural isomers: differ in covalent bonding arrangement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Geometric isomers: differ in attachments to carbon-carbon double bond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Enantiomers: mirror images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○"/>
            </a:pPr>
            <a:r>
              <a:rPr lang="en-US" sz="1800"/>
              <a:t>Chiral: carbon is asymmetric (4 different groups attached)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○"/>
            </a:pPr>
            <a:r>
              <a:rPr lang="en-US" sz="1800"/>
              <a:t>L and D, L is biologically active</a:t>
            </a:r>
            <a:endParaRPr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Cool site to look at: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en-US"/>
              <a:t>http://www.chem.ucalgary.ca/courses/351/Carey5th/Ch07/ch7-1.html</a:t>
            </a:r>
            <a:endParaRPr/>
          </a:p>
          <a:p>
            <a:pPr indent="-2413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  <p:pic>
        <p:nvPicPr>
          <p:cNvPr descr="Image result for hierarchy of isomers"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57810"/>
            <a:ext cx="5486400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meso form diastereomers and enantiomers" id="127" name="Google Shape;12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5114" y="4568842"/>
            <a:ext cx="408622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Proteins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677333" y="1497497"/>
            <a:ext cx="9950909" cy="30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80"/>
              <a:buChar char="●"/>
            </a:pPr>
            <a:r>
              <a:rPr lang="en-US" sz="1850"/>
              <a:t>Proteins: polypeptide chains of amino acids (covalent peptide bonds)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Char char="●"/>
            </a:pPr>
            <a:r>
              <a:rPr lang="en-US" sz="1850"/>
              <a:t>Amino/carboxyl groups (N and C termini), and R group (side chain with different chemical properties)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Char char="●"/>
            </a:pPr>
            <a:r>
              <a:rPr lang="en-US" sz="1850"/>
              <a:t>Levels of protein structure: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○"/>
            </a:pPr>
            <a:r>
              <a:rPr lang="en-US" sz="1665"/>
              <a:t>Primary: sequence of polypeptide chain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○"/>
            </a:pPr>
            <a:r>
              <a:rPr lang="en-US" sz="1665"/>
              <a:t>Secondary: alpha helices/beta sheets, formed by hydrogen bonding within </a:t>
            </a:r>
            <a:r>
              <a:rPr i="1" lang="en-US" sz="1665"/>
              <a:t>peptide backbone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○"/>
            </a:pPr>
            <a:r>
              <a:rPr lang="en-US" sz="1665"/>
              <a:t>Tertiary: side chain interactions (H-bonding, ionic bonds, disulfide bridges, etc.)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32"/>
              <a:buChar char="○"/>
            </a:pPr>
            <a:r>
              <a:rPr lang="en-US" sz="1665"/>
              <a:t>Quaternary: multiple </a:t>
            </a:r>
            <a:r>
              <a:rPr lang="en-US" sz="1665"/>
              <a:t>tertiary</a:t>
            </a:r>
            <a:r>
              <a:rPr lang="en-US" sz="1665"/>
              <a:t> structures interacting</a:t>
            </a:r>
            <a:endParaRPr/>
          </a:p>
          <a:p>
            <a:pPr indent="-24892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None/>
            </a:pPr>
            <a:r>
              <a:t/>
            </a:r>
            <a:endParaRPr sz="1850"/>
          </a:p>
        </p:txBody>
      </p:sp>
      <p:pic>
        <p:nvPicPr>
          <p:cNvPr descr="Image result for levels of protein structure campbell" id="134" name="Google Shape;134;p20"/>
          <p:cNvPicPr preferRelativeResize="0"/>
          <p:nvPr/>
        </p:nvPicPr>
        <p:blipFill rotWithShape="1">
          <a:blip r:embed="rId3">
            <a:alphaModFix/>
          </a:blip>
          <a:srcRect b="13354" l="21246" r="21245" t="12940"/>
          <a:stretch/>
        </p:blipFill>
        <p:spPr>
          <a:xfrm>
            <a:off x="9753599" y="265863"/>
            <a:ext cx="2319131" cy="1664537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lated image" id="135" name="Google Shape;135;p20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6479" y="3969141"/>
            <a:ext cx="4976251" cy="27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463825" y="4381823"/>
            <a:ext cx="6215270" cy="2103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520"/>
              <a:buFont typeface="Noto Sans Symbols"/>
              <a:buChar char="▶"/>
            </a:pPr>
            <a:r>
              <a:rPr lang="en-US" sz="1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Fibrous proteins: have mainly secondary structure; globular proteins: have tertiary structure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520"/>
              <a:buFont typeface="Noto Sans Symbols"/>
              <a:buChar char="▶"/>
            </a:pPr>
            <a:r>
              <a:rPr lang="en-US" sz="1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Chaperones: help proteins fold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1520"/>
              <a:buFont typeface="Noto Sans Symbols"/>
              <a:buChar char="▶"/>
            </a:pPr>
            <a:r>
              <a:rPr lang="en-US" sz="19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Denaturation: loss of all levels of protein structure/activity except for primary (pH, high temperatures)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Amino Acids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535458" y="1497496"/>
            <a:ext cx="9937800" cy="4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Aromatic amino acids (tyrosine, phenylalanine, tryptophan) absorb UV radiation and fluoresce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Glycine is achiral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Proline and glycine: found in beta turns, are alpha-helix-breakers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249" y="3392450"/>
            <a:ext cx="6100601" cy="31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6499" y="3218525"/>
            <a:ext cx="5223776" cy="345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Nucleic Acids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677334" y="1497496"/>
            <a:ext cx="4702842" cy="4750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Serve as genetic material, specifies primary structure of proteins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Monomers are nucleotides (5 carbon sugar, phosphate, nitrogenous base)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RNA has ribose (more oxygen, more reactive), DNA has deoxyribose (more stable)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Sugar-phosphate backbone, 2 antiparallel complementary strands held by H bonds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Random note: mutations called thymine dimers form as a result of exposure to UV radiation 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175" y="1791734"/>
            <a:ext cx="6467475" cy="41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Important Molecules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677333" y="1497496"/>
            <a:ext cx="9950909" cy="47509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2000"/>
              <a:t>Enzymes are protein catalysts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en-US"/>
              <a:t>Speed up reactions by lowering the activation energy required for reaction to occur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en-US"/>
              <a:t>Act upon substrate molecules, which fit into active site of enzyme (so mutations to active site amino acids affect enzyme greatly)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ATP (adenosine triphosphate) is important in energy storage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en-US"/>
              <a:t>ATP- high energy form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en-US"/>
              <a:t>ADP- low energy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○"/>
            </a:pPr>
            <a:r>
              <a:rPr lang="en-US"/>
              <a:t>Cells maintain high ATP/ADP ratio so that reaction converting ATP → ADP more favorable</a:t>
            </a:r>
            <a:endParaRPr/>
          </a:p>
        </p:txBody>
      </p:sp>
      <p:sp>
        <p:nvSpPr>
          <p:cNvPr descr="Image result for atp" id="159" name="Google Shape;159;p23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4002" y="4717774"/>
            <a:ext cx="2795200" cy="1979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