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roxima Nova"/>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Italic.fntdata"/><Relationship Id="rId25"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091013bf4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091013bf4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091013bf4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091013bf4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091013bf4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091013bf4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091013bf4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091013bf4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091013bf4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091013bf4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091013bf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091013bf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091013bf4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091013bf4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091013bf4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091013bf4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091013bf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091013bf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091013bf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091013bf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091013bf4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091013bf4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091013bf4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091013bf4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091013bf4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091013bf4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091013bf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091013bf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091013bf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091013bf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091013bf4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091013bf4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20050" y="1257300"/>
            <a:ext cx="84135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Osmoregulation and Excretion</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Chapter 44 Campbell Biology</a:t>
            </a:r>
            <a:endParaRPr/>
          </a:p>
          <a:p>
            <a:pPr indent="0" lvl="0" marL="0" rtl="0" algn="l">
              <a:spcBef>
                <a:spcPts val="0"/>
              </a:spcBef>
              <a:spcAft>
                <a:spcPts val="0"/>
              </a:spcAft>
              <a:buNone/>
            </a:pPr>
            <a:r>
              <a:rPr lang="en"/>
              <a:t>Sid 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Malpighian</a:t>
            </a:r>
            <a:r>
              <a:rPr lang="en"/>
              <a:t> Tubules</a:t>
            </a:r>
            <a:endParaRPr/>
          </a:p>
        </p:txBody>
      </p:sp>
      <p:sp>
        <p:nvSpPr>
          <p:cNvPr id="117" name="Google Shape;117;p22"/>
          <p:cNvSpPr txBox="1"/>
          <p:nvPr>
            <p:ph idx="1" type="body"/>
          </p:nvPr>
        </p:nvSpPr>
        <p:spPr>
          <a:xfrm>
            <a:off x="201975" y="11799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 in insects and arthropods</a:t>
            </a:r>
            <a:endParaRPr/>
          </a:p>
          <a:p>
            <a:pPr indent="0" lvl="0" marL="0" rtl="0" algn="l">
              <a:spcBef>
                <a:spcPts val="1600"/>
              </a:spcBef>
              <a:spcAft>
                <a:spcPts val="0"/>
              </a:spcAft>
              <a:buNone/>
            </a:pPr>
            <a:r>
              <a:rPr lang="en"/>
              <a:t>Immersed in hemolymph</a:t>
            </a:r>
            <a:endParaRPr/>
          </a:p>
          <a:p>
            <a:pPr indent="0" lvl="0" marL="0" rtl="0" algn="l">
              <a:spcBef>
                <a:spcPts val="1600"/>
              </a:spcBef>
              <a:spcAft>
                <a:spcPts val="0"/>
              </a:spcAft>
              <a:buNone/>
            </a:pPr>
            <a:r>
              <a:rPr lang="en"/>
              <a:t>Remove salts and nitrogenous wastes</a:t>
            </a:r>
            <a:endParaRPr/>
          </a:p>
          <a:p>
            <a:pPr indent="0" lvl="0" marL="0" rtl="0" algn="l">
              <a:spcBef>
                <a:spcPts val="1600"/>
              </a:spcBef>
              <a:spcAft>
                <a:spcPts val="0"/>
              </a:spcAft>
              <a:buNone/>
            </a:pPr>
            <a:r>
              <a:rPr lang="en"/>
              <a:t>Water follows salts by osmosis</a:t>
            </a:r>
            <a:endParaRPr/>
          </a:p>
          <a:p>
            <a:pPr indent="0" lvl="0" marL="0" rtl="0" algn="l">
              <a:spcBef>
                <a:spcPts val="1600"/>
              </a:spcBef>
              <a:spcAft>
                <a:spcPts val="1600"/>
              </a:spcAft>
              <a:buNone/>
            </a:pPr>
            <a:r>
              <a:rPr lang="en"/>
              <a:t>Fluid passes into the rectum</a:t>
            </a:r>
            <a:endParaRPr/>
          </a:p>
        </p:txBody>
      </p:sp>
      <p:pic>
        <p:nvPicPr>
          <p:cNvPr id="118" name="Google Shape;118;p22"/>
          <p:cNvPicPr preferRelativeResize="0"/>
          <p:nvPr/>
        </p:nvPicPr>
        <p:blipFill>
          <a:blip r:embed="rId3">
            <a:alphaModFix/>
          </a:blip>
          <a:stretch>
            <a:fillRect/>
          </a:stretch>
        </p:blipFill>
        <p:spPr>
          <a:xfrm>
            <a:off x="4155950" y="1180825"/>
            <a:ext cx="4949950" cy="341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Kidney</a:t>
            </a:r>
            <a:endParaRPr/>
          </a:p>
        </p:txBody>
      </p:sp>
      <p:pic>
        <p:nvPicPr>
          <p:cNvPr id="124" name="Google Shape;124;p23"/>
          <p:cNvPicPr preferRelativeResize="0"/>
          <p:nvPr/>
        </p:nvPicPr>
        <p:blipFill>
          <a:blip r:embed="rId3">
            <a:alphaModFix/>
          </a:blip>
          <a:stretch>
            <a:fillRect/>
          </a:stretch>
        </p:blipFill>
        <p:spPr>
          <a:xfrm>
            <a:off x="3067050" y="445013"/>
            <a:ext cx="6076950" cy="4562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Nephron</a:t>
            </a:r>
            <a:endParaRPr/>
          </a:p>
        </p:txBody>
      </p:sp>
      <p:sp>
        <p:nvSpPr>
          <p:cNvPr id="130" name="Google Shape;130;p24"/>
          <p:cNvSpPr txBox="1"/>
          <p:nvPr>
            <p:ph idx="1" type="body"/>
          </p:nvPr>
        </p:nvSpPr>
        <p:spPr>
          <a:xfrm>
            <a:off x="137150" y="1017725"/>
            <a:ext cx="8833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unit of the kidney</a:t>
            </a:r>
            <a:endParaRPr/>
          </a:p>
          <a:p>
            <a:pPr indent="0" lvl="0" marL="0" rtl="0" algn="l">
              <a:spcBef>
                <a:spcPts val="1600"/>
              </a:spcBef>
              <a:spcAft>
                <a:spcPts val="0"/>
              </a:spcAft>
              <a:buNone/>
            </a:pPr>
            <a:r>
              <a:rPr lang="en"/>
              <a:t>The filtrate goes from the glomerulus to </a:t>
            </a:r>
            <a:r>
              <a:rPr lang="en"/>
              <a:t>bowman's</a:t>
            </a:r>
            <a:r>
              <a:rPr lang="en"/>
              <a:t> capsule</a:t>
            </a:r>
            <a:endParaRPr/>
          </a:p>
          <a:p>
            <a:pPr indent="0" lvl="0" marL="0" rtl="0" algn="l">
              <a:spcBef>
                <a:spcPts val="1600"/>
              </a:spcBef>
              <a:spcAft>
                <a:spcPts val="0"/>
              </a:spcAft>
              <a:buNone/>
            </a:pPr>
            <a:r>
              <a:rPr lang="en"/>
              <a:t>5 parts to the nephron</a:t>
            </a:r>
            <a:endParaRPr/>
          </a:p>
          <a:p>
            <a:pPr indent="0" lvl="0" marL="0" rtl="0" algn="l">
              <a:spcBef>
                <a:spcPts val="1600"/>
              </a:spcBef>
              <a:spcAft>
                <a:spcPts val="0"/>
              </a:spcAft>
              <a:buNone/>
            </a:pPr>
            <a:r>
              <a:rPr lang="en"/>
              <a:t>Proximal tubule is where reabsorption and secretion of ions occurs. </a:t>
            </a:r>
            <a:endParaRPr/>
          </a:p>
          <a:p>
            <a:pPr indent="0" lvl="0" marL="0" rtl="0" algn="l">
              <a:spcBef>
                <a:spcPts val="1600"/>
              </a:spcBef>
              <a:spcAft>
                <a:spcPts val="0"/>
              </a:spcAft>
              <a:buNone/>
            </a:pPr>
            <a:r>
              <a:rPr lang="en"/>
              <a:t>Descending limb of the loop of henle is where water is diffused out</a:t>
            </a:r>
            <a:endParaRPr/>
          </a:p>
          <a:p>
            <a:pPr indent="0" lvl="0" marL="0" rtl="0" algn="l">
              <a:spcBef>
                <a:spcPts val="1600"/>
              </a:spcBef>
              <a:spcAft>
                <a:spcPts val="0"/>
              </a:spcAft>
              <a:buNone/>
            </a:pPr>
            <a:r>
              <a:rPr lang="en"/>
              <a:t>Ascending limb is where salt is diffused or actively transported out</a:t>
            </a:r>
            <a:endParaRPr/>
          </a:p>
          <a:p>
            <a:pPr indent="0" lvl="0" marL="0" rtl="0" algn="l">
              <a:spcBef>
                <a:spcPts val="1600"/>
              </a:spcBef>
              <a:spcAft>
                <a:spcPts val="0"/>
              </a:spcAft>
              <a:buNone/>
            </a:pPr>
            <a:r>
              <a:rPr lang="en"/>
              <a:t>Distal Tubule → secretion of K+ and </a:t>
            </a:r>
            <a:r>
              <a:rPr lang="en"/>
              <a:t>reabsorption</a:t>
            </a:r>
            <a:r>
              <a:rPr lang="en"/>
              <a:t> of HCO3- and NaCl.</a:t>
            </a:r>
            <a:endParaRPr/>
          </a:p>
          <a:p>
            <a:pPr indent="0" lvl="0" marL="0" rtl="0" algn="l">
              <a:spcBef>
                <a:spcPts val="1600"/>
              </a:spcBef>
              <a:spcAft>
                <a:spcPts val="0"/>
              </a:spcAft>
              <a:buNone/>
            </a:pPr>
            <a:r>
              <a:rPr lang="en"/>
              <a:t>Collecting duct → Reabsorption of lots of H2O and urea. Urine becomes concentrated</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id="135" name="Google Shape;135;p25"/>
          <p:cNvPicPr preferRelativeResize="0"/>
          <p:nvPr/>
        </p:nvPicPr>
        <p:blipFill>
          <a:blip r:embed="rId3">
            <a:alphaModFix/>
          </a:blip>
          <a:stretch>
            <a:fillRect/>
          </a:stretch>
        </p:blipFill>
        <p:spPr>
          <a:xfrm>
            <a:off x="1018632" y="0"/>
            <a:ext cx="7106736"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pic>
        <p:nvPicPr>
          <p:cNvPr id="140" name="Google Shape;140;p26"/>
          <p:cNvPicPr preferRelativeResize="0"/>
          <p:nvPr/>
        </p:nvPicPr>
        <p:blipFill>
          <a:blip r:embed="rId3">
            <a:alphaModFix/>
          </a:blip>
          <a:stretch>
            <a:fillRect/>
          </a:stretch>
        </p:blipFill>
        <p:spPr>
          <a:xfrm>
            <a:off x="2489200" y="0"/>
            <a:ext cx="6654801" cy="49911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Adaptations</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Mammals and Birds → Juxtamedullary nephron, which is longer so more urine concentration. Birds have juxtamedullary nephrons that are shorter</a:t>
            </a:r>
            <a:endParaRPr/>
          </a:p>
          <a:p>
            <a:pPr indent="0" lvl="0" marL="0" rtl="0" algn="l">
              <a:spcBef>
                <a:spcPts val="1600"/>
              </a:spcBef>
              <a:spcAft>
                <a:spcPts val="0"/>
              </a:spcAft>
              <a:buNone/>
            </a:pPr>
            <a:r>
              <a:rPr lang="en"/>
              <a:t>Reptiles → Only cortical nephrons. Isoosmotic urine.</a:t>
            </a:r>
            <a:endParaRPr/>
          </a:p>
          <a:p>
            <a:pPr indent="0" lvl="0" marL="0" rtl="0" algn="l">
              <a:spcBef>
                <a:spcPts val="1600"/>
              </a:spcBef>
              <a:spcAft>
                <a:spcPts val="0"/>
              </a:spcAft>
              <a:buNone/>
            </a:pPr>
            <a:r>
              <a:rPr lang="en"/>
              <a:t>Freshwater fish → Many nephrons to help excrete lots of water</a:t>
            </a:r>
            <a:endParaRPr/>
          </a:p>
          <a:p>
            <a:pPr indent="0" lvl="0" marL="0" rtl="0" algn="l">
              <a:spcBef>
                <a:spcPts val="1600"/>
              </a:spcBef>
              <a:spcAft>
                <a:spcPts val="0"/>
              </a:spcAft>
              <a:buNone/>
            </a:pPr>
            <a:r>
              <a:rPr lang="en"/>
              <a:t>Marine fish → Less nephrons, shorter nephrons, no distal tubule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ADH</a:t>
            </a:r>
            <a:endParaRPr/>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Also called vasopressin</a:t>
            </a:r>
            <a:endParaRPr/>
          </a:p>
          <a:p>
            <a:pPr indent="0" lvl="0" marL="0" rtl="0" algn="l">
              <a:spcBef>
                <a:spcPts val="1600"/>
              </a:spcBef>
              <a:spcAft>
                <a:spcPts val="0"/>
              </a:spcAft>
              <a:buNone/>
            </a:pPr>
            <a:r>
              <a:rPr lang="en"/>
              <a:t>Made in hypothalamus</a:t>
            </a:r>
            <a:endParaRPr/>
          </a:p>
          <a:p>
            <a:pPr indent="0" lvl="0" marL="0" rtl="0" algn="l">
              <a:spcBef>
                <a:spcPts val="1600"/>
              </a:spcBef>
              <a:spcAft>
                <a:spcPts val="0"/>
              </a:spcAft>
              <a:buNone/>
            </a:pPr>
            <a:r>
              <a:rPr lang="en"/>
              <a:t>Released when blood osmolarity is high</a:t>
            </a:r>
            <a:endParaRPr/>
          </a:p>
          <a:p>
            <a:pPr indent="0" lvl="0" marL="0" rtl="0" algn="l">
              <a:spcBef>
                <a:spcPts val="1600"/>
              </a:spcBef>
              <a:spcAft>
                <a:spcPts val="0"/>
              </a:spcAft>
              <a:buNone/>
            </a:pPr>
            <a:r>
              <a:rPr lang="en"/>
              <a:t>ADH acts on the collecting duct </a:t>
            </a:r>
            <a:endParaRPr/>
          </a:p>
          <a:p>
            <a:pPr indent="0" lvl="0" marL="0" rtl="0" algn="l">
              <a:spcBef>
                <a:spcPts val="1600"/>
              </a:spcBef>
              <a:spcAft>
                <a:spcPts val="0"/>
              </a:spcAft>
              <a:buNone/>
            </a:pPr>
            <a:r>
              <a:rPr lang="en"/>
              <a:t>More </a:t>
            </a:r>
            <a:r>
              <a:rPr lang="en"/>
              <a:t>vesicles</a:t>
            </a:r>
            <a:r>
              <a:rPr lang="en"/>
              <a:t> with aquaporin come in</a:t>
            </a:r>
            <a:endParaRPr/>
          </a:p>
          <a:p>
            <a:pPr indent="0" lvl="0" marL="0" rtl="0" algn="l">
              <a:spcBef>
                <a:spcPts val="1600"/>
              </a:spcBef>
              <a:spcAft>
                <a:spcPts val="0"/>
              </a:spcAft>
              <a:buNone/>
            </a:pPr>
            <a:r>
              <a:rPr lang="en"/>
              <a:t>More water reabsorbed</a:t>
            </a:r>
            <a:endParaRPr/>
          </a:p>
          <a:p>
            <a:pPr indent="0" lvl="0" marL="0" rtl="0" algn="l">
              <a:spcBef>
                <a:spcPts val="1600"/>
              </a:spcBef>
              <a:spcAft>
                <a:spcPts val="1600"/>
              </a:spcAft>
              <a:buNone/>
            </a:pPr>
            <a:r>
              <a:t/>
            </a:r>
            <a:endParaRPr/>
          </a:p>
        </p:txBody>
      </p:sp>
      <p:pic>
        <p:nvPicPr>
          <p:cNvPr id="153" name="Google Shape;153;p28"/>
          <p:cNvPicPr preferRelativeResize="0"/>
          <p:nvPr/>
        </p:nvPicPr>
        <p:blipFill>
          <a:blip r:embed="rId3">
            <a:alphaModFix/>
          </a:blip>
          <a:stretch>
            <a:fillRect/>
          </a:stretch>
        </p:blipFill>
        <p:spPr>
          <a:xfrm>
            <a:off x="4421800" y="164600"/>
            <a:ext cx="4722199" cy="49789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RAAS</a:t>
            </a:r>
            <a:endParaRPr/>
          </a:p>
        </p:txBody>
      </p:sp>
      <p:sp>
        <p:nvSpPr>
          <p:cNvPr id="159" name="Google Shape;159;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Low blood pressure causes renin release</a:t>
            </a:r>
            <a:endParaRPr/>
          </a:p>
          <a:p>
            <a:pPr indent="0" lvl="0" marL="0" rtl="0" algn="l">
              <a:spcBef>
                <a:spcPts val="1600"/>
              </a:spcBef>
              <a:spcAft>
                <a:spcPts val="0"/>
              </a:spcAft>
              <a:buNone/>
            </a:pPr>
            <a:r>
              <a:rPr lang="en"/>
              <a:t>Angiotensin 1 activated due to renin</a:t>
            </a:r>
            <a:endParaRPr/>
          </a:p>
          <a:p>
            <a:pPr indent="0" lvl="0" marL="0" rtl="0" algn="l">
              <a:spcBef>
                <a:spcPts val="1600"/>
              </a:spcBef>
              <a:spcAft>
                <a:spcPts val="0"/>
              </a:spcAft>
              <a:buNone/>
            </a:pPr>
            <a:r>
              <a:rPr lang="en"/>
              <a:t>Angiotensin 2, then Aldosterone formed</a:t>
            </a:r>
            <a:endParaRPr/>
          </a:p>
          <a:p>
            <a:pPr indent="0" lvl="0" marL="0" rtl="0" algn="l">
              <a:spcBef>
                <a:spcPts val="1600"/>
              </a:spcBef>
              <a:spcAft>
                <a:spcPts val="0"/>
              </a:spcAft>
              <a:buNone/>
            </a:pPr>
            <a:r>
              <a:rPr lang="en" sz="1700"/>
              <a:t>Blood pressure goes up as arterioles constrict</a:t>
            </a:r>
            <a:endParaRPr sz="1700"/>
          </a:p>
          <a:p>
            <a:pPr indent="0" lvl="0" marL="0" rtl="0" algn="l">
              <a:spcBef>
                <a:spcPts val="1600"/>
              </a:spcBef>
              <a:spcAft>
                <a:spcPts val="0"/>
              </a:spcAft>
              <a:buNone/>
            </a:pPr>
            <a:r>
              <a:rPr lang="en"/>
              <a:t>More Na+ and water reabsorption</a:t>
            </a:r>
            <a:endParaRPr/>
          </a:p>
          <a:p>
            <a:pPr indent="0" lvl="0" marL="0" rtl="0" algn="l">
              <a:spcBef>
                <a:spcPts val="1600"/>
              </a:spcBef>
              <a:spcAft>
                <a:spcPts val="0"/>
              </a:spcAft>
              <a:buNone/>
            </a:pPr>
            <a:r>
              <a:rPr lang="en"/>
              <a:t>ANP inhibits renin release if pressure is high</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60" name="Google Shape;160;p29"/>
          <p:cNvPicPr preferRelativeResize="0"/>
          <p:nvPr/>
        </p:nvPicPr>
        <p:blipFill>
          <a:blip r:embed="rId3">
            <a:alphaModFix/>
          </a:blip>
          <a:stretch>
            <a:fillRect/>
          </a:stretch>
        </p:blipFill>
        <p:spPr>
          <a:xfrm>
            <a:off x="4864600" y="0"/>
            <a:ext cx="4279399"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Definitions of Osmoregulation and Excretion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Process in which animals control solute concentrations</a:t>
            </a:r>
            <a:endParaRPr/>
          </a:p>
          <a:p>
            <a:pPr indent="-342900" lvl="0" marL="457200" rtl="0" algn="l">
              <a:spcBef>
                <a:spcPts val="0"/>
              </a:spcBef>
              <a:spcAft>
                <a:spcPts val="0"/>
              </a:spcAft>
              <a:buSzPts val="1800"/>
              <a:buChar char="●"/>
            </a:pPr>
            <a:r>
              <a:rPr lang="en"/>
              <a:t>Balancing water gain and loss</a:t>
            </a:r>
            <a:endParaRPr/>
          </a:p>
          <a:p>
            <a:pPr indent="-342900" lvl="0" marL="457200" rtl="0" algn="l">
              <a:spcBef>
                <a:spcPts val="0"/>
              </a:spcBef>
              <a:spcAft>
                <a:spcPts val="0"/>
              </a:spcAft>
              <a:buSzPts val="1800"/>
              <a:buChar char="●"/>
            </a:pPr>
            <a:r>
              <a:rPr lang="en"/>
              <a:t>Different animals use different osmoregulation strategies to maintain homeostasis</a:t>
            </a:r>
            <a:endParaRPr/>
          </a:p>
          <a:p>
            <a:pPr indent="-342900" lvl="0" marL="457200" rtl="0" algn="l">
              <a:spcBef>
                <a:spcPts val="0"/>
              </a:spcBef>
              <a:spcAft>
                <a:spcPts val="0"/>
              </a:spcAft>
              <a:buSzPts val="1800"/>
              <a:buChar char="●"/>
            </a:pPr>
            <a:r>
              <a:rPr lang="en"/>
              <a:t>Osmoconformers do not osmoregulate.</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Process that removes nitrogenous metabolites and metabolic waste products from the animal.</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Osmoregulation in fish</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Water moves from higher concentration to lower concentrations in osmosis.</a:t>
            </a:r>
            <a:endParaRPr/>
          </a:p>
          <a:p>
            <a:pPr indent="-342900" lvl="0" marL="457200" rtl="0" algn="l">
              <a:spcBef>
                <a:spcPts val="0"/>
              </a:spcBef>
              <a:spcAft>
                <a:spcPts val="0"/>
              </a:spcAft>
              <a:buSzPts val="1800"/>
              <a:buChar char="●"/>
            </a:pPr>
            <a:r>
              <a:rPr lang="en"/>
              <a:t>If an organism lives in </a:t>
            </a:r>
            <a:r>
              <a:rPr lang="en"/>
              <a:t>freshwater</a:t>
            </a:r>
            <a:r>
              <a:rPr lang="en"/>
              <a:t>, water naturally diffuses </a:t>
            </a:r>
            <a:r>
              <a:rPr lang="en"/>
              <a:t>into</a:t>
            </a:r>
            <a:r>
              <a:rPr lang="en"/>
              <a:t> it, so it needs to excrete lots of water to maintain homeostasis. It also need to take in salt actively to maintain salt balance.</a:t>
            </a:r>
            <a:endParaRPr/>
          </a:p>
          <a:p>
            <a:pPr indent="-342900" lvl="0" marL="457200" rtl="0" algn="l">
              <a:spcBef>
                <a:spcPts val="0"/>
              </a:spcBef>
              <a:spcAft>
                <a:spcPts val="0"/>
              </a:spcAft>
              <a:buSzPts val="1800"/>
              <a:buChar char="●"/>
            </a:pPr>
            <a:r>
              <a:rPr lang="en"/>
              <a:t>If an organism lives in saltwater, water naturally diffuses out of it, so it needs to drink lots of water to maintain homeostasis. It also needs to excrete salt ions to maintain salt balance.</a:t>
            </a:r>
            <a:endParaRPr/>
          </a:p>
          <a:p>
            <a:pPr indent="-342900" lvl="0" marL="457200" rtl="0" algn="l">
              <a:spcBef>
                <a:spcPts val="0"/>
              </a:spcBef>
              <a:spcAft>
                <a:spcPts val="0"/>
              </a:spcAft>
              <a:buSzPts val="1800"/>
              <a:buChar char="●"/>
            </a:pPr>
            <a:r>
              <a:rPr lang="en"/>
              <a:t>Stenohaline → Can not tolerate changes in external osmolarity. Euryhaline → Can survive changes in external osmolarity. </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pic>
        <p:nvPicPr>
          <p:cNvPr id="77" name="Google Shape;77;p16"/>
          <p:cNvPicPr preferRelativeResize="0"/>
          <p:nvPr/>
        </p:nvPicPr>
        <p:blipFill>
          <a:blip r:embed="rId3">
            <a:alphaModFix/>
          </a:blip>
          <a:stretch>
            <a:fillRect/>
          </a:stretch>
        </p:blipFill>
        <p:spPr>
          <a:xfrm>
            <a:off x="2776451" y="0"/>
            <a:ext cx="3591098"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Transport Epithelia</a:t>
            </a:r>
            <a:endParaRPr/>
          </a:p>
        </p:txBody>
      </p:sp>
      <p:sp>
        <p:nvSpPr>
          <p:cNvPr id="83" name="Google Shape;83;p17"/>
          <p:cNvSpPr txBox="1"/>
          <p:nvPr>
            <p:ph idx="1" type="body"/>
          </p:nvPr>
        </p:nvSpPr>
        <p:spPr>
          <a:xfrm>
            <a:off x="311700" y="1152475"/>
            <a:ext cx="4735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Marine birds use them to drink saltwater</a:t>
            </a:r>
            <a:endParaRPr/>
          </a:p>
          <a:p>
            <a:pPr indent="-342900" lvl="0" marL="457200" rtl="0" algn="l">
              <a:spcBef>
                <a:spcPts val="0"/>
              </a:spcBef>
              <a:spcAft>
                <a:spcPts val="0"/>
              </a:spcAft>
              <a:buSzPts val="1800"/>
              <a:buChar char="●"/>
            </a:pPr>
            <a:r>
              <a:rPr lang="en"/>
              <a:t>Layer of epithelial cells that move certain solutes in specific directions. </a:t>
            </a:r>
            <a:endParaRPr/>
          </a:p>
          <a:p>
            <a:pPr indent="-342900" lvl="0" marL="457200" rtl="0" algn="l">
              <a:spcBef>
                <a:spcPts val="0"/>
              </a:spcBef>
              <a:spcAft>
                <a:spcPts val="0"/>
              </a:spcAft>
              <a:buSzPts val="1800"/>
              <a:buChar char="●"/>
            </a:pPr>
            <a:r>
              <a:rPr lang="en"/>
              <a:t>The bird drinks saltwater, which reaches the blood. The transport epithelia helps to move the salt from the blood to a secretory tubule, and the bird releases a highly concentrated salt solution.</a:t>
            </a:r>
            <a:endParaRPr/>
          </a:p>
          <a:p>
            <a:pPr indent="0" lvl="0" marL="457200" rtl="0" algn="l">
              <a:spcBef>
                <a:spcPts val="1600"/>
              </a:spcBef>
              <a:spcAft>
                <a:spcPts val="1600"/>
              </a:spcAft>
              <a:buNone/>
            </a:pPr>
            <a:r>
              <a:t/>
            </a:r>
            <a:endParaRPr/>
          </a:p>
        </p:txBody>
      </p:sp>
      <p:pic>
        <p:nvPicPr>
          <p:cNvPr id="84" name="Google Shape;84;p17"/>
          <p:cNvPicPr preferRelativeResize="0"/>
          <p:nvPr/>
        </p:nvPicPr>
        <p:blipFill rotWithShape="1">
          <a:blip r:embed="rId3">
            <a:alphaModFix/>
          </a:blip>
          <a:srcRect b="0" l="0" r="0" t="0"/>
          <a:stretch/>
        </p:blipFill>
        <p:spPr>
          <a:xfrm>
            <a:off x="4951475" y="1017725"/>
            <a:ext cx="4137650" cy="4125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Nitrogenous wastes</a:t>
            </a:r>
            <a:endParaRPr/>
          </a:p>
        </p:txBody>
      </p:sp>
      <p:pic>
        <p:nvPicPr>
          <p:cNvPr id="90" name="Google Shape;90;p18"/>
          <p:cNvPicPr preferRelativeResize="0"/>
          <p:nvPr/>
        </p:nvPicPr>
        <p:blipFill>
          <a:blip r:embed="rId3">
            <a:alphaModFix/>
          </a:blip>
          <a:stretch>
            <a:fillRect/>
          </a:stretch>
        </p:blipFill>
        <p:spPr>
          <a:xfrm>
            <a:off x="5245225" y="0"/>
            <a:ext cx="4057650" cy="4953000"/>
          </a:xfrm>
          <a:prstGeom prst="rect">
            <a:avLst/>
          </a:prstGeom>
          <a:noFill/>
          <a:ln>
            <a:noFill/>
          </a:ln>
        </p:spPr>
      </p:pic>
      <p:sp>
        <p:nvSpPr>
          <p:cNvPr id="91" name="Google Shape;91;p18"/>
          <p:cNvSpPr txBox="1"/>
          <p:nvPr/>
        </p:nvSpPr>
        <p:spPr>
          <a:xfrm>
            <a:off x="425200" y="1179575"/>
            <a:ext cx="4146900" cy="3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Proxima Nova"/>
                <a:ea typeface="Proxima Nova"/>
                <a:cs typeface="Proxima Nova"/>
                <a:sym typeface="Proxima Nova"/>
              </a:rPr>
              <a:t>Breakdown of Proteins and Nucleic acids release Nitrogen in the form of Ammonia. </a:t>
            </a:r>
            <a:endParaRPr sz="1800">
              <a:latin typeface="Proxima Nova"/>
              <a:ea typeface="Proxima Nova"/>
              <a:cs typeface="Proxima Nova"/>
              <a:sym typeface="Proxima Nova"/>
            </a:endParaRPr>
          </a:p>
          <a:p>
            <a:pPr indent="0" lvl="0" marL="0" rtl="0" algn="l">
              <a:spcBef>
                <a:spcPts val="0"/>
              </a:spcBef>
              <a:spcAft>
                <a:spcPts val="0"/>
              </a:spcAft>
              <a:buNone/>
            </a:pPr>
            <a:r>
              <a:t/>
            </a:r>
            <a:endParaRPr sz="1800">
              <a:latin typeface="Proxima Nova"/>
              <a:ea typeface="Proxima Nova"/>
              <a:cs typeface="Proxima Nova"/>
              <a:sym typeface="Proxima Nova"/>
            </a:endParaRPr>
          </a:p>
          <a:p>
            <a:pPr indent="0" lvl="0" marL="0" rtl="0" algn="l">
              <a:spcBef>
                <a:spcPts val="0"/>
              </a:spcBef>
              <a:spcAft>
                <a:spcPts val="0"/>
              </a:spcAft>
              <a:buNone/>
            </a:pPr>
            <a:r>
              <a:rPr lang="en" sz="1800">
                <a:latin typeface="Proxima Nova"/>
                <a:ea typeface="Proxima Nova"/>
                <a:cs typeface="Proxima Nova"/>
                <a:sym typeface="Proxima Nova"/>
              </a:rPr>
              <a:t>Fish excrete Ammonia directly because it has lots of water to dissolve it</a:t>
            </a:r>
            <a:endParaRPr sz="1800">
              <a:latin typeface="Proxima Nova"/>
              <a:ea typeface="Proxima Nova"/>
              <a:cs typeface="Proxima Nova"/>
              <a:sym typeface="Proxima Nova"/>
            </a:endParaRPr>
          </a:p>
          <a:p>
            <a:pPr indent="0" lvl="0" marL="0" rtl="0" algn="l">
              <a:spcBef>
                <a:spcPts val="0"/>
              </a:spcBef>
              <a:spcAft>
                <a:spcPts val="0"/>
              </a:spcAft>
              <a:buNone/>
            </a:pPr>
            <a:r>
              <a:t/>
            </a:r>
            <a:endParaRPr sz="1800">
              <a:latin typeface="Proxima Nova"/>
              <a:ea typeface="Proxima Nova"/>
              <a:cs typeface="Proxima Nova"/>
              <a:sym typeface="Proxima Nova"/>
            </a:endParaRPr>
          </a:p>
          <a:p>
            <a:pPr indent="0" lvl="0" marL="0" rtl="0" algn="l">
              <a:spcBef>
                <a:spcPts val="0"/>
              </a:spcBef>
              <a:spcAft>
                <a:spcPts val="0"/>
              </a:spcAft>
              <a:buNone/>
            </a:pPr>
            <a:r>
              <a:rPr lang="en" sz="1800">
                <a:latin typeface="Proxima Nova"/>
                <a:ea typeface="Proxima Nova"/>
                <a:cs typeface="Proxima Nova"/>
                <a:sym typeface="Proxima Nova"/>
              </a:rPr>
              <a:t>Mammals excrete urea, which has low toxicity but takes more energy to produce.</a:t>
            </a:r>
            <a:endParaRPr sz="1800">
              <a:latin typeface="Proxima Nova"/>
              <a:ea typeface="Proxima Nova"/>
              <a:cs typeface="Proxima Nova"/>
              <a:sym typeface="Proxima Nova"/>
            </a:endParaRPr>
          </a:p>
          <a:p>
            <a:pPr indent="0" lvl="0" marL="0" rtl="0" algn="l">
              <a:spcBef>
                <a:spcPts val="0"/>
              </a:spcBef>
              <a:spcAft>
                <a:spcPts val="0"/>
              </a:spcAft>
              <a:buNone/>
            </a:pPr>
            <a:r>
              <a:t/>
            </a:r>
            <a:endParaRPr sz="1800">
              <a:latin typeface="Proxima Nova"/>
              <a:ea typeface="Proxima Nova"/>
              <a:cs typeface="Proxima Nova"/>
              <a:sym typeface="Proxima Nova"/>
            </a:endParaRPr>
          </a:p>
          <a:p>
            <a:pPr indent="0" lvl="0" marL="0" rtl="0" algn="l">
              <a:spcBef>
                <a:spcPts val="0"/>
              </a:spcBef>
              <a:spcAft>
                <a:spcPts val="0"/>
              </a:spcAft>
              <a:buNone/>
            </a:pPr>
            <a:r>
              <a:rPr lang="en" sz="1800">
                <a:latin typeface="Proxima Nova"/>
                <a:ea typeface="Proxima Nova"/>
                <a:cs typeface="Proxima Nova"/>
                <a:sym typeface="Proxima Nova"/>
              </a:rPr>
              <a:t>Birds excrete uric acid, which can be excreted as a paste with no need for water.</a:t>
            </a:r>
            <a:endParaRPr sz="1800">
              <a:latin typeface="Proxima Nova"/>
              <a:ea typeface="Proxima Nova"/>
              <a:cs typeface="Proxima Nova"/>
              <a:sym typeface="Proxima Nova"/>
            </a:endParaRPr>
          </a:p>
          <a:p>
            <a:pPr indent="0" lvl="0" marL="0" rtl="0" algn="l">
              <a:spcBef>
                <a:spcPts val="0"/>
              </a:spcBef>
              <a:spcAft>
                <a:spcPts val="0"/>
              </a:spcAft>
              <a:buNone/>
            </a:pPr>
            <a:r>
              <a:t/>
            </a:r>
            <a:endParaRPr sz="1800">
              <a:latin typeface="Proxima Nova"/>
              <a:ea typeface="Proxima Nova"/>
              <a:cs typeface="Proxima Nova"/>
              <a:sym typeface="Proxima Nova"/>
            </a:endParaRPr>
          </a:p>
          <a:p>
            <a:pPr indent="0" lvl="0" marL="0" rtl="0" algn="l">
              <a:spcBef>
                <a:spcPts val="0"/>
              </a:spcBef>
              <a:spcAft>
                <a:spcPts val="0"/>
              </a:spcAft>
              <a:buNone/>
            </a:pPr>
            <a:r>
              <a:t/>
            </a:r>
            <a:endParaRPr sz="1800">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of Excretion</a:t>
            </a:r>
            <a:endParaRPr/>
          </a:p>
        </p:txBody>
      </p:sp>
      <p:pic>
        <p:nvPicPr>
          <p:cNvPr id="97" name="Google Shape;97;p19"/>
          <p:cNvPicPr preferRelativeResize="0"/>
          <p:nvPr/>
        </p:nvPicPr>
        <p:blipFill>
          <a:blip r:embed="rId3">
            <a:alphaModFix/>
          </a:blip>
          <a:stretch>
            <a:fillRect/>
          </a:stretch>
        </p:blipFill>
        <p:spPr>
          <a:xfrm>
            <a:off x="152400" y="1170125"/>
            <a:ext cx="5094633"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Protonephridia</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Protonephridia are excretory systems in flatworms. </a:t>
            </a:r>
            <a:endParaRPr/>
          </a:p>
          <a:p>
            <a:pPr indent="0" lvl="0" marL="0" rtl="0" algn="l">
              <a:spcBef>
                <a:spcPts val="1600"/>
              </a:spcBef>
              <a:spcAft>
                <a:spcPts val="0"/>
              </a:spcAft>
              <a:buNone/>
            </a:pPr>
            <a:r>
              <a:rPr lang="en"/>
              <a:t>Beating of cilia draws water through flame bulb</a:t>
            </a:r>
            <a:endParaRPr/>
          </a:p>
          <a:p>
            <a:pPr indent="0" lvl="0" marL="0" rtl="0" algn="l">
              <a:spcBef>
                <a:spcPts val="1600"/>
              </a:spcBef>
              <a:spcAft>
                <a:spcPts val="0"/>
              </a:spcAft>
              <a:buNone/>
            </a:pPr>
            <a:r>
              <a:rPr lang="en"/>
              <a:t>Filtrate is released back into the tubule network</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pic>
        <p:nvPicPr>
          <p:cNvPr id="104" name="Google Shape;104;p20"/>
          <p:cNvPicPr preferRelativeResize="0"/>
          <p:nvPr/>
        </p:nvPicPr>
        <p:blipFill rotWithShape="1">
          <a:blip r:embed="rId3">
            <a:alphaModFix/>
          </a:blip>
          <a:srcRect b="0" l="0" r="0" t="0"/>
          <a:stretch/>
        </p:blipFill>
        <p:spPr>
          <a:xfrm>
            <a:off x="5527550" y="1577350"/>
            <a:ext cx="3555600" cy="1691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Metanephridia</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 in Annelids</a:t>
            </a:r>
            <a:endParaRPr/>
          </a:p>
          <a:p>
            <a:pPr indent="0" lvl="0" marL="0" rtl="0" algn="l">
              <a:spcBef>
                <a:spcPts val="1600"/>
              </a:spcBef>
              <a:spcAft>
                <a:spcPts val="0"/>
              </a:spcAft>
              <a:buNone/>
            </a:pPr>
            <a:r>
              <a:rPr lang="en"/>
              <a:t>Each segment has 2 metanephridia</a:t>
            </a:r>
            <a:endParaRPr/>
          </a:p>
          <a:p>
            <a:pPr indent="0" lvl="0" marL="0" rtl="0" algn="l">
              <a:spcBef>
                <a:spcPts val="1600"/>
              </a:spcBef>
              <a:spcAft>
                <a:spcPts val="0"/>
              </a:spcAft>
              <a:buNone/>
            </a:pPr>
            <a:r>
              <a:rPr lang="en"/>
              <a:t>Cilia draws coelom fluid into collecting tubule</a:t>
            </a:r>
            <a:endParaRPr/>
          </a:p>
          <a:p>
            <a:pPr indent="0" lvl="0" marL="0" rtl="0" algn="l">
              <a:spcBef>
                <a:spcPts val="1600"/>
              </a:spcBef>
              <a:spcAft>
                <a:spcPts val="0"/>
              </a:spcAft>
              <a:buNone/>
            </a:pPr>
            <a:r>
              <a:rPr lang="en"/>
              <a:t>Absorbs solutes and returns them to blood</a:t>
            </a:r>
            <a:endParaRPr/>
          </a:p>
          <a:p>
            <a:pPr indent="0" lvl="0" marL="0" rtl="0" algn="l">
              <a:spcBef>
                <a:spcPts val="1600"/>
              </a:spcBef>
              <a:spcAft>
                <a:spcPts val="0"/>
              </a:spcAft>
              <a:buNone/>
            </a:pPr>
            <a:r>
              <a:rPr lang="en"/>
              <a:t>Nitrogenous wastes excreted to outside </a:t>
            </a:r>
            <a:endParaRPr/>
          </a:p>
          <a:p>
            <a:pPr indent="0" lvl="0" marL="0" rtl="0" algn="l">
              <a:spcBef>
                <a:spcPts val="1600"/>
              </a:spcBef>
              <a:spcAft>
                <a:spcPts val="1600"/>
              </a:spcAft>
              <a:buNone/>
            </a:pPr>
            <a:r>
              <a:t/>
            </a:r>
            <a:endParaRPr/>
          </a:p>
        </p:txBody>
      </p:sp>
      <p:pic>
        <p:nvPicPr>
          <p:cNvPr id="111" name="Google Shape;111;p21"/>
          <p:cNvPicPr preferRelativeResize="0"/>
          <p:nvPr/>
        </p:nvPicPr>
        <p:blipFill rotWithShape="1">
          <a:blip r:embed="rId3">
            <a:alphaModFix/>
          </a:blip>
          <a:srcRect b="0" l="0" r="0" t="0"/>
          <a:stretch/>
        </p:blipFill>
        <p:spPr>
          <a:xfrm>
            <a:off x="4978475" y="887100"/>
            <a:ext cx="4165524" cy="3947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