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ermanent Marker"/>
      <p:regular r:id="rId20"/>
    </p:embeddedFont>
    <p:embeddedFont>
      <p:font typeface="Source Sans Pr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ermanentMarker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21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24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23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c48623f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c48623f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55c79c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55c79c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c48623f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c48623f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c48623f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c48623f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c48623f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c48623f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0c48623f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0c48623f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2f23723d8232f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2f23723d8232f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85dfed77515bcf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85dfed77515bc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53b5c6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53b5c6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3b5c6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3b5c6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0c48623f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0c48623f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553b5c67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553b5c67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833d9749505b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833d9749505b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04798" y="1200150"/>
            <a:ext cx="365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82202" y="1200150"/>
            <a:ext cx="365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3256050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3" name="Google Shape;43;p13"/>
          <p:cNvSpPr txBox="1"/>
          <p:nvPr>
            <p:ph idx="3" type="body"/>
          </p:nvPr>
        </p:nvSpPr>
        <p:spPr>
          <a:xfrm>
            <a:off x="6022816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red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red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5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yellow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25" name="Google Shape;25;p8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E344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E344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28" name="Google Shape;28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0198AD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0198AD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▸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31" name="Google Shape;31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5A500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rgbClr val="F5A500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Font typeface="Permanent Marker"/>
              <a:buNone/>
              <a:defRPr sz="2400">
                <a:solidFill>
                  <a:srgbClr val="2C343B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859CB1"/>
              </a:buClr>
              <a:buSzPts val="3000"/>
              <a:buFont typeface="Source Sans Pro"/>
              <a:buChar char="▸"/>
              <a:defRPr sz="30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○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2400"/>
              <a:buFont typeface="Source Sans Pro"/>
              <a:buChar char="■"/>
              <a:defRPr sz="24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●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○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859CB1"/>
              </a:buClr>
              <a:buSzPts val="1800"/>
              <a:buFont typeface="Source Sans Pro"/>
              <a:buChar char="■"/>
              <a:defRPr sz="1800">
                <a:solidFill>
                  <a:srgbClr val="2C343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Endocrine System</a:t>
            </a:r>
            <a:endParaRPr/>
          </a:p>
        </p:txBody>
      </p:sp>
      <p:sp>
        <p:nvSpPr>
          <p:cNvPr id="58" name="Google Shape;58;p18"/>
          <p:cNvSpPr txBox="1"/>
          <p:nvPr>
            <p:ph idx="1" type="subTitle"/>
          </p:nvPr>
        </p:nvSpPr>
        <p:spPr>
          <a:xfrm>
            <a:off x="405700" y="2417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(Campbell Chapter 45)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Edward Lue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Feedback Loops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804798" y="1200150"/>
            <a:ext cx="365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Positive Feedback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Feedback that continues to grow</a:t>
            </a:r>
            <a:endParaRPr/>
          </a:p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682202" y="1200150"/>
            <a:ext cx="365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Negative Feedback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Characteristic of stable systems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Maintain homeostasis</a:t>
            </a:r>
            <a:endParaRPr/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100" y="2571750"/>
            <a:ext cx="2529724" cy="22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603323" y="708900"/>
            <a:ext cx="3657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representative hormone pathway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Releasing hormones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Tropic hormones</a:t>
            </a:r>
            <a:endParaRPr/>
          </a:p>
        </p:txBody>
      </p:sp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288" y="266700"/>
            <a:ext cx="23336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Common Conditions Involving Endocrine System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911700" y="985275"/>
            <a:ext cx="73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Grave’s Disease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Hyperthyroidism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Hashimoto’s Disease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Hypothyroidism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Diabetes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I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II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Goiter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Enlargement</a:t>
            </a:r>
            <a:r>
              <a:rPr lang="en" sz="1800"/>
              <a:t> of thyroid due to overstimulation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 accompany both hyper and hypothyroidism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Gigantism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Tumor in pituitary secretes excess growth hormone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How can Goiter Result from Hyperthyroidism and Hypothyroidism?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The Thyroid Feedback Loop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mage result for thyroid feedback loops"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250" y="815100"/>
            <a:ext cx="457200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Purpose of the Endocrine System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911700" y="1200150"/>
            <a:ext cx="4650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One of the main two systems for regulation and communication</a:t>
            </a:r>
            <a:endParaRPr sz="1800"/>
          </a:p>
          <a:p>
            <a:pPr indent="-342900" lvl="1" marL="120015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Compared with nervous system, the endocrine system is slower and more long-term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Involves many glands that secrete hormones</a:t>
            </a:r>
            <a:endParaRPr sz="1800"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422" y="834772"/>
            <a:ext cx="2848250" cy="37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Types of Signaling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Endocrine Signaling</a:t>
            </a:r>
            <a:endParaRPr/>
          </a:p>
        </p:txBody>
      </p:sp>
      <p:sp>
        <p:nvSpPr>
          <p:cNvPr id="72" name="Google Shape;72;p20"/>
          <p:cNvSpPr txBox="1"/>
          <p:nvPr>
            <p:ph idx="3" type="body"/>
          </p:nvPr>
        </p:nvSpPr>
        <p:spPr>
          <a:xfrm>
            <a:off x="6022816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Autocrine Signaling </a:t>
            </a:r>
            <a:endParaRPr/>
          </a:p>
        </p:txBody>
      </p:sp>
      <p:pic>
        <p:nvPicPr>
          <p:cNvPr id="73" name="Google Shape;73;p20"/>
          <p:cNvPicPr preferRelativeResize="0"/>
          <p:nvPr/>
        </p:nvPicPr>
        <p:blipFill rotWithShape="1">
          <a:blip r:embed="rId3">
            <a:alphaModFix/>
          </a:blip>
          <a:srcRect b="68920" l="53209" r="6398" t="21259"/>
          <a:stretch/>
        </p:blipFill>
        <p:spPr>
          <a:xfrm>
            <a:off x="0" y="1750075"/>
            <a:ext cx="3693124" cy="127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0"/>
          <p:cNvPicPr preferRelativeResize="0"/>
          <p:nvPr/>
        </p:nvPicPr>
        <p:blipFill rotWithShape="1">
          <a:blip r:embed="rId3">
            <a:alphaModFix/>
          </a:blip>
          <a:srcRect b="55722" l="53206" r="6962" t="34903"/>
          <a:stretch/>
        </p:blipFill>
        <p:spPr>
          <a:xfrm>
            <a:off x="2631488" y="3549650"/>
            <a:ext cx="3881027" cy="1217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20"/>
          <p:cNvPicPr preferRelativeResize="0"/>
          <p:nvPr/>
        </p:nvPicPr>
        <p:blipFill rotWithShape="1">
          <a:blip r:embed="rId3">
            <a:alphaModFix/>
          </a:blip>
          <a:srcRect b="44469" l="53798" r="5769" t="47207"/>
          <a:stretch/>
        </p:blipFill>
        <p:spPr>
          <a:xfrm>
            <a:off x="4942050" y="1779075"/>
            <a:ext cx="3939525" cy="10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3182800" y="29410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Paracrine Signaling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Types of Signaling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89284" y="12001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Synaptic </a:t>
            </a:r>
            <a:r>
              <a:rPr lang="en"/>
              <a:t>Signaling</a:t>
            </a:r>
            <a:endParaRPr/>
          </a:p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5552475" y="1065850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Neuroendocrine </a:t>
            </a:r>
            <a:r>
              <a:rPr lang="en" sz="1700"/>
              <a:t>Signaling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Pulsed release of hormone</a:t>
            </a:r>
            <a:endParaRPr sz="1700"/>
          </a:p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3350316" y="3021625"/>
            <a:ext cx="2631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Pheromone</a:t>
            </a:r>
            <a:r>
              <a:rPr lang="en"/>
              <a:t>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Released into environment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Act on other members of the same species</a:t>
            </a:r>
            <a:endParaRPr sz="1400"/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3">
            <a:alphaModFix/>
          </a:blip>
          <a:srcRect b="31328" l="52803" r="6393" t="58334"/>
          <a:stretch/>
        </p:blipFill>
        <p:spPr>
          <a:xfrm>
            <a:off x="0" y="1678675"/>
            <a:ext cx="3975802" cy="13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1"/>
          <p:cNvPicPr preferRelativeResize="0"/>
          <p:nvPr/>
        </p:nvPicPr>
        <p:blipFill rotWithShape="1">
          <a:blip r:embed="rId3">
            <a:alphaModFix/>
          </a:blip>
          <a:srcRect b="17581" l="53166" r="6030" t="72871"/>
          <a:stretch/>
        </p:blipFill>
        <p:spPr>
          <a:xfrm>
            <a:off x="4880525" y="2101713"/>
            <a:ext cx="3975802" cy="124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Classes of Hormones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00" y="742925"/>
            <a:ext cx="3488256" cy="42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5550" y="780225"/>
            <a:ext cx="2959425" cy="41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Let’s now look at the first question in the handout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Hormone Effects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3752936" y="679025"/>
            <a:ext cx="3270600" cy="44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Receptors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376" y="1344317"/>
            <a:ext cx="4731247" cy="329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Regulation of Insect </a:t>
            </a: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Development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85" y="723650"/>
            <a:ext cx="5976375" cy="42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