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Google Shape;65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0" name="Shape 750"/>
        <p:cNvGrpSpPr/>
        <p:nvPr/>
      </p:nvGrpSpPr>
      <p:grpSpPr>
        <a:xfrm>
          <a:off x="0" y="0"/>
          <a:ext cx="0" cy="0"/>
          <a:chOff x="0" y="0"/>
          <a:chExt cx="0" cy="0"/>
        </a:xfrm>
      </p:grpSpPr>
      <p:sp>
        <p:nvSpPr>
          <p:cNvPr id="751" name="Google Shape;75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Google Shape;82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6" name="Shape 856"/>
        <p:cNvGrpSpPr/>
        <p:nvPr/>
      </p:nvGrpSpPr>
      <p:grpSpPr>
        <a:xfrm>
          <a:off x="0" y="0"/>
          <a:ext cx="0" cy="0"/>
          <a:chOff x="0" y="0"/>
          <a:chExt cx="0" cy="0"/>
        </a:xfrm>
      </p:grpSpPr>
      <p:sp>
        <p:nvSpPr>
          <p:cNvPr id="857" name="Google Shape;85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5" name="Shape 875"/>
        <p:cNvGrpSpPr/>
        <p:nvPr/>
      </p:nvGrpSpPr>
      <p:grpSpPr>
        <a:xfrm>
          <a:off x="0" y="0"/>
          <a:ext cx="0" cy="0"/>
          <a:chOff x="0" y="0"/>
          <a:chExt cx="0" cy="0"/>
        </a:xfrm>
      </p:grpSpPr>
      <p:sp>
        <p:nvSpPr>
          <p:cNvPr id="876" name="Google Shape;87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0" name="Shape 880"/>
        <p:cNvGrpSpPr/>
        <p:nvPr/>
      </p:nvGrpSpPr>
      <p:grpSpPr>
        <a:xfrm>
          <a:off x="0" y="0"/>
          <a:ext cx="0" cy="0"/>
          <a:chOff x="0" y="0"/>
          <a:chExt cx="0" cy="0"/>
        </a:xfrm>
      </p:grpSpPr>
      <p:sp>
        <p:nvSpPr>
          <p:cNvPr id="881" name="Google Shape;88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6" name="Shape 886"/>
        <p:cNvGrpSpPr/>
        <p:nvPr/>
      </p:nvGrpSpPr>
      <p:grpSpPr>
        <a:xfrm>
          <a:off x="0" y="0"/>
          <a:ext cx="0" cy="0"/>
          <a:chOff x="0" y="0"/>
          <a:chExt cx="0" cy="0"/>
        </a:xfrm>
      </p:grpSpPr>
      <p:sp>
        <p:nvSpPr>
          <p:cNvPr id="887" name="Google Shape;88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1" name="Shape 911"/>
        <p:cNvGrpSpPr/>
        <p:nvPr/>
      </p:nvGrpSpPr>
      <p:grpSpPr>
        <a:xfrm>
          <a:off x="0" y="0"/>
          <a:ext cx="0" cy="0"/>
          <a:chOff x="0" y="0"/>
          <a:chExt cx="0" cy="0"/>
        </a:xfrm>
      </p:grpSpPr>
      <p:sp>
        <p:nvSpPr>
          <p:cNvPr id="912" name="Google Shape;91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5" name="Shape 1005"/>
        <p:cNvGrpSpPr/>
        <p:nvPr/>
      </p:nvGrpSpPr>
      <p:grpSpPr>
        <a:xfrm>
          <a:off x="0" y="0"/>
          <a:ext cx="0" cy="0"/>
          <a:chOff x="0" y="0"/>
          <a:chExt cx="0" cy="0"/>
        </a:xfrm>
      </p:grpSpPr>
      <p:sp>
        <p:nvSpPr>
          <p:cNvPr id="1006" name="Google Shape;100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0" name="Shape 1010"/>
        <p:cNvGrpSpPr/>
        <p:nvPr/>
      </p:nvGrpSpPr>
      <p:grpSpPr>
        <a:xfrm>
          <a:off x="0" y="0"/>
          <a:ext cx="0" cy="0"/>
          <a:chOff x="0" y="0"/>
          <a:chExt cx="0" cy="0"/>
        </a:xfrm>
      </p:grpSpPr>
      <p:sp>
        <p:nvSpPr>
          <p:cNvPr id="1011" name="Google Shape;101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9" name="Shape 1039"/>
        <p:cNvGrpSpPr/>
        <p:nvPr/>
      </p:nvGrpSpPr>
      <p:grpSpPr>
        <a:xfrm>
          <a:off x="0" y="0"/>
          <a:ext cx="0" cy="0"/>
          <a:chOff x="0" y="0"/>
          <a:chExt cx="0" cy="0"/>
        </a:xfrm>
      </p:grpSpPr>
      <p:sp>
        <p:nvSpPr>
          <p:cNvPr id="1040" name="Google Shape;104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3" name="Shape 1093"/>
        <p:cNvGrpSpPr/>
        <p:nvPr/>
      </p:nvGrpSpPr>
      <p:grpSpPr>
        <a:xfrm>
          <a:off x="0" y="0"/>
          <a:ext cx="0" cy="0"/>
          <a:chOff x="0" y="0"/>
          <a:chExt cx="0" cy="0"/>
        </a:xfrm>
      </p:grpSpPr>
      <p:sp>
        <p:nvSpPr>
          <p:cNvPr id="1094" name="Google Shape;109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8" name="Shape 1138"/>
        <p:cNvGrpSpPr/>
        <p:nvPr/>
      </p:nvGrpSpPr>
      <p:grpSpPr>
        <a:xfrm>
          <a:off x="0" y="0"/>
          <a:ext cx="0" cy="0"/>
          <a:chOff x="0" y="0"/>
          <a:chExt cx="0" cy="0"/>
        </a:xfrm>
      </p:grpSpPr>
      <p:sp>
        <p:nvSpPr>
          <p:cNvPr id="1139" name="Google Shape;113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1" name="Shape 1221"/>
        <p:cNvGrpSpPr/>
        <p:nvPr/>
      </p:nvGrpSpPr>
      <p:grpSpPr>
        <a:xfrm>
          <a:off x="0" y="0"/>
          <a:ext cx="0" cy="0"/>
          <a:chOff x="0" y="0"/>
          <a:chExt cx="0" cy="0"/>
        </a:xfrm>
      </p:grpSpPr>
      <p:sp>
        <p:nvSpPr>
          <p:cNvPr id="1222" name="Google Shape;122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7" name="Shape 1227"/>
        <p:cNvGrpSpPr/>
        <p:nvPr/>
      </p:nvGrpSpPr>
      <p:grpSpPr>
        <a:xfrm>
          <a:off x="0" y="0"/>
          <a:ext cx="0" cy="0"/>
          <a:chOff x="0" y="0"/>
          <a:chExt cx="0" cy="0"/>
        </a:xfrm>
      </p:grpSpPr>
      <p:sp>
        <p:nvSpPr>
          <p:cNvPr id="1228" name="Google Shape;122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9" name="Shape 1269"/>
        <p:cNvGrpSpPr/>
        <p:nvPr/>
      </p:nvGrpSpPr>
      <p:grpSpPr>
        <a:xfrm>
          <a:off x="0" y="0"/>
          <a:ext cx="0" cy="0"/>
          <a:chOff x="0" y="0"/>
          <a:chExt cx="0" cy="0"/>
        </a:xfrm>
      </p:grpSpPr>
      <p:sp>
        <p:nvSpPr>
          <p:cNvPr id="1270" name="Google Shape;1270;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6" name="Shape 1276"/>
        <p:cNvGrpSpPr/>
        <p:nvPr/>
      </p:nvGrpSpPr>
      <p:grpSpPr>
        <a:xfrm>
          <a:off x="0" y="0"/>
          <a:ext cx="0" cy="0"/>
          <a:chOff x="0" y="0"/>
          <a:chExt cx="0" cy="0"/>
        </a:xfrm>
      </p:grpSpPr>
      <p:sp>
        <p:nvSpPr>
          <p:cNvPr id="1277" name="Google Shape;127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5" name="Shape 45"/>
        <p:cNvGrpSpPr/>
        <p:nvPr/>
      </p:nvGrpSpPr>
      <p:grpSpPr>
        <a:xfrm>
          <a:off x="0" y="0"/>
          <a:ext cx="0" cy="0"/>
          <a:chOff x="0" y="0"/>
          <a:chExt cx="0" cy="0"/>
        </a:xfrm>
      </p:grpSpPr>
      <p:sp>
        <p:nvSpPr>
          <p:cNvPr id="46" name="Google Shape;46;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1" name="Shape 51"/>
        <p:cNvGrpSpPr/>
        <p:nvPr/>
      </p:nvGrpSpPr>
      <p:grpSpPr>
        <a:xfrm>
          <a:off x="0" y="0"/>
          <a:ext cx="0" cy="0"/>
          <a:chOff x="0" y="0"/>
          <a:chExt cx="0" cy="0"/>
        </a:xfrm>
      </p:grpSpPr>
      <p:sp>
        <p:nvSpPr>
          <p:cNvPr id="52" name="Google Shape;52;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Google Shape;68;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Google Shape;73;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jp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jpg"/><Relationship Id="rId4" Type="http://schemas.openxmlformats.org/officeDocument/2006/relationships/image" Target="../media/image1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jpg"/><Relationship Id="rId4" Type="http://schemas.openxmlformats.org/officeDocument/2006/relationships/image" Target="../media/image2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1.jpg"/><Relationship Id="rId4" Type="http://schemas.openxmlformats.org/officeDocument/2006/relationships/image" Target="../media/image2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3.jpg"/><Relationship Id="rId4" Type="http://schemas.openxmlformats.org/officeDocument/2006/relationships/image" Target="../media/image26.jpg"/><Relationship Id="rId5"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9.jpg"/><Relationship Id="rId4" Type="http://schemas.openxmlformats.org/officeDocument/2006/relationships/image" Target="../media/image2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n-US"/>
              <a:t>Sensory and Motor Mechanisms</a:t>
            </a:r>
            <a:br>
              <a:rPr lang="en-US"/>
            </a:br>
            <a:r>
              <a:rPr i="1" lang="en-US" sz="4800">
                <a:solidFill>
                  <a:schemeClr val="accent2"/>
                </a:solidFill>
              </a:rPr>
              <a:t>Chapter 49</a:t>
            </a:r>
            <a:endParaRPr i="1">
              <a:solidFill>
                <a:schemeClr val="accent2"/>
              </a:solidFill>
            </a:endParaRPr>
          </a:p>
        </p:txBody>
      </p:sp>
      <p:sp>
        <p:nvSpPr>
          <p:cNvPr id="144" name="Google Shape;144;p18"/>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SzPts val="1440"/>
              <a:buNone/>
            </a:pPr>
            <a:r>
              <a:rPr lang="en-US"/>
              <a:t>Adele Peng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2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Mechanoreceptors in Other Vertebrates</a:t>
            </a:r>
            <a:endParaRPr/>
          </a:p>
        </p:txBody>
      </p:sp>
      <p:grpSp>
        <p:nvGrpSpPr>
          <p:cNvPr id="384" name="Google Shape;384;p27"/>
          <p:cNvGrpSpPr/>
          <p:nvPr/>
        </p:nvGrpSpPr>
        <p:grpSpPr>
          <a:xfrm>
            <a:off x="1417982" y="1360523"/>
            <a:ext cx="6202017" cy="5252312"/>
            <a:chOff x="1596" y="1632"/>
            <a:chExt cx="2385" cy="2439"/>
          </a:xfrm>
        </p:grpSpPr>
        <p:pic>
          <p:nvPicPr>
            <p:cNvPr id="385" name="Google Shape;385;p27"/>
            <p:cNvPicPr preferRelativeResize="0"/>
            <p:nvPr/>
          </p:nvPicPr>
          <p:blipFill rotWithShape="1">
            <a:blip r:embed="rId3">
              <a:alphaModFix/>
            </a:blip>
            <a:srcRect b="0" l="0" r="0" t="0"/>
            <a:stretch/>
          </p:blipFill>
          <p:spPr>
            <a:xfrm>
              <a:off x="2049" y="1632"/>
              <a:ext cx="1691" cy="2439"/>
            </a:xfrm>
            <a:prstGeom prst="rect">
              <a:avLst/>
            </a:prstGeom>
            <a:noFill/>
            <a:ln>
              <a:noFill/>
            </a:ln>
          </p:spPr>
        </p:pic>
        <p:cxnSp>
          <p:nvCxnSpPr>
            <p:cNvPr id="386" name="Google Shape;386;p27"/>
            <p:cNvCxnSpPr/>
            <p:nvPr/>
          </p:nvCxnSpPr>
          <p:spPr>
            <a:xfrm rot="10800000">
              <a:off x="2322" y="3982"/>
              <a:ext cx="485" cy="0"/>
            </a:xfrm>
            <a:prstGeom prst="straightConnector1">
              <a:avLst/>
            </a:prstGeom>
            <a:noFill/>
            <a:ln cap="flat" cmpd="sng" w="25400">
              <a:solidFill>
                <a:schemeClr val="dk1"/>
              </a:solidFill>
              <a:prstDash val="solid"/>
              <a:round/>
              <a:headEnd len="med" w="med" type="none"/>
              <a:tailEnd len="med" w="med" type="none"/>
            </a:ln>
          </p:spPr>
        </p:cxnSp>
        <p:sp>
          <p:nvSpPr>
            <p:cNvPr id="387" name="Google Shape;387;p27"/>
            <p:cNvSpPr/>
            <p:nvPr/>
          </p:nvSpPr>
          <p:spPr>
            <a:xfrm>
              <a:off x="1833" y="3900"/>
              <a:ext cx="506" cy="15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1000" u="none" cap="none" strike="noStrike">
                  <a:solidFill>
                    <a:schemeClr val="dk1"/>
                  </a:solidFill>
                  <a:latin typeface="Arial"/>
                  <a:ea typeface="Arial"/>
                  <a:cs typeface="Arial"/>
                  <a:sym typeface="Arial"/>
                </a:rPr>
                <a:t>Nerve fiber</a:t>
              </a:r>
              <a:endParaRPr/>
            </a:p>
          </p:txBody>
        </p:sp>
        <p:cxnSp>
          <p:nvCxnSpPr>
            <p:cNvPr id="388" name="Google Shape;388;p27"/>
            <p:cNvCxnSpPr/>
            <p:nvPr/>
          </p:nvCxnSpPr>
          <p:spPr>
            <a:xfrm rot="10800000">
              <a:off x="2192" y="3786"/>
              <a:ext cx="484" cy="0"/>
            </a:xfrm>
            <a:prstGeom prst="straightConnector1">
              <a:avLst/>
            </a:prstGeom>
            <a:noFill/>
            <a:ln cap="flat" cmpd="sng" w="25400">
              <a:solidFill>
                <a:schemeClr val="dk1"/>
              </a:solidFill>
              <a:prstDash val="solid"/>
              <a:round/>
              <a:headEnd len="med" w="med" type="none"/>
              <a:tailEnd len="med" w="med" type="none"/>
            </a:ln>
          </p:spPr>
        </p:cxnSp>
        <p:sp>
          <p:nvSpPr>
            <p:cNvPr id="389" name="Google Shape;389;p27"/>
            <p:cNvSpPr/>
            <p:nvPr/>
          </p:nvSpPr>
          <p:spPr>
            <a:xfrm>
              <a:off x="1596" y="3703"/>
              <a:ext cx="642" cy="15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1000" u="none" cap="none" strike="noStrike">
                  <a:solidFill>
                    <a:schemeClr val="dk1"/>
                  </a:solidFill>
                  <a:latin typeface="Arial"/>
                  <a:ea typeface="Arial"/>
                  <a:cs typeface="Arial"/>
                  <a:sym typeface="Arial"/>
                </a:rPr>
                <a:t>Supporting cell</a:t>
              </a:r>
              <a:endParaRPr/>
            </a:p>
          </p:txBody>
        </p:sp>
        <p:cxnSp>
          <p:nvCxnSpPr>
            <p:cNvPr id="390" name="Google Shape;390;p27"/>
            <p:cNvCxnSpPr/>
            <p:nvPr/>
          </p:nvCxnSpPr>
          <p:spPr>
            <a:xfrm>
              <a:off x="3024" y="3297"/>
              <a:ext cx="412" cy="0"/>
            </a:xfrm>
            <a:prstGeom prst="straightConnector1">
              <a:avLst/>
            </a:prstGeom>
            <a:noFill/>
            <a:ln cap="flat" cmpd="sng" w="25400">
              <a:solidFill>
                <a:schemeClr val="dk1"/>
              </a:solidFill>
              <a:prstDash val="solid"/>
              <a:round/>
              <a:headEnd len="med" w="med" type="none"/>
              <a:tailEnd len="med" w="med" type="none"/>
            </a:ln>
          </p:spPr>
        </p:cxnSp>
        <p:sp>
          <p:nvSpPr>
            <p:cNvPr id="391" name="Google Shape;391;p27"/>
            <p:cNvSpPr/>
            <p:nvPr/>
          </p:nvSpPr>
          <p:spPr>
            <a:xfrm>
              <a:off x="3392" y="3209"/>
              <a:ext cx="368" cy="15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1000" u="none" cap="none" strike="noStrike">
                  <a:solidFill>
                    <a:schemeClr val="dk1"/>
                  </a:solidFill>
                  <a:latin typeface="Arial"/>
                  <a:ea typeface="Arial"/>
                  <a:cs typeface="Arial"/>
                  <a:sym typeface="Arial"/>
                </a:rPr>
                <a:t>Cupula</a:t>
              </a:r>
              <a:endParaRPr/>
            </a:p>
          </p:txBody>
        </p:sp>
        <p:cxnSp>
          <p:nvCxnSpPr>
            <p:cNvPr id="392" name="Google Shape;392;p27"/>
            <p:cNvCxnSpPr/>
            <p:nvPr/>
          </p:nvCxnSpPr>
          <p:spPr>
            <a:xfrm>
              <a:off x="3080" y="3571"/>
              <a:ext cx="501" cy="0"/>
            </a:xfrm>
            <a:prstGeom prst="straightConnector1">
              <a:avLst/>
            </a:prstGeom>
            <a:noFill/>
            <a:ln cap="flat" cmpd="sng" w="25400">
              <a:solidFill>
                <a:schemeClr val="dk1"/>
              </a:solidFill>
              <a:prstDash val="solid"/>
              <a:round/>
              <a:headEnd len="med" w="med" type="none"/>
              <a:tailEnd len="med" w="med" type="none"/>
            </a:ln>
          </p:spPr>
        </p:cxnSp>
        <p:sp>
          <p:nvSpPr>
            <p:cNvPr id="393" name="Google Shape;393;p27"/>
            <p:cNvSpPr/>
            <p:nvPr/>
          </p:nvSpPr>
          <p:spPr>
            <a:xfrm>
              <a:off x="3573" y="3479"/>
              <a:ext cx="408" cy="25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dk1"/>
                  </a:solidFill>
                  <a:latin typeface="Arial"/>
                  <a:ea typeface="Arial"/>
                  <a:cs typeface="Arial"/>
                  <a:sym typeface="Arial"/>
                </a:rPr>
                <a:t>Sensory</a:t>
              </a:r>
              <a:br>
                <a:rPr b="0" i="0" lang="en-US" sz="1000" u="none" cap="none" strike="noStrike">
                  <a:solidFill>
                    <a:schemeClr val="dk1"/>
                  </a:solidFill>
                  <a:latin typeface="Arial"/>
                  <a:ea typeface="Arial"/>
                  <a:cs typeface="Arial"/>
                  <a:sym typeface="Arial"/>
                </a:rPr>
              </a:br>
              <a:r>
                <a:rPr b="0" i="0" lang="en-US" sz="1000" u="none" cap="none" strike="noStrike">
                  <a:solidFill>
                    <a:schemeClr val="dk1"/>
                  </a:solidFill>
                  <a:latin typeface="Arial"/>
                  <a:ea typeface="Arial"/>
                  <a:cs typeface="Arial"/>
                  <a:sym typeface="Arial"/>
                </a:rPr>
                <a:t>hairs</a:t>
              </a:r>
              <a:endParaRPr/>
            </a:p>
          </p:txBody>
        </p:sp>
        <p:cxnSp>
          <p:nvCxnSpPr>
            <p:cNvPr id="394" name="Google Shape;394;p27"/>
            <p:cNvCxnSpPr/>
            <p:nvPr/>
          </p:nvCxnSpPr>
          <p:spPr>
            <a:xfrm>
              <a:off x="3120" y="3789"/>
              <a:ext cx="480" cy="0"/>
            </a:xfrm>
            <a:prstGeom prst="straightConnector1">
              <a:avLst/>
            </a:prstGeom>
            <a:noFill/>
            <a:ln cap="flat" cmpd="sng" w="25400">
              <a:solidFill>
                <a:schemeClr val="dk1"/>
              </a:solidFill>
              <a:prstDash val="solid"/>
              <a:round/>
              <a:headEnd len="med" w="med" type="none"/>
              <a:tailEnd len="med" w="med" type="none"/>
            </a:ln>
          </p:spPr>
        </p:cxnSp>
        <p:sp>
          <p:nvSpPr>
            <p:cNvPr id="395" name="Google Shape;395;p27"/>
            <p:cNvSpPr/>
            <p:nvPr/>
          </p:nvSpPr>
          <p:spPr>
            <a:xfrm>
              <a:off x="3570" y="3708"/>
              <a:ext cx="405" cy="15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1000" u="none" cap="none" strike="noStrike">
                  <a:solidFill>
                    <a:schemeClr val="dk1"/>
                  </a:solidFill>
                  <a:latin typeface="Arial"/>
                  <a:ea typeface="Arial"/>
                  <a:cs typeface="Arial"/>
                  <a:sym typeface="Arial"/>
                </a:rPr>
                <a:t>Hair cell</a:t>
              </a:r>
              <a:endParaRPr/>
            </a:p>
          </p:txBody>
        </p:sp>
        <p:cxnSp>
          <p:nvCxnSpPr>
            <p:cNvPr id="396" name="Google Shape;396;p27"/>
            <p:cNvCxnSpPr/>
            <p:nvPr/>
          </p:nvCxnSpPr>
          <p:spPr>
            <a:xfrm>
              <a:off x="2172" y="2935"/>
              <a:ext cx="0" cy="117"/>
            </a:xfrm>
            <a:prstGeom prst="straightConnector1">
              <a:avLst/>
            </a:prstGeom>
            <a:noFill/>
            <a:ln cap="flat" cmpd="sng" w="25400">
              <a:solidFill>
                <a:schemeClr val="dk1"/>
              </a:solidFill>
              <a:prstDash val="solid"/>
              <a:round/>
              <a:headEnd len="med" w="med" type="none"/>
              <a:tailEnd len="med" w="med" type="none"/>
            </a:ln>
          </p:spPr>
        </p:cxnSp>
        <p:sp>
          <p:nvSpPr>
            <p:cNvPr id="397" name="Google Shape;397;p27"/>
            <p:cNvSpPr/>
            <p:nvPr/>
          </p:nvSpPr>
          <p:spPr>
            <a:xfrm>
              <a:off x="1684" y="3031"/>
              <a:ext cx="1253" cy="15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1000" u="none" cap="none" strike="noStrike">
                  <a:solidFill>
                    <a:schemeClr val="dk1"/>
                  </a:solidFill>
                  <a:latin typeface="Arial"/>
                  <a:ea typeface="Arial"/>
                  <a:cs typeface="Arial"/>
                  <a:sym typeface="Arial"/>
                </a:rPr>
                <a:t>Segmental muscles of body wall</a:t>
              </a:r>
              <a:endParaRPr/>
            </a:p>
          </p:txBody>
        </p:sp>
        <p:cxnSp>
          <p:nvCxnSpPr>
            <p:cNvPr id="398" name="Google Shape;398;p27"/>
            <p:cNvCxnSpPr/>
            <p:nvPr/>
          </p:nvCxnSpPr>
          <p:spPr>
            <a:xfrm>
              <a:off x="3408" y="2835"/>
              <a:ext cx="0" cy="161"/>
            </a:xfrm>
            <a:prstGeom prst="straightConnector1">
              <a:avLst/>
            </a:prstGeom>
            <a:noFill/>
            <a:ln cap="flat" cmpd="sng" w="25400">
              <a:solidFill>
                <a:schemeClr val="dk1"/>
              </a:solidFill>
              <a:prstDash val="solid"/>
              <a:round/>
              <a:headEnd len="med" w="med" type="none"/>
              <a:tailEnd len="med" w="med" type="none"/>
            </a:ln>
          </p:spPr>
        </p:cxnSp>
        <p:sp>
          <p:nvSpPr>
            <p:cNvPr id="399" name="Google Shape;399;p27"/>
            <p:cNvSpPr/>
            <p:nvPr/>
          </p:nvSpPr>
          <p:spPr>
            <a:xfrm>
              <a:off x="3135" y="2997"/>
              <a:ext cx="580" cy="15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1000" u="none" cap="none" strike="noStrike">
                  <a:solidFill>
                    <a:schemeClr val="dk1"/>
                  </a:solidFill>
                  <a:latin typeface="Arial"/>
                  <a:ea typeface="Arial"/>
                  <a:cs typeface="Arial"/>
                  <a:sym typeface="Arial"/>
                </a:rPr>
                <a:t>Lateral nerve</a:t>
              </a:r>
              <a:endParaRPr/>
            </a:p>
          </p:txBody>
        </p:sp>
        <p:cxnSp>
          <p:nvCxnSpPr>
            <p:cNvPr id="400" name="Google Shape;400;p27"/>
            <p:cNvCxnSpPr/>
            <p:nvPr/>
          </p:nvCxnSpPr>
          <p:spPr>
            <a:xfrm rot="10800000">
              <a:off x="2183" y="2306"/>
              <a:ext cx="0" cy="250"/>
            </a:xfrm>
            <a:prstGeom prst="straightConnector1">
              <a:avLst/>
            </a:prstGeom>
            <a:noFill/>
            <a:ln cap="flat" cmpd="sng" w="25400">
              <a:solidFill>
                <a:schemeClr val="dk1"/>
              </a:solidFill>
              <a:prstDash val="solid"/>
              <a:round/>
              <a:headEnd len="med" w="med" type="none"/>
              <a:tailEnd len="med" w="med" type="none"/>
            </a:ln>
          </p:spPr>
        </p:cxnSp>
        <p:sp>
          <p:nvSpPr>
            <p:cNvPr id="401" name="Google Shape;401;p27"/>
            <p:cNvSpPr/>
            <p:nvPr/>
          </p:nvSpPr>
          <p:spPr>
            <a:xfrm>
              <a:off x="2021" y="2173"/>
              <a:ext cx="315" cy="15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1000" u="none" cap="none" strike="noStrike">
                  <a:solidFill>
                    <a:schemeClr val="dk1"/>
                  </a:solidFill>
                  <a:latin typeface="Arial"/>
                  <a:ea typeface="Arial"/>
                  <a:cs typeface="Arial"/>
                  <a:sym typeface="Arial"/>
                </a:rPr>
                <a:t>Scale</a:t>
              </a:r>
              <a:endParaRPr/>
            </a:p>
          </p:txBody>
        </p:sp>
        <p:cxnSp>
          <p:nvCxnSpPr>
            <p:cNvPr id="402" name="Google Shape;402;p27"/>
            <p:cNvCxnSpPr/>
            <p:nvPr/>
          </p:nvCxnSpPr>
          <p:spPr>
            <a:xfrm rot="10800000">
              <a:off x="2422" y="2356"/>
              <a:ext cx="0" cy="95"/>
            </a:xfrm>
            <a:prstGeom prst="straightConnector1">
              <a:avLst/>
            </a:prstGeom>
            <a:noFill/>
            <a:ln cap="flat" cmpd="sng" w="25400">
              <a:solidFill>
                <a:schemeClr val="dk1"/>
              </a:solidFill>
              <a:prstDash val="solid"/>
              <a:round/>
              <a:headEnd len="med" w="med" type="none"/>
              <a:tailEnd len="med" w="med" type="none"/>
            </a:ln>
          </p:spPr>
        </p:cxnSp>
        <p:sp>
          <p:nvSpPr>
            <p:cNvPr id="403" name="Google Shape;403;p27"/>
            <p:cNvSpPr/>
            <p:nvPr/>
          </p:nvSpPr>
          <p:spPr>
            <a:xfrm>
              <a:off x="2261" y="2218"/>
              <a:ext cx="471" cy="15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1000" u="none" cap="none" strike="noStrike">
                  <a:solidFill>
                    <a:schemeClr val="dk1"/>
                  </a:solidFill>
                  <a:latin typeface="Arial"/>
                  <a:ea typeface="Arial"/>
                  <a:cs typeface="Arial"/>
                  <a:sym typeface="Arial"/>
                </a:rPr>
                <a:t>Epidermis</a:t>
              </a:r>
              <a:endParaRPr/>
            </a:p>
          </p:txBody>
        </p:sp>
        <p:cxnSp>
          <p:nvCxnSpPr>
            <p:cNvPr id="404" name="Google Shape;404;p27"/>
            <p:cNvCxnSpPr/>
            <p:nvPr/>
          </p:nvCxnSpPr>
          <p:spPr>
            <a:xfrm rot="10800000">
              <a:off x="2723" y="2233"/>
              <a:ext cx="0" cy="268"/>
            </a:xfrm>
            <a:prstGeom prst="straightConnector1">
              <a:avLst/>
            </a:prstGeom>
            <a:noFill/>
            <a:ln cap="flat" cmpd="sng" w="25400">
              <a:solidFill>
                <a:schemeClr val="dk1"/>
              </a:solidFill>
              <a:prstDash val="solid"/>
              <a:round/>
              <a:headEnd len="med" w="med" type="none"/>
              <a:tailEnd len="med" w="med" type="none"/>
            </a:ln>
          </p:spPr>
        </p:cxnSp>
        <p:sp>
          <p:nvSpPr>
            <p:cNvPr id="405" name="Google Shape;405;p27"/>
            <p:cNvSpPr/>
            <p:nvPr/>
          </p:nvSpPr>
          <p:spPr>
            <a:xfrm>
              <a:off x="2360" y="2106"/>
              <a:ext cx="717" cy="15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1000" u="none" cap="none" strike="noStrike">
                  <a:solidFill>
                    <a:schemeClr val="dk1"/>
                  </a:solidFill>
                  <a:latin typeface="Arial"/>
                  <a:ea typeface="Arial"/>
                  <a:cs typeface="Arial"/>
                  <a:sym typeface="Arial"/>
                </a:rPr>
                <a:t>Lateral line canal</a:t>
              </a:r>
              <a:endParaRPr/>
            </a:p>
          </p:txBody>
        </p:sp>
        <p:cxnSp>
          <p:nvCxnSpPr>
            <p:cNvPr id="406" name="Google Shape;406;p27"/>
            <p:cNvCxnSpPr/>
            <p:nvPr/>
          </p:nvCxnSpPr>
          <p:spPr>
            <a:xfrm rot="10800000">
              <a:off x="2879" y="2412"/>
              <a:ext cx="0" cy="161"/>
            </a:xfrm>
            <a:prstGeom prst="straightConnector1">
              <a:avLst/>
            </a:prstGeom>
            <a:noFill/>
            <a:ln cap="flat" cmpd="sng" w="25400">
              <a:solidFill>
                <a:schemeClr val="dk1"/>
              </a:solidFill>
              <a:prstDash val="solid"/>
              <a:round/>
              <a:headEnd len="med" w="med" type="none"/>
              <a:tailEnd len="med" w="med" type="none"/>
            </a:ln>
          </p:spPr>
        </p:cxnSp>
        <p:sp>
          <p:nvSpPr>
            <p:cNvPr id="407" name="Google Shape;407;p27"/>
            <p:cNvSpPr/>
            <p:nvPr/>
          </p:nvSpPr>
          <p:spPr>
            <a:xfrm>
              <a:off x="2701" y="2256"/>
              <a:ext cx="506" cy="15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1000" u="none" cap="none" strike="noStrike">
                  <a:solidFill>
                    <a:schemeClr val="dk1"/>
                  </a:solidFill>
                  <a:latin typeface="Arial"/>
                  <a:ea typeface="Arial"/>
                  <a:cs typeface="Arial"/>
                  <a:sym typeface="Arial"/>
                </a:rPr>
                <a:t>Neuromast</a:t>
              </a:r>
              <a:endParaRPr/>
            </a:p>
          </p:txBody>
        </p:sp>
        <p:cxnSp>
          <p:nvCxnSpPr>
            <p:cNvPr id="408" name="Google Shape;408;p27"/>
            <p:cNvCxnSpPr/>
            <p:nvPr/>
          </p:nvCxnSpPr>
          <p:spPr>
            <a:xfrm rot="10800000">
              <a:off x="3330" y="2278"/>
              <a:ext cx="0" cy="195"/>
            </a:xfrm>
            <a:prstGeom prst="straightConnector1">
              <a:avLst/>
            </a:prstGeom>
            <a:noFill/>
            <a:ln cap="flat" cmpd="sng" w="25400">
              <a:solidFill>
                <a:schemeClr val="dk1"/>
              </a:solidFill>
              <a:prstDash val="solid"/>
              <a:round/>
              <a:headEnd len="med" w="med" type="none"/>
              <a:tailEnd len="med" w="med" type="none"/>
            </a:ln>
          </p:spPr>
        </p:cxnSp>
        <p:sp>
          <p:nvSpPr>
            <p:cNvPr id="409" name="Google Shape;409;p27"/>
            <p:cNvSpPr/>
            <p:nvPr/>
          </p:nvSpPr>
          <p:spPr>
            <a:xfrm>
              <a:off x="3219" y="2059"/>
              <a:ext cx="743" cy="25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dk1"/>
                  </a:solidFill>
                  <a:latin typeface="Arial"/>
                  <a:ea typeface="Arial"/>
                  <a:cs typeface="Arial"/>
                  <a:sym typeface="Arial"/>
                </a:rPr>
                <a:t>Opening of lateral</a:t>
              </a:r>
              <a:br>
                <a:rPr b="0" i="0" lang="en-US" sz="1000" u="none" cap="none" strike="noStrike">
                  <a:solidFill>
                    <a:schemeClr val="dk1"/>
                  </a:solidFill>
                  <a:latin typeface="Arial"/>
                  <a:ea typeface="Arial"/>
                  <a:cs typeface="Arial"/>
                  <a:sym typeface="Arial"/>
                </a:rPr>
              </a:br>
              <a:r>
                <a:rPr b="0" i="0" lang="en-US" sz="1000" u="none" cap="none" strike="noStrike">
                  <a:solidFill>
                    <a:schemeClr val="dk1"/>
                  </a:solidFill>
                  <a:latin typeface="Arial"/>
                  <a:ea typeface="Arial"/>
                  <a:cs typeface="Arial"/>
                  <a:sym typeface="Arial"/>
                </a:rPr>
                <a:t>line canal</a:t>
              </a:r>
              <a:endParaRPr/>
            </a:p>
          </p:txBody>
        </p:sp>
        <p:grpSp>
          <p:nvGrpSpPr>
            <p:cNvPr id="410" name="Google Shape;410;p27"/>
            <p:cNvGrpSpPr/>
            <p:nvPr/>
          </p:nvGrpSpPr>
          <p:grpSpPr>
            <a:xfrm>
              <a:off x="1837" y="1865"/>
              <a:ext cx="702" cy="359"/>
              <a:chOff x="1231" y="601"/>
              <a:chExt cx="1009" cy="359"/>
            </a:xfrm>
          </p:grpSpPr>
          <p:cxnSp>
            <p:nvCxnSpPr>
              <p:cNvPr id="411" name="Google Shape;411;p27"/>
              <p:cNvCxnSpPr/>
              <p:nvPr/>
            </p:nvCxnSpPr>
            <p:spPr>
              <a:xfrm rot="10800000">
                <a:off x="1536" y="864"/>
                <a:ext cx="704" cy="0"/>
              </a:xfrm>
              <a:prstGeom prst="straightConnector1">
                <a:avLst/>
              </a:prstGeom>
              <a:noFill/>
              <a:ln cap="flat" cmpd="sng" w="25400">
                <a:solidFill>
                  <a:schemeClr val="dk1"/>
                </a:solidFill>
                <a:prstDash val="solid"/>
                <a:round/>
                <a:headEnd len="med" w="med" type="none"/>
                <a:tailEnd len="med" w="med" type="none"/>
              </a:ln>
            </p:spPr>
          </p:cxnSp>
          <p:sp>
            <p:nvSpPr>
              <p:cNvPr id="412" name="Google Shape;412;p27"/>
              <p:cNvSpPr/>
              <p:nvPr/>
            </p:nvSpPr>
            <p:spPr>
              <a:xfrm>
                <a:off x="1231" y="601"/>
                <a:ext cx="516" cy="359"/>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dk1"/>
                    </a:solidFill>
                    <a:latin typeface="Arial"/>
                    <a:ea typeface="Arial"/>
                    <a:cs typeface="Arial"/>
                    <a:sym typeface="Arial"/>
                  </a:rPr>
                  <a:t>Lateral</a:t>
                </a:r>
                <a:br>
                  <a:rPr b="0" i="0" lang="en-US" sz="1000" u="none" cap="none" strike="noStrike">
                    <a:solidFill>
                      <a:schemeClr val="dk1"/>
                    </a:solidFill>
                    <a:latin typeface="Arial"/>
                    <a:ea typeface="Arial"/>
                    <a:cs typeface="Arial"/>
                    <a:sym typeface="Arial"/>
                  </a:rPr>
                </a:br>
                <a:r>
                  <a:rPr b="0" i="0" lang="en-US" sz="1000" u="none" cap="none" strike="noStrike">
                    <a:solidFill>
                      <a:schemeClr val="dk1"/>
                    </a:solidFill>
                    <a:latin typeface="Arial"/>
                    <a:ea typeface="Arial"/>
                    <a:cs typeface="Arial"/>
                    <a:sym typeface="Arial"/>
                  </a:rPr>
                  <a:t>line</a:t>
                </a:r>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28"/>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4000"/>
              <a:buFont typeface="Trebuchet MS"/>
              <a:buNone/>
            </a:pPr>
            <a:r>
              <a:rPr lang="en-US"/>
              <a:t>Chemoreceptors:</a:t>
            </a:r>
            <a:br>
              <a:rPr lang="en-US"/>
            </a:br>
            <a:r>
              <a:rPr lang="en-US"/>
              <a:t>Smell, Taste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Taste (Gustation)</a:t>
            </a:r>
            <a:endParaRPr/>
          </a:p>
        </p:txBody>
      </p:sp>
      <p:grpSp>
        <p:nvGrpSpPr>
          <p:cNvPr id="423" name="Google Shape;423;p29"/>
          <p:cNvGrpSpPr/>
          <p:nvPr/>
        </p:nvGrpSpPr>
        <p:grpSpPr>
          <a:xfrm>
            <a:off x="5433391" y="0"/>
            <a:ext cx="6758609" cy="6858000"/>
            <a:chOff x="2438400" y="1917700"/>
            <a:chExt cx="4733925" cy="4535488"/>
          </a:xfrm>
        </p:grpSpPr>
        <p:grpSp>
          <p:nvGrpSpPr>
            <p:cNvPr id="424" name="Google Shape;424;p29"/>
            <p:cNvGrpSpPr/>
            <p:nvPr/>
          </p:nvGrpSpPr>
          <p:grpSpPr>
            <a:xfrm>
              <a:off x="2438400" y="1917700"/>
              <a:ext cx="3144838" cy="4535488"/>
              <a:chOff x="1536" y="1208"/>
              <a:chExt cx="1981" cy="2857"/>
            </a:xfrm>
          </p:grpSpPr>
          <p:pic>
            <p:nvPicPr>
              <p:cNvPr id="425" name="Google Shape;425;p29"/>
              <p:cNvPicPr preferRelativeResize="0"/>
              <p:nvPr/>
            </p:nvPicPr>
            <p:blipFill rotWithShape="1">
              <a:blip r:embed="rId3">
                <a:alphaModFix/>
              </a:blip>
              <a:srcRect b="0" l="0" r="0" t="0"/>
              <a:stretch/>
            </p:blipFill>
            <p:spPr>
              <a:xfrm>
                <a:off x="1791" y="1310"/>
                <a:ext cx="1416" cy="2713"/>
              </a:xfrm>
              <a:prstGeom prst="rect">
                <a:avLst/>
              </a:prstGeom>
              <a:noFill/>
              <a:ln>
                <a:noFill/>
              </a:ln>
            </p:spPr>
          </p:pic>
          <p:sp>
            <p:nvSpPr>
              <p:cNvPr id="426" name="Google Shape;426;p29"/>
              <p:cNvSpPr txBox="1"/>
              <p:nvPr/>
            </p:nvSpPr>
            <p:spPr>
              <a:xfrm>
                <a:off x="2490" y="1208"/>
                <a:ext cx="346" cy="11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600" u="none" cap="none" strike="noStrike">
                    <a:solidFill>
                      <a:schemeClr val="dk1"/>
                    </a:solidFill>
                    <a:latin typeface="Trebuchet MS"/>
                    <a:ea typeface="Trebuchet MS"/>
                    <a:cs typeface="Trebuchet MS"/>
                    <a:sym typeface="Trebuchet MS"/>
                  </a:rPr>
                  <a:t>Taste pore</a:t>
                </a:r>
                <a:endParaRPr/>
              </a:p>
            </p:txBody>
          </p:sp>
          <p:sp>
            <p:nvSpPr>
              <p:cNvPr id="427" name="Google Shape;427;p29"/>
              <p:cNvSpPr txBox="1"/>
              <p:nvPr/>
            </p:nvSpPr>
            <p:spPr>
              <a:xfrm>
                <a:off x="3017" y="1215"/>
                <a:ext cx="452" cy="11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600">
                    <a:solidFill>
                      <a:schemeClr val="dk1"/>
                    </a:solidFill>
                    <a:latin typeface="Trebuchet MS"/>
                    <a:ea typeface="Trebuchet MS"/>
                    <a:cs typeface="Trebuchet MS"/>
                    <a:sym typeface="Trebuchet MS"/>
                  </a:rPr>
                  <a:t>Sugar molecule</a:t>
                </a:r>
                <a:endParaRPr/>
              </a:p>
            </p:txBody>
          </p:sp>
          <p:cxnSp>
            <p:nvCxnSpPr>
              <p:cNvPr id="428" name="Google Shape;428;p29"/>
              <p:cNvCxnSpPr/>
              <p:nvPr/>
            </p:nvCxnSpPr>
            <p:spPr>
              <a:xfrm flipH="1" rot="10800000">
                <a:off x="2979" y="1296"/>
                <a:ext cx="73" cy="74"/>
              </a:xfrm>
              <a:prstGeom prst="straightConnector1">
                <a:avLst/>
              </a:prstGeom>
              <a:noFill/>
              <a:ln cap="flat" cmpd="sng" w="25400">
                <a:solidFill>
                  <a:schemeClr val="dk1"/>
                </a:solidFill>
                <a:prstDash val="solid"/>
                <a:round/>
                <a:headEnd len="med" w="med" type="none"/>
                <a:tailEnd len="med" w="med" type="none"/>
              </a:ln>
            </p:spPr>
          </p:cxnSp>
          <p:cxnSp>
            <p:nvCxnSpPr>
              <p:cNvPr id="429" name="Google Shape;429;p29"/>
              <p:cNvCxnSpPr/>
              <p:nvPr/>
            </p:nvCxnSpPr>
            <p:spPr>
              <a:xfrm rot="10800000">
                <a:off x="2743" y="1299"/>
                <a:ext cx="93" cy="123"/>
              </a:xfrm>
              <a:prstGeom prst="straightConnector1">
                <a:avLst/>
              </a:prstGeom>
              <a:noFill/>
              <a:ln cap="flat" cmpd="sng" w="25400">
                <a:solidFill>
                  <a:schemeClr val="dk1"/>
                </a:solidFill>
                <a:prstDash val="solid"/>
                <a:round/>
                <a:headEnd len="med" w="med" type="none"/>
                <a:tailEnd len="med" w="med" type="none"/>
              </a:ln>
            </p:spPr>
          </p:cxnSp>
          <p:sp>
            <p:nvSpPr>
              <p:cNvPr id="430" name="Google Shape;430;p29"/>
              <p:cNvSpPr txBox="1"/>
              <p:nvPr/>
            </p:nvSpPr>
            <p:spPr>
              <a:xfrm>
                <a:off x="3224" y="1360"/>
                <a:ext cx="293" cy="23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600">
                    <a:solidFill>
                      <a:schemeClr val="dk1"/>
                    </a:solidFill>
                    <a:latin typeface="Trebuchet MS"/>
                    <a:ea typeface="Trebuchet MS"/>
                    <a:cs typeface="Trebuchet MS"/>
                    <a:sym typeface="Trebuchet MS"/>
                  </a:rPr>
                  <a:t>Sensory</a:t>
                </a:r>
                <a:br>
                  <a:rPr lang="en-US" sz="600">
                    <a:solidFill>
                      <a:schemeClr val="dk1"/>
                    </a:solidFill>
                    <a:latin typeface="Trebuchet MS"/>
                    <a:ea typeface="Trebuchet MS"/>
                    <a:cs typeface="Trebuchet MS"/>
                    <a:sym typeface="Trebuchet MS"/>
                  </a:rPr>
                </a:br>
                <a:r>
                  <a:rPr lang="en-US" sz="600">
                    <a:solidFill>
                      <a:schemeClr val="dk1"/>
                    </a:solidFill>
                    <a:latin typeface="Trebuchet MS"/>
                    <a:ea typeface="Trebuchet MS"/>
                    <a:cs typeface="Trebuchet MS"/>
                    <a:sym typeface="Trebuchet MS"/>
                  </a:rPr>
                  <a:t>receptor</a:t>
                </a:r>
                <a:br>
                  <a:rPr lang="en-US" sz="600">
                    <a:solidFill>
                      <a:schemeClr val="dk1"/>
                    </a:solidFill>
                    <a:latin typeface="Trebuchet MS"/>
                    <a:ea typeface="Trebuchet MS"/>
                    <a:cs typeface="Trebuchet MS"/>
                    <a:sym typeface="Trebuchet MS"/>
                  </a:rPr>
                </a:br>
                <a:r>
                  <a:rPr lang="en-US" sz="600">
                    <a:solidFill>
                      <a:schemeClr val="dk1"/>
                    </a:solidFill>
                    <a:latin typeface="Trebuchet MS"/>
                    <a:ea typeface="Trebuchet MS"/>
                    <a:cs typeface="Trebuchet MS"/>
                    <a:sym typeface="Trebuchet MS"/>
                  </a:rPr>
                  <a:t>cells</a:t>
                </a:r>
                <a:endParaRPr/>
              </a:p>
            </p:txBody>
          </p:sp>
          <p:cxnSp>
            <p:nvCxnSpPr>
              <p:cNvPr id="431" name="Google Shape;431;p29"/>
              <p:cNvCxnSpPr/>
              <p:nvPr/>
            </p:nvCxnSpPr>
            <p:spPr>
              <a:xfrm flipH="1" rot="10800000">
                <a:off x="2893" y="1420"/>
                <a:ext cx="360" cy="150"/>
              </a:xfrm>
              <a:prstGeom prst="straightConnector1">
                <a:avLst/>
              </a:prstGeom>
              <a:noFill/>
              <a:ln cap="flat" cmpd="sng" w="25400">
                <a:solidFill>
                  <a:schemeClr val="dk1"/>
                </a:solidFill>
                <a:prstDash val="solid"/>
                <a:round/>
                <a:headEnd len="med" w="med" type="none"/>
                <a:tailEnd len="med" w="med" type="none"/>
              </a:ln>
            </p:spPr>
          </p:cxnSp>
          <p:cxnSp>
            <p:nvCxnSpPr>
              <p:cNvPr id="432" name="Google Shape;432;p29"/>
              <p:cNvCxnSpPr/>
              <p:nvPr/>
            </p:nvCxnSpPr>
            <p:spPr>
              <a:xfrm flipH="1" rot="10800000">
                <a:off x="2992" y="1420"/>
                <a:ext cx="259" cy="185"/>
              </a:xfrm>
              <a:prstGeom prst="straightConnector1">
                <a:avLst/>
              </a:prstGeom>
              <a:noFill/>
              <a:ln cap="flat" cmpd="sng" w="25400">
                <a:solidFill>
                  <a:schemeClr val="dk1"/>
                </a:solidFill>
                <a:prstDash val="solid"/>
                <a:round/>
                <a:headEnd len="med" w="med" type="none"/>
                <a:tailEnd len="med" w="med" type="none"/>
              </a:ln>
            </p:spPr>
          </p:cxnSp>
          <p:sp>
            <p:nvSpPr>
              <p:cNvPr id="433" name="Google Shape;433;p29"/>
              <p:cNvSpPr txBox="1"/>
              <p:nvPr/>
            </p:nvSpPr>
            <p:spPr>
              <a:xfrm>
                <a:off x="2946" y="1762"/>
                <a:ext cx="293" cy="174"/>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600">
                    <a:solidFill>
                      <a:schemeClr val="dk1"/>
                    </a:solidFill>
                    <a:latin typeface="Trebuchet MS"/>
                    <a:ea typeface="Trebuchet MS"/>
                    <a:cs typeface="Trebuchet MS"/>
                    <a:sym typeface="Trebuchet MS"/>
                  </a:rPr>
                  <a:t>Sensory</a:t>
                </a:r>
                <a:br>
                  <a:rPr lang="en-US" sz="600">
                    <a:solidFill>
                      <a:schemeClr val="dk1"/>
                    </a:solidFill>
                    <a:latin typeface="Trebuchet MS"/>
                    <a:ea typeface="Trebuchet MS"/>
                    <a:cs typeface="Trebuchet MS"/>
                    <a:sym typeface="Trebuchet MS"/>
                  </a:rPr>
                </a:br>
                <a:r>
                  <a:rPr lang="en-US" sz="600">
                    <a:solidFill>
                      <a:schemeClr val="dk1"/>
                    </a:solidFill>
                    <a:latin typeface="Trebuchet MS"/>
                    <a:ea typeface="Trebuchet MS"/>
                    <a:cs typeface="Trebuchet MS"/>
                    <a:sym typeface="Trebuchet MS"/>
                  </a:rPr>
                  <a:t>neuron</a:t>
                </a:r>
                <a:endParaRPr/>
              </a:p>
            </p:txBody>
          </p:sp>
          <p:cxnSp>
            <p:nvCxnSpPr>
              <p:cNvPr id="434" name="Google Shape;434;p29"/>
              <p:cNvCxnSpPr/>
              <p:nvPr/>
            </p:nvCxnSpPr>
            <p:spPr>
              <a:xfrm>
                <a:off x="2870" y="1817"/>
                <a:ext cx="111" cy="0"/>
              </a:xfrm>
              <a:prstGeom prst="straightConnector1">
                <a:avLst/>
              </a:prstGeom>
              <a:noFill/>
              <a:ln cap="flat" cmpd="sng" w="25400">
                <a:solidFill>
                  <a:schemeClr val="dk1"/>
                </a:solidFill>
                <a:prstDash val="solid"/>
                <a:round/>
                <a:headEnd len="med" w="med" type="none"/>
                <a:tailEnd len="med" w="med" type="none"/>
              </a:ln>
            </p:spPr>
          </p:cxnSp>
          <p:sp>
            <p:nvSpPr>
              <p:cNvPr id="435" name="Google Shape;435;p29"/>
              <p:cNvSpPr txBox="1"/>
              <p:nvPr/>
            </p:nvSpPr>
            <p:spPr>
              <a:xfrm>
                <a:off x="2241" y="1330"/>
                <a:ext cx="330" cy="11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600">
                    <a:solidFill>
                      <a:schemeClr val="dk1"/>
                    </a:solidFill>
                    <a:latin typeface="Trebuchet MS"/>
                    <a:ea typeface="Trebuchet MS"/>
                    <a:cs typeface="Trebuchet MS"/>
                    <a:sym typeface="Trebuchet MS"/>
                  </a:rPr>
                  <a:t>Taste bud</a:t>
                </a:r>
                <a:endParaRPr/>
              </a:p>
            </p:txBody>
          </p:sp>
          <p:cxnSp>
            <p:nvCxnSpPr>
              <p:cNvPr id="436" name="Google Shape;436;p29"/>
              <p:cNvCxnSpPr/>
              <p:nvPr/>
            </p:nvCxnSpPr>
            <p:spPr>
              <a:xfrm rot="10800000">
                <a:off x="2483" y="1423"/>
                <a:ext cx="221" cy="147"/>
              </a:xfrm>
              <a:prstGeom prst="straightConnector1">
                <a:avLst/>
              </a:prstGeom>
              <a:noFill/>
              <a:ln cap="flat" cmpd="sng" w="25400">
                <a:solidFill>
                  <a:schemeClr val="dk1"/>
                </a:solidFill>
                <a:prstDash val="solid"/>
                <a:round/>
                <a:headEnd len="med" w="med" type="none"/>
                <a:tailEnd len="med" w="med" type="none"/>
              </a:ln>
            </p:spPr>
          </p:cxnSp>
          <p:cxnSp>
            <p:nvCxnSpPr>
              <p:cNvPr id="437" name="Google Shape;437;p29"/>
              <p:cNvCxnSpPr/>
              <p:nvPr/>
            </p:nvCxnSpPr>
            <p:spPr>
              <a:xfrm>
                <a:off x="2291" y="1683"/>
                <a:ext cx="185" cy="111"/>
              </a:xfrm>
              <a:prstGeom prst="straightConnector1">
                <a:avLst/>
              </a:prstGeom>
              <a:noFill/>
              <a:ln cap="flat" cmpd="sng" w="25400">
                <a:solidFill>
                  <a:schemeClr val="dk1"/>
                </a:solidFill>
                <a:prstDash val="solid"/>
                <a:round/>
                <a:headEnd len="med" w="med" type="none"/>
                <a:tailEnd len="med" w="med" type="none"/>
              </a:ln>
            </p:spPr>
          </p:cxnSp>
          <p:sp>
            <p:nvSpPr>
              <p:cNvPr id="438" name="Google Shape;438;p29"/>
              <p:cNvSpPr txBox="1"/>
              <p:nvPr/>
            </p:nvSpPr>
            <p:spPr>
              <a:xfrm>
                <a:off x="2337" y="1775"/>
                <a:ext cx="280" cy="11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600">
                    <a:solidFill>
                      <a:schemeClr val="dk1"/>
                    </a:solidFill>
                    <a:latin typeface="Trebuchet MS"/>
                    <a:ea typeface="Trebuchet MS"/>
                    <a:cs typeface="Trebuchet MS"/>
                    <a:sym typeface="Trebuchet MS"/>
                  </a:rPr>
                  <a:t>Tongue</a:t>
                </a:r>
                <a:endParaRPr/>
              </a:p>
            </p:txBody>
          </p:sp>
          <p:sp>
            <p:nvSpPr>
              <p:cNvPr id="439" name="Google Shape;439;p29"/>
              <p:cNvSpPr txBox="1"/>
              <p:nvPr/>
            </p:nvSpPr>
            <p:spPr>
              <a:xfrm>
                <a:off x="2273" y="2181"/>
                <a:ext cx="314" cy="116"/>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600">
                    <a:solidFill>
                      <a:schemeClr val="dk1"/>
                    </a:solidFill>
                    <a:latin typeface="Trebuchet MS"/>
                    <a:ea typeface="Trebuchet MS"/>
                    <a:cs typeface="Trebuchet MS"/>
                    <a:sym typeface="Trebuchet MS"/>
                  </a:rPr>
                  <a:t>G protein</a:t>
                </a:r>
                <a:endParaRPr/>
              </a:p>
            </p:txBody>
          </p:sp>
          <p:sp>
            <p:nvSpPr>
              <p:cNvPr id="440" name="Google Shape;440;p29"/>
              <p:cNvSpPr txBox="1"/>
              <p:nvPr/>
            </p:nvSpPr>
            <p:spPr>
              <a:xfrm>
                <a:off x="2676" y="2174"/>
                <a:ext cx="473" cy="11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600">
                    <a:solidFill>
                      <a:schemeClr val="dk1"/>
                    </a:solidFill>
                    <a:latin typeface="Trebuchet MS"/>
                    <a:ea typeface="Trebuchet MS"/>
                    <a:cs typeface="Trebuchet MS"/>
                    <a:sym typeface="Trebuchet MS"/>
                  </a:rPr>
                  <a:t>Adenylyl cyclase</a:t>
                </a:r>
                <a:endParaRPr/>
              </a:p>
            </p:txBody>
          </p:sp>
          <p:cxnSp>
            <p:nvCxnSpPr>
              <p:cNvPr id="441" name="Google Shape;441;p29"/>
              <p:cNvCxnSpPr/>
              <p:nvPr/>
            </p:nvCxnSpPr>
            <p:spPr>
              <a:xfrm flipH="1" rot="10800000">
                <a:off x="2291" y="2270"/>
                <a:ext cx="74" cy="147"/>
              </a:xfrm>
              <a:prstGeom prst="straightConnector1">
                <a:avLst/>
              </a:prstGeom>
              <a:noFill/>
              <a:ln cap="flat" cmpd="sng" w="25400">
                <a:solidFill>
                  <a:schemeClr val="dk1"/>
                </a:solidFill>
                <a:prstDash val="solid"/>
                <a:round/>
                <a:headEnd len="med" w="med" type="none"/>
                <a:tailEnd len="med" w="med" type="none"/>
              </a:ln>
            </p:spPr>
          </p:cxnSp>
          <p:cxnSp>
            <p:nvCxnSpPr>
              <p:cNvPr id="442" name="Google Shape;442;p29"/>
              <p:cNvCxnSpPr/>
              <p:nvPr/>
            </p:nvCxnSpPr>
            <p:spPr>
              <a:xfrm flipH="1" rot="10800000">
                <a:off x="2476" y="2233"/>
                <a:ext cx="221" cy="110"/>
              </a:xfrm>
              <a:prstGeom prst="straightConnector1">
                <a:avLst/>
              </a:prstGeom>
              <a:noFill/>
              <a:ln cap="flat" cmpd="sng" w="25400">
                <a:solidFill>
                  <a:schemeClr val="dk1"/>
                </a:solidFill>
                <a:prstDash val="solid"/>
                <a:round/>
                <a:headEnd len="med" w="med" type="none"/>
                <a:tailEnd len="med" w="med" type="none"/>
              </a:ln>
            </p:spPr>
          </p:cxnSp>
          <p:cxnSp>
            <p:nvCxnSpPr>
              <p:cNvPr id="443" name="Google Shape;443;p29"/>
              <p:cNvCxnSpPr/>
              <p:nvPr/>
            </p:nvCxnSpPr>
            <p:spPr>
              <a:xfrm flipH="1" rot="10800000">
                <a:off x="2573" y="2363"/>
                <a:ext cx="627" cy="184"/>
              </a:xfrm>
              <a:prstGeom prst="straightConnector1">
                <a:avLst/>
              </a:prstGeom>
              <a:noFill/>
              <a:ln cap="flat" cmpd="sng" w="25400">
                <a:solidFill>
                  <a:schemeClr val="dk1"/>
                </a:solidFill>
                <a:prstDash val="solid"/>
                <a:round/>
                <a:headEnd len="med" w="med" type="none"/>
                <a:tailEnd len="med" w="med" type="none"/>
              </a:ln>
            </p:spPr>
          </p:cxnSp>
          <p:cxnSp>
            <p:nvCxnSpPr>
              <p:cNvPr id="444" name="Google Shape;444;p29"/>
              <p:cNvCxnSpPr/>
              <p:nvPr/>
            </p:nvCxnSpPr>
            <p:spPr>
              <a:xfrm flipH="1" rot="10800000">
                <a:off x="2778" y="2967"/>
                <a:ext cx="418" cy="185"/>
              </a:xfrm>
              <a:prstGeom prst="straightConnector1">
                <a:avLst/>
              </a:prstGeom>
              <a:noFill/>
              <a:ln cap="flat" cmpd="sng" w="25400">
                <a:solidFill>
                  <a:schemeClr val="dk1"/>
                </a:solidFill>
                <a:prstDash val="solid"/>
                <a:round/>
                <a:headEnd len="med" w="med" type="none"/>
                <a:tailEnd len="med" w="med" type="none"/>
              </a:ln>
            </p:spPr>
          </p:cxnSp>
          <p:cxnSp>
            <p:nvCxnSpPr>
              <p:cNvPr id="445" name="Google Shape;445;p29"/>
              <p:cNvCxnSpPr/>
              <p:nvPr/>
            </p:nvCxnSpPr>
            <p:spPr>
              <a:xfrm flipH="1" rot="10800000">
                <a:off x="2783" y="3156"/>
                <a:ext cx="412" cy="184"/>
              </a:xfrm>
              <a:prstGeom prst="straightConnector1">
                <a:avLst/>
              </a:prstGeom>
              <a:noFill/>
              <a:ln cap="flat" cmpd="sng" w="25400">
                <a:solidFill>
                  <a:schemeClr val="dk1"/>
                </a:solidFill>
                <a:prstDash val="solid"/>
                <a:round/>
                <a:headEnd len="med" w="med" type="none"/>
                <a:tailEnd len="med" w="med" type="none"/>
              </a:ln>
            </p:spPr>
          </p:cxnSp>
          <p:cxnSp>
            <p:nvCxnSpPr>
              <p:cNvPr id="446" name="Google Shape;446;p29"/>
              <p:cNvCxnSpPr/>
              <p:nvPr/>
            </p:nvCxnSpPr>
            <p:spPr>
              <a:xfrm>
                <a:off x="2810" y="3511"/>
                <a:ext cx="388" cy="203"/>
              </a:xfrm>
              <a:prstGeom prst="straightConnector1">
                <a:avLst/>
              </a:prstGeom>
              <a:noFill/>
              <a:ln cap="flat" cmpd="sng" w="25400">
                <a:solidFill>
                  <a:schemeClr val="dk1"/>
                </a:solidFill>
                <a:prstDash val="solid"/>
                <a:round/>
                <a:headEnd len="med" w="med" type="none"/>
                <a:tailEnd len="med" w="med" type="none"/>
              </a:ln>
            </p:spPr>
          </p:cxnSp>
          <p:cxnSp>
            <p:nvCxnSpPr>
              <p:cNvPr id="447" name="Google Shape;447;p29"/>
              <p:cNvCxnSpPr/>
              <p:nvPr/>
            </p:nvCxnSpPr>
            <p:spPr>
              <a:xfrm>
                <a:off x="2699" y="3636"/>
                <a:ext cx="499" cy="258"/>
              </a:xfrm>
              <a:prstGeom prst="straightConnector1">
                <a:avLst/>
              </a:prstGeom>
              <a:noFill/>
              <a:ln cap="flat" cmpd="sng" w="25400">
                <a:solidFill>
                  <a:schemeClr val="dk1"/>
                </a:solidFill>
                <a:prstDash val="solid"/>
                <a:round/>
                <a:headEnd len="med" w="med" type="none"/>
                <a:tailEnd len="med" w="med" type="none"/>
              </a:ln>
            </p:spPr>
          </p:cxnSp>
          <p:sp>
            <p:nvSpPr>
              <p:cNvPr id="448" name="Google Shape;448;p29"/>
              <p:cNvSpPr txBox="1"/>
              <p:nvPr/>
            </p:nvSpPr>
            <p:spPr>
              <a:xfrm>
                <a:off x="2932" y="3371"/>
                <a:ext cx="263" cy="116"/>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600">
                    <a:solidFill>
                      <a:schemeClr val="dk1"/>
                    </a:solidFill>
                    <a:latin typeface="Trebuchet MS"/>
                    <a:ea typeface="Trebuchet MS"/>
                    <a:cs typeface="Trebuchet MS"/>
                    <a:sym typeface="Trebuchet MS"/>
                  </a:rPr>
                  <a:t>—Ca</a:t>
                </a:r>
                <a:r>
                  <a:rPr baseline="30000" lang="en-US" sz="600">
                    <a:solidFill>
                      <a:schemeClr val="dk1"/>
                    </a:solidFill>
                    <a:latin typeface="Trebuchet MS"/>
                    <a:ea typeface="Trebuchet MS"/>
                    <a:cs typeface="Trebuchet MS"/>
                    <a:sym typeface="Trebuchet MS"/>
                  </a:rPr>
                  <a:t>2+</a:t>
                </a:r>
                <a:endParaRPr sz="600">
                  <a:solidFill>
                    <a:schemeClr val="dk1"/>
                  </a:solidFill>
                  <a:latin typeface="Trebuchet MS"/>
                  <a:ea typeface="Trebuchet MS"/>
                  <a:cs typeface="Trebuchet MS"/>
                  <a:sym typeface="Trebuchet MS"/>
                </a:endParaRPr>
              </a:p>
            </p:txBody>
          </p:sp>
          <p:sp>
            <p:nvSpPr>
              <p:cNvPr id="449" name="Google Shape;449;p29"/>
              <p:cNvSpPr txBox="1"/>
              <p:nvPr/>
            </p:nvSpPr>
            <p:spPr>
              <a:xfrm>
                <a:off x="2225" y="2537"/>
                <a:ext cx="209" cy="116"/>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600">
                    <a:solidFill>
                      <a:schemeClr val="dk1"/>
                    </a:solidFill>
                    <a:latin typeface="Trebuchet MS"/>
                    <a:ea typeface="Trebuchet MS"/>
                    <a:cs typeface="Trebuchet MS"/>
                    <a:sym typeface="Trebuchet MS"/>
                  </a:rPr>
                  <a:t>ATP</a:t>
                </a:r>
                <a:endParaRPr/>
              </a:p>
            </p:txBody>
          </p:sp>
          <p:sp>
            <p:nvSpPr>
              <p:cNvPr id="450" name="Google Shape;450;p29"/>
              <p:cNvSpPr txBox="1"/>
              <p:nvPr/>
            </p:nvSpPr>
            <p:spPr>
              <a:xfrm>
                <a:off x="2373" y="2628"/>
                <a:ext cx="244" cy="116"/>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600">
                    <a:solidFill>
                      <a:schemeClr val="dk1"/>
                    </a:solidFill>
                    <a:latin typeface="Trebuchet MS"/>
                    <a:ea typeface="Trebuchet MS"/>
                    <a:cs typeface="Trebuchet MS"/>
                    <a:sym typeface="Trebuchet MS"/>
                  </a:rPr>
                  <a:t>cAMP</a:t>
                </a:r>
                <a:endParaRPr/>
              </a:p>
            </p:txBody>
          </p:sp>
          <p:sp>
            <p:nvSpPr>
              <p:cNvPr id="451" name="Google Shape;451;p29"/>
              <p:cNvSpPr txBox="1"/>
              <p:nvPr/>
            </p:nvSpPr>
            <p:spPr>
              <a:xfrm>
                <a:off x="2341" y="2833"/>
                <a:ext cx="301" cy="17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600">
                    <a:solidFill>
                      <a:schemeClr val="dk1"/>
                    </a:solidFill>
                    <a:latin typeface="Trebuchet MS"/>
                    <a:ea typeface="Trebuchet MS"/>
                    <a:cs typeface="Trebuchet MS"/>
                    <a:sym typeface="Trebuchet MS"/>
                  </a:rPr>
                  <a:t>Protein</a:t>
                </a:r>
                <a:br>
                  <a:rPr lang="en-US" sz="600">
                    <a:solidFill>
                      <a:schemeClr val="dk1"/>
                    </a:solidFill>
                    <a:latin typeface="Trebuchet MS"/>
                    <a:ea typeface="Trebuchet MS"/>
                    <a:cs typeface="Trebuchet MS"/>
                    <a:sym typeface="Trebuchet MS"/>
                  </a:rPr>
                </a:br>
                <a:r>
                  <a:rPr lang="en-US" sz="600">
                    <a:solidFill>
                      <a:schemeClr val="dk1"/>
                    </a:solidFill>
                    <a:latin typeface="Trebuchet MS"/>
                    <a:ea typeface="Trebuchet MS"/>
                    <a:cs typeface="Trebuchet MS"/>
                    <a:sym typeface="Trebuchet MS"/>
                  </a:rPr>
                  <a:t>kinase A</a:t>
                </a:r>
                <a:endParaRPr/>
              </a:p>
            </p:txBody>
          </p:sp>
          <p:cxnSp>
            <p:nvCxnSpPr>
              <p:cNvPr id="452" name="Google Shape;452;p29"/>
              <p:cNvCxnSpPr/>
              <p:nvPr/>
            </p:nvCxnSpPr>
            <p:spPr>
              <a:xfrm rot="10800000">
                <a:off x="1885" y="2122"/>
                <a:ext cx="166" cy="64"/>
              </a:xfrm>
              <a:prstGeom prst="straightConnector1">
                <a:avLst/>
              </a:prstGeom>
              <a:noFill/>
              <a:ln cap="flat" cmpd="sng" w="25400">
                <a:solidFill>
                  <a:schemeClr val="dk1"/>
                </a:solidFill>
                <a:prstDash val="solid"/>
                <a:round/>
                <a:headEnd len="med" w="med" type="none"/>
                <a:tailEnd len="med" w="med" type="none"/>
              </a:ln>
            </p:spPr>
          </p:cxnSp>
          <p:cxnSp>
            <p:nvCxnSpPr>
              <p:cNvPr id="453" name="Google Shape;453;p29"/>
              <p:cNvCxnSpPr/>
              <p:nvPr/>
            </p:nvCxnSpPr>
            <p:spPr>
              <a:xfrm>
                <a:off x="1890" y="2124"/>
                <a:ext cx="74" cy="111"/>
              </a:xfrm>
              <a:prstGeom prst="straightConnector1">
                <a:avLst/>
              </a:prstGeom>
              <a:noFill/>
              <a:ln cap="flat" cmpd="sng" w="25400">
                <a:solidFill>
                  <a:schemeClr val="dk1"/>
                </a:solidFill>
                <a:prstDash val="solid"/>
                <a:round/>
                <a:headEnd len="med" w="med" type="none"/>
                <a:tailEnd len="med" w="med" type="none"/>
              </a:ln>
            </p:spPr>
          </p:cxnSp>
          <p:sp>
            <p:nvSpPr>
              <p:cNvPr id="454" name="Google Shape;454;p29"/>
              <p:cNvSpPr txBox="1"/>
              <p:nvPr/>
            </p:nvSpPr>
            <p:spPr>
              <a:xfrm>
                <a:off x="1689" y="2054"/>
                <a:ext cx="245" cy="116"/>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600">
                    <a:solidFill>
                      <a:schemeClr val="dk1"/>
                    </a:solidFill>
                    <a:latin typeface="Trebuchet MS"/>
                    <a:ea typeface="Trebuchet MS"/>
                    <a:cs typeface="Trebuchet MS"/>
                    <a:sym typeface="Trebuchet MS"/>
                  </a:rPr>
                  <a:t>Sugar</a:t>
                </a:r>
                <a:endParaRPr/>
              </a:p>
            </p:txBody>
          </p:sp>
          <p:sp>
            <p:nvSpPr>
              <p:cNvPr id="455" name="Google Shape;455;p29"/>
              <p:cNvSpPr txBox="1"/>
              <p:nvPr/>
            </p:nvSpPr>
            <p:spPr>
              <a:xfrm>
                <a:off x="1536" y="2190"/>
                <a:ext cx="293" cy="174"/>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600">
                    <a:solidFill>
                      <a:schemeClr val="dk1"/>
                    </a:solidFill>
                    <a:latin typeface="Trebuchet MS"/>
                    <a:ea typeface="Trebuchet MS"/>
                    <a:cs typeface="Trebuchet MS"/>
                    <a:sym typeface="Trebuchet MS"/>
                  </a:rPr>
                  <a:t>Sugar</a:t>
                </a:r>
                <a:br>
                  <a:rPr lang="en-US" sz="600">
                    <a:solidFill>
                      <a:schemeClr val="dk1"/>
                    </a:solidFill>
                    <a:latin typeface="Trebuchet MS"/>
                    <a:ea typeface="Trebuchet MS"/>
                    <a:cs typeface="Trebuchet MS"/>
                    <a:sym typeface="Trebuchet MS"/>
                  </a:rPr>
                </a:br>
                <a:r>
                  <a:rPr lang="en-US" sz="600">
                    <a:solidFill>
                      <a:schemeClr val="dk1"/>
                    </a:solidFill>
                    <a:latin typeface="Trebuchet MS"/>
                    <a:ea typeface="Trebuchet MS"/>
                    <a:cs typeface="Trebuchet MS"/>
                    <a:sym typeface="Trebuchet MS"/>
                  </a:rPr>
                  <a:t>receptor</a:t>
                </a:r>
                <a:endParaRPr/>
              </a:p>
            </p:txBody>
          </p:sp>
          <p:cxnSp>
            <p:nvCxnSpPr>
              <p:cNvPr id="456" name="Google Shape;456;p29"/>
              <p:cNvCxnSpPr/>
              <p:nvPr/>
            </p:nvCxnSpPr>
            <p:spPr>
              <a:xfrm rot="10800000">
                <a:off x="1754" y="2272"/>
                <a:ext cx="295" cy="74"/>
              </a:xfrm>
              <a:prstGeom prst="straightConnector1">
                <a:avLst/>
              </a:prstGeom>
              <a:noFill/>
              <a:ln cap="flat" cmpd="sng" w="25400">
                <a:solidFill>
                  <a:schemeClr val="dk1"/>
                </a:solidFill>
                <a:prstDash val="solid"/>
                <a:round/>
                <a:headEnd len="med" w="med" type="none"/>
                <a:tailEnd len="med" w="med" type="none"/>
              </a:ln>
            </p:spPr>
          </p:cxnSp>
          <p:sp>
            <p:nvSpPr>
              <p:cNvPr id="457" name="Google Shape;457;p29"/>
              <p:cNvSpPr txBox="1"/>
              <p:nvPr/>
            </p:nvSpPr>
            <p:spPr>
              <a:xfrm>
                <a:off x="1844" y="3018"/>
                <a:ext cx="383" cy="23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600">
                    <a:solidFill>
                      <a:schemeClr val="dk1"/>
                    </a:solidFill>
                    <a:latin typeface="Trebuchet MS"/>
                    <a:ea typeface="Trebuchet MS"/>
                    <a:cs typeface="Trebuchet MS"/>
                    <a:sym typeface="Trebuchet MS"/>
                  </a:rPr>
                  <a:t>SENSORY</a:t>
                </a:r>
                <a:br>
                  <a:rPr lang="en-US" sz="600">
                    <a:solidFill>
                      <a:schemeClr val="dk1"/>
                    </a:solidFill>
                    <a:latin typeface="Trebuchet MS"/>
                    <a:ea typeface="Trebuchet MS"/>
                    <a:cs typeface="Trebuchet MS"/>
                    <a:sym typeface="Trebuchet MS"/>
                  </a:rPr>
                </a:br>
                <a:r>
                  <a:rPr lang="en-US" sz="600">
                    <a:solidFill>
                      <a:schemeClr val="dk1"/>
                    </a:solidFill>
                    <a:latin typeface="Trebuchet MS"/>
                    <a:ea typeface="Trebuchet MS"/>
                    <a:cs typeface="Trebuchet MS"/>
                    <a:sym typeface="Trebuchet MS"/>
                  </a:rPr>
                  <a:t>RECEPTOR</a:t>
                </a:r>
                <a:br>
                  <a:rPr lang="en-US" sz="600">
                    <a:solidFill>
                      <a:schemeClr val="dk1"/>
                    </a:solidFill>
                    <a:latin typeface="Trebuchet MS"/>
                    <a:ea typeface="Trebuchet MS"/>
                    <a:cs typeface="Trebuchet MS"/>
                    <a:sym typeface="Trebuchet MS"/>
                  </a:rPr>
                </a:br>
                <a:r>
                  <a:rPr lang="en-US" sz="600">
                    <a:solidFill>
                      <a:schemeClr val="dk1"/>
                    </a:solidFill>
                    <a:latin typeface="Trebuchet MS"/>
                    <a:ea typeface="Trebuchet MS"/>
                    <a:cs typeface="Trebuchet MS"/>
                    <a:sym typeface="Trebuchet MS"/>
                  </a:rPr>
                  <a:t>CELL</a:t>
                </a:r>
                <a:endParaRPr/>
              </a:p>
            </p:txBody>
          </p:sp>
          <p:sp>
            <p:nvSpPr>
              <p:cNvPr id="458" name="Google Shape;458;p29"/>
              <p:cNvSpPr txBox="1"/>
              <p:nvPr/>
            </p:nvSpPr>
            <p:spPr>
              <a:xfrm>
                <a:off x="2116" y="3153"/>
                <a:ext cx="301" cy="174"/>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600">
                    <a:solidFill>
                      <a:schemeClr val="dk1"/>
                    </a:solidFill>
                    <a:latin typeface="Trebuchet MS"/>
                    <a:ea typeface="Trebuchet MS"/>
                    <a:cs typeface="Trebuchet MS"/>
                    <a:sym typeface="Trebuchet MS"/>
                  </a:rPr>
                  <a:t>Synaptic</a:t>
                </a:r>
                <a:br>
                  <a:rPr lang="en-US" sz="600">
                    <a:solidFill>
                      <a:schemeClr val="dk1"/>
                    </a:solidFill>
                    <a:latin typeface="Trebuchet MS"/>
                    <a:ea typeface="Trebuchet MS"/>
                    <a:cs typeface="Trebuchet MS"/>
                    <a:sym typeface="Trebuchet MS"/>
                  </a:rPr>
                </a:br>
                <a:r>
                  <a:rPr lang="en-US" sz="600">
                    <a:solidFill>
                      <a:schemeClr val="dk1"/>
                    </a:solidFill>
                    <a:latin typeface="Trebuchet MS"/>
                    <a:ea typeface="Trebuchet MS"/>
                    <a:cs typeface="Trebuchet MS"/>
                    <a:sym typeface="Trebuchet MS"/>
                  </a:rPr>
                  <a:t>vesicle</a:t>
                </a:r>
                <a:endParaRPr/>
              </a:p>
            </p:txBody>
          </p:sp>
          <p:cxnSp>
            <p:nvCxnSpPr>
              <p:cNvPr id="459" name="Google Shape;459;p29"/>
              <p:cNvCxnSpPr/>
              <p:nvPr/>
            </p:nvCxnSpPr>
            <p:spPr>
              <a:xfrm rot="10800000">
                <a:off x="2250" y="3297"/>
                <a:ext cx="61" cy="73"/>
              </a:xfrm>
              <a:prstGeom prst="straightConnector1">
                <a:avLst/>
              </a:prstGeom>
              <a:noFill/>
              <a:ln cap="flat" cmpd="sng" w="25400">
                <a:solidFill>
                  <a:schemeClr val="dk1"/>
                </a:solidFill>
                <a:prstDash val="solid"/>
                <a:round/>
                <a:headEnd len="med" w="med" type="none"/>
                <a:tailEnd len="med" w="med" type="none"/>
              </a:ln>
            </p:spPr>
          </p:cxnSp>
          <p:sp>
            <p:nvSpPr>
              <p:cNvPr id="460" name="Google Shape;460;p29"/>
              <p:cNvSpPr txBox="1"/>
              <p:nvPr/>
            </p:nvSpPr>
            <p:spPr>
              <a:xfrm>
                <a:off x="2291" y="3048"/>
                <a:ext cx="167" cy="116"/>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600">
                    <a:solidFill>
                      <a:schemeClr val="dk1"/>
                    </a:solidFill>
                    <a:latin typeface="Trebuchet MS"/>
                    <a:ea typeface="Trebuchet MS"/>
                    <a:cs typeface="Trebuchet MS"/>
                    <a:sym typeface="Trebuchet MS"/>
                  </a:rPr>
                  <a:t>K</a:t>
                </a:r>
                <a:r>
                  <a:rPr baseline="30000" lang="en-US" sz="600">
                    <a:solidFill>
                      <a:schemeClr val="dk1"/>
                    </a:solidFill>
                    <a:latin typeface="Trebuchet MS"/>
                    <a:ea typeface="Trebuchet MS"/>
                    <a:cs typeface="Trebuchet MS"/>
                    <a:sym typeface="Trebuchet MS"/>
                  </a:rPr>
                  <a:t>+</a:t>
                </a:r>
                <a:endParaRPr sz="600">
                  <a:solidFill>
                    <a:schemeClr val="dk1"/>
                  </a:solidFill>
                  <a:latin typeface="Trebuchet MS"/>
                  <a:ea typeface="Trebuchet MS"/>
                  <a:cs typeface="Trebuchet MS"/>
                  <a:sym typeface="Trebuchet MS"/>
                </a:endParaRPr>
              </a:p>
            </p:txBody>
          </p:sp>
          <p:cxnSp>
            <p:nvCxnSpPr>
              <p:cNvPr id="461" name="Google Shape;461;p29"/>
              <p:cNvCxnSpPr/>
              <p:nvPr/>
            </p:nvCxnSpPr>
            <p:spPr>
              <a:xfrm rot="10800000">
                <a:off x="2402" y="3119"/>
                <a:ext cx="180" cy="39"/>
              </a:xfrm>
              <a:prstGeom prst="straightConnector1">
                <a:avLst/>
              </a:prstGeom>
              <a:noFill/>
              <a:ln cap="flat" cmpd="sng" w="25400">
                <a:solidFill>
                  <a:schemeClr val="dk1"/>
                </a:solidFill>
                <a:prstDash val="solid"/>
                <a:round/>
                <a:headEnd len="med" w="med" type="none"/>
                <a:tailEnd len="med" w="med" type="none"/>
              </a:ln>
            </p:spPr>
          </p:cxnSp>
          <p:cxnSp>
            <p:nvCxnSpPr>
              <p:cNvPr id="462" name="Google Shape;462;p29"/>
              <p:cNvCxnSpPr/>
              <p:nvPr/>
            </p:nvCxnSpPr>
            <p:spPr>
              <a:xfrm>
                <a:off x="2402" y="3119"/>
                <a:ext cx="111" cy="74"/>
              </a:xfrm>
              <a:prstGeom prst="straightConnector1">
                <a:avLst/>
              </a:prstGeom>
              <a:noFill/>
              <a:ln cap="flat" cmpd="sng" w="25400">
                <a:solidFill>
                  <a:schemeClr val="dk1"/>
                </a:solidFill>
                <a:prstDash val="solid"/>
                <a:round/>
                <a:headEnd len="med" w="med" type="none"/>
                <a:tailEnd len="med" w="med" type="none"/>
              </a:ln>
            </p:spPr>
          </p:cxnSp>
          <p:cxnSp>
            <p:nvCxnSpPr>
              <p:cNvPr id="463" name="Google Shape;463;p29"/>
              <p:cNvCxnSpPr/>
              <p:nvPr/>
            </p:nvCxnSpPr>
            <p:spPr>
              <a:xfrm flipH="1">
                <a:off x="2428" y="3627"/>
                <a:ext cx="200" cy="115"/>
              </a:xfrm>
              <a:prstGeom prst="straightConnector1">
                <a:avLst/>
              </a:prstGeom>
              <a:noFill/>
              <a:ln cap="flat" cmpd="sng" w="25400">
                <a:solidFill>
                  <a:schemeClr val="dk1"/>
                </a:solidFill>
                <a:prstDash val="solid"/>
                <a:round/>
                <a:headEnd len="med" w="med" type="none"/>
                <a:tailEnd len="med" w="med" type="none"/>
              </a:ln>
            </p:spPr>
          </p:cxnSp>
          <p:cxnSp>
            <p:nvCxnSpPr>
              <p:cNvPr id="464" name="Google Shape;464;p29"/>
              <p:cNvCxnSpPr/>
              <p:nvPr/>
            </p:nvCxnSpPr>
            <p:spPr>
              <a:xfrm flipH="1" rot="10800000">
                <a:off x="2434" y="3668"/>
                <a:ext cx="233" cy="70"/>
              </a:xfrm>
              <a:prstGeom prst="straightConnector1">
                <a:avLst/>
              </a:prstGeom>
              <a:noFill/>
              <a:ln cap="flat" cmpd="sng" w="25400">
                <a:solidFill>
                  <a:schemeClr val="dk1"/>
                </a:solidFill>
                <a:prstDash val="solid"/>
                <a:round/>
                <a:headEnd len="med" w="med" type="none"/>
                <a:tailEnd len="med" w="med" type="none"/>
              </a:ln>
            </p:spPr>
          </p:cxnSp>
          <p:sp>
            <p:nvSpPr>
              <p:cNvPr id="465" name="Google Shape;465;p29"/>
              <p:cNvSpPr txBox="1"/>
              <p:nvPr/>
            </p:nvSpPr>
            <p:spPr>
              <a:xfrm>
                <a:off x="2049" y="3706"/>
                <a:ext cx="475" cy="11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600">
                    <a:solidFill>
                      <a:schemeClr val="dk1"/>
                    </a:solidFill>
                    <a:latin typeface="Trebuchet MS"/>
                    <a:ea typeface="Trebuchet MS"/>
                    <a:cs typeface="Trebuchet MS"/>
                    <a:sym typeface="Trebuchet MS"/>
                  </a:rPr>
                  <a:t>Neurotransmitter</a:t>
                </a:r>
                <a:endParaRPr/>
              </a:p>
            </p:txBody>
          </p:sp>
          <p:cxnSp>
            <p:nvCxnSpPr>
              <p:cNvPr id="466" name="Google Shape;466;p29"/>
              <p:cNvCxnSpPr/>
              <p:nvPr/>
            </p:nvCxnSpPr>
            <p:spPr>
              <a:xfrm>
                <a:off x="2586" y="3968"/>
                <a:ext cx="148" cy="37"/>
              </a:xfrm>
              <a:prstGeom prst="straightConnector1">
                <a:avLst/>
              </a:prstGeom>
              <a:noFill/>
              <a:ln cap="flat" cmpd="sng" w="25400">
                <a:solidFill>
                  <a:schemeClr val="dk1"/>
                </a:solidFill>
                <a:prstDash val="solid"/>
                <a:round/>
                <a:headEnd len="med" w="med" type="none"/>
                <a:tailEnd len="med" w="med" type="none"/>
              </a:ln>
            </p:spPr>
          </p:cxnSp>
          <p:sp>
            <p:nvSpPr>
              <p:cNvPr id="467" name="Google Shape;467;p29"/>
              <p:cNvSpPr txBox="1"/>
              <p:nvPr/>
            </p:nvSpPr>
            <p:spPr>
              <a:xfrm>
                <a:off x="2694" y="3949"/>
                <a:ext cx="457" cy="116"/>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600">
                    <a:solidFill>
                      <a:schemeClr val="dk1"/>
                    </a:solidFill>
                    <a:latin typeface="Trebuchet MS"/>
                    <a:ea typeface="Trebuchet MS"/>
                    <a:cs typeface="Trebuchet MS"/>
                    <a:sym typeface="Trebuchet MS"/>
                  </a:rPr>
                  <a:t>Sensory neuron</a:t>
                </a:r>
                <a:endParaRPr/>
              </a:p>
            </p:txBody>
          </p:sp>
          <p:cxnSp>
            <p:nvCxnSpPr>
              <p:cNvPr id="468" name="Google Shape;468;p29"/>
              <p:cNvCxnSpPr/>
              <p:nvPr/>
            </p:nvCxnSpPr>
            <p:spPr>
              <a:xfrm flipH="1">
                <a:off x="2121" y="2082"/>
                <a:ext cx="39" cy="248"/>
              </a:xfrm>
              <a:prstGeom prst="straightConnector1">
                <a:avLst/>
              </a:prstGeom>
              <a:noFill/>
              <a:ln cap="flat" cmpd="sng" w="25400">
                <a:solidFill>
                  <a:schemeClr val="dk1"/>
                </a:solidFill>
                <a:prstDash val="solid"/>
                <a:round/>
                <a:headEnd len="med" w="med" type="none"/>
                <a:tailEnd len="med" w="med" type="none"/>
              </a:ln>
            </p:spPr>
          </p:cxnSp>
        </p:grpSp>
        <p:grpSp>
          <p:nvGrpSpPr>
            <p:cNvPr id="469" name="Google Shape;469;p29"/>
            <p:cNvGrpSpPr/>
            <p:nvPr/>
          </p:nvGrpSpPr>
          <p:grpSpPr>
            <a:xfrm>
              <a:off x="5053013" y="4894263"/>
              <a:ext cx="1933575" cy="276225"/>
              <a:chOff x="3177" y="3083"/>
              <a:chExt cx="1218" cy="174"/>
            </a:xfrm>
          </p:grpSpPr>
          <p:sp>
            <p:nvSpPr>
              <p:cNvPr id="470" name="Google Shape;470;p29"/>
              <p:cNvSpPr/>
              <p:nvPr/>
            </p:nvSpPr>
            <p:spPr>
              <a:xfrm>
                <a:off x="3221" y="3113"/>
                <a:ext cx="55" cy="55"/>
              </a:xfrm>
              <a:prstGeom prst="ellipse">
                <a:avLst/>
              </a:prstGeom>
              <a:solidFill>
                <a:schemeClr val="hlink"/>
              </a:solid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471" name="Google Shape;471;p29"/>
              <p:cNvGrpSpPr/>
              <p:nvPr/>
            </p:nvGrpSpPr>
            <p:grpSpPr>
              <a:xfrm>
                <a:off x="3177" y="3083"/>
                <a:ext cx="1218" cy="174"/>
                <a:chOff x="3177" y="3083"/>
                <a:chExt cx="1218" cy="174"/>
              </a:xfrm>
            </p:grpSpPr>
            <p:sp>
              <p:nvSpPr>
                <p:cNvPr id="472" name="Google Shape;472;p29"/>
                <p:cNvSpPr txBox="1"/>
                <p:nvPr/>
              </p:nvSpPr>
              <p:spPr>
                <a:xfrm>
                  <a:off x="3177" y="3083"/>
                  <a:ext cx="1218" cy="174"/>
                </a:xfrm>
                <a:prstGeom prst="rect">
                  <a:avLst/>
                </a:prstGeom>
                <a:noFill/>
                <a:ln>
                  <a:noFill/>
                </a:ln>
              </p:spPr>
              <p:txBody>
                <a:bodyPr anchorCtr="0" anchor="ctr" bIns="46025" lIns="92075" spcFirstLastPara="1" rIns="92075" wrap="square" tIns="46025">
                  <a:noAutofit/>
                </a:bodyPr>
                <a:lstStyle/>
                <a:p>
                  <a:pPr indent="-106363" lvl="0" marL="106363" marR="0" rtl="0" algn="l">
                    <a:spcBef>
                      <a:spcPts val="0"/>
                    </a:spcBef>
                    <a:spcAft>
                      <a:spcPts val="0"/>
                    </a:spcAft>
                    <a:buNone/>
                  </a:pPr>
                  <a:r>
                    <a:rPr b="1" lang="en-US" sz="600" u="none">
                      <a:solidFill>
                        <a:schemeClr val="lt1"/>
                      </a:solidFill>
                      <a:latin typeface="Arial"/>
                      <a:ea typeface="Arial"/>
                      <a:cs typeface="Arial"/>
                      <a:sym typeface="Arial"/>
                    </a:rPr>
                    <a:t>4</a:t>
                  </a:r>
                  <a:r>
                    <a:rPr b="0" lang="en-US" sz="600" u="none">
                      <a:solidFill>
                        <a:schemeClr val="dk1"/>
                      </a:solidFill>
                      <a:latin typeface="Arial"/>
                      <a:ea typeface="Arial"/>
                      <a:cs typeface="Arial"/>
                      <a:sym typeface="Arial"/>
                    </a:rPr>
                    <a:t>	The decrease in the membrane’s permeability to K</a:t>
                  </a:r>
                  <a:r>
                    <a:rPr b="0" baseline="30000" lang="en-US" sz="600" u="none">
                      <a:solidFill>
                        <a:schemeClr val="dk1"/>
                      </a:solidFill>
                      <a:latin typeface="Arial"/>
                      <a:ea typeface="Arial"/>
                      <a:cs typeface="Arial"/>
                      <a:sym typeface="Arial"/>
                    </a:rPr>
                    <a:t>+</a:t>
                  </a:r>
                  <a:r>
                    <a:rPr b="0" lang="en-US" sz="600" u="none">
                      <a:solidFill>
                        <a:schemeClr val="dk1"/>
                      </a:solidFill>
                      <a:latin typeface="Arial"/>
                      <a:ea typeface="Arial"/>
                      <a:cs typeface="Arial"/>
                      <a:sym typeface="Arial"/>
                    </a:rPr>
                    <a:t> depolarizes the membrane.</a:t>
                  </a:r>
                  <a:endParaRPr/>
                </a:p>
              </p:txBody>
            </p:sp>
            <p:cxnSp>
              <p:nvCxnSpPr>
                <p:cNvPr id="473" name="Google Shape;473;p29"/>
                <p:cNvCxnSpPr/>
                <p:nvPr/>
              </p:nvCxnSpPr>
              <p:spPr>
                <a:xfrm>
                  <a:off x="3192" y="3115"/>
                  <a:ext cx="0" cy="104"/>
                </a:xfrm>
                <a:prstGeom prst="straightConnector1">
                  <a:avLst/>
                </a:prstGeom>
                <a:noFill/>
                <a:ln cap="flat" cmpd="sng" w="25400">
                  <a:solidFill>
                    <a:schemeClr val="dk1"/>
                  </a:solidFill>
                  <a:prstDash val="solid"/>
                  <a:round/>
                  <a:headEnd len="med" w="med" type="none"/>
                  <a:tailEnd len="med" w="med" type="none"/>
                </a:ln>
              </p:spPr>
            </p:cxnSp>
          </p:grpSp>
        </p:grpSp>
        <p:grpSp>
          <p:nvGrpSpPr>
            <p:cNvPr id="474" name="Google Shape;474;p29"/>
            <p:cNvGrpSpPr/>
            <p:nvPr/>
          </p:nvGrpSpPr>
          <p:grpSpPr>
            <a:xfrm>
              <a:off x="5062538" y="5683250"/>
              <a:ext cx="2109787" cy="368300"/>
              <a:chOff x="3183" y="3580"/>
              <a:chExt cx="1329" cy="232"/>
            </a:xfrm>
          </p:grpSpPr>
          <p:sp>
            <p:nvSpPr>
              <p:cNvPr id="475" name="Google Shape;475;p29"/>
              <p:cNvSpPr/>
              <p:nvPr/>
            </p:nvSpPr>
            <p:spPr>
              <a:xfrm>
                <a:off x="3224" y="3613"/>
                <a:ext cx="55" cy="55"/>
              </a:xfrm>
              <a:prstGeom prst="ellipse">
                <a:avLst/>
              </a:prstGeom>
              <a:solidFill>
                <a:schemeClr val="hlink"/>
              </a:solid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476" name="Google Shape;476;p29"/>
              <p:cNvGrpSpPr/>
              <p:nvPr/>
            </p:nvGrpSpPr>
            <p:grpSpPr>
              <a:xfrm>
                <a:off x="3183" y="3580"/>
                <a:ext cx="1329" cy="232"/>
                <a:chOff x="3183" y="3580"/>
                <a:chExt cx="1329" cy="232"/>
              </a:xfrm>
            </p:grpSpPr>
            <p:sp>
              <p:nvSpPr>
                <p:cNvPr id="477" name="Google Shape;477;p29"/>
                <p:cNvSpPr txBox="1"/>
                <p:nvPr/>
              </p:nvSpPr>
              <p:spPr>
                <a:xfrm>
                  <a:off x="3183" y="3580"/>
                  <a:ext cx="1329" cy="232"/>
                </a:xfrm>
                <a:prstGeom prst="rect">
                  <a:avLst/>
                </a:prstGeom>
                <a:noFill/>
                <a:ln>
                  <a:noFill/>
                </a:ln>
              </p:spPr>
              <p:txBody>
                <a:bodyPr anchorCtr="0" anchor="ctr" bIns="46025" lIns="92075" spcFirstLastPara="1" rIns="92075" wrap="square" tIns="46025">
                  <a:noAutofit/>
                </a:bodyPr>
                <a:lstStyle/>
                <a:p>
                  <a:pPr indent="-106363" lvl="0" marL="106363" marR="0" rtl="0" algn="l">
                    <a:spcBef>
                      <a:spcPts val="0"/>
                    </a:spcBef>
                    <a:spcAft>
                      <a:spcPts val="0"/>
                    </a:spcAft>
                    <a:buNone/>
                  </a:pPr>
                  <a:r>
                    <a:rPr b="1" lang="en-US" sz="600" u="none">
                      <a:solidFill>
                        <a:schemeClr val="lt1"/>
                      </a:solidFill>
                      <a:latin typeface="Arial"/>
                      <a:ea typeface="Arial"/>
                      <a:cs typeface="Arial"/>
                      <a:sym typeface="Arial"/>
                    </a:rPr>
                    <a:t>5</a:t>
                  </a:r>
                  <a:r>
                    <a:rPr b="0" lang="en-US" sz="600" u="none">
                      <a:solidFill>
                        <a:schemeClr val="dk1"/>
                      </a:solidFill>
                      <a:latin typeface="Arial"/>
                      <a:ea typeface="Arial"/>
                      <a:cs typeface="Arial"/>
                      <a:sym typeface="Arial"/>
                    </a:rPr>
                    <a:t>	Depolarization opens voltage-gated calcium ion (Ca</a:t>
                  </a:r>
                  <a:r>
                    <a:rPr b="0" baseline="30000" lang="en-US" sz="600" u="none">
                      <a:solidFill>
                        <a:schemeClr val="dk1"/>
                      </a:solidFill>
                      <a:latin typeface="Arial"/>
                      <a:ea typeface="Arial"/>
                      <a:cs typeface="Arial"/>
                      <a:sym typeface="Arial"/>
                    </a:rPr>
                    <a:t>2+</a:t>
                  </a:r>
                  <a:r>
                    <a:rPr b="0" lang="en-US" sz="600" u="none">
                      <a:solidFill>
                        <a:schemeClr val="dk1"/>
                      </a:solidFill>
                      <a:latin typeface="Arial"/>
                      <a:ea typeface="Arial"/>
                      <a:cs typeface="Arial"/>
                      <a:sym typeface="Arial"/>
                    </a:rPr>
                    <a:t>) channels, and Ca</a:t>
                  </a:r>
                  <a:r>
                    <a:rPr b="0" baseline="30000" lang="en-US" sz="600" u="none">
                      <a:solidFill>
                        <a:schemeClr val="dk1"/>
                      </a:solidFill>
                      <a:latin typeface="Arial"/>
                      <a:ea typeface="Arial"/>
                      <a:cs typeface="Arial"/>
                      <a:sym typeface="Arial"/>
                    </a:rPr>
                    <a:t>2+</a:t>
                  </a:r>
                  <a:r>
                    <a:rPr b="0" lang="en-US" sz="600" u="none">
                      <a:solidFill>
                        <a:schemeClr val="dk1"/>
                      </a:solidFill>
                      <a:latin typeface="Arial"/>
                      <a:ea typeface="Arial"/>
                      <a:cs typeface="Arial"/>
                      <a:sym typeface="Arial"/>
                    </a:rPr>
                    <a:t> diffuses into the receptor cell.</a:t>
                  </a:r>
                  <a:endParaRPr/>
                </a:p>
              </p:txBody>
            </p:sp>
            <p:cxnSp>
              <p:nvCxnSpPr>
                <p:cNvPr id="478" name="Google Shape;478;p29"/>
                <p:cNvCxnSpPr/>
                <p:nvPr/>
              </p:nvCxnSpPr>
              <p:spPr>
                <a:xfrm>
                  <a:off x="3197" y="3646"/>
                  <a:ext cx="0" cy="104"/>
                </a:xfrm>
                <a:prstGeom prst="straightConnector1">
                  <a:avLst/>
                </a:prstGeom>
                <a:noFill/>
                <a:ln cap="flat" cmpd="sng" w="25400">
                  <a:solidFill>
                    <a:schemeClr val="dk1"/>
                  </a:solidFill>
                  <a:prstDash val="solid"/>
                  <a:round/>
                  <a:headEnd len="med" w="med" type="none"/>
                  <a:tailEnd len="med" w="med" type="none"/>
                </a:ln>
              </p:spPr>
            </p:cxnSp>
          </p:grpSp>
        </p:grpSp>
        <p:grpSp>
          <p:nvGrpSpPr>
            <p:cNvPr id="479" name="Google Shape;479;p29"/>
            <p:cNvGrpSpPr/>
            <p:nvPr/>
          </p:nvGrpSpPr>
          <p:grpSpPr>
            <a:xfrm>
              <a:off x="5067300" y="4567238"/>
              <a:ext cx="1933575" cy="276225"/>
              <a:chOff x="3183" y="2877"/>
              <a:chExt cx="1218" cy="174"/>
            </a:xfrm>
          </p:grpSpPr>
          <p:sp>
            <p:nvSpPr>
              <p:cNvPr id="480" name="Google Shape;480;p29"/>
              <p:cNvSpPr/>
              <p:nvPr/>
            </p:nvSpPr>
            <p:spPr>
              <a:xfrm>
                <a:off x="3224" y="2908"/>
                <a:ext cx="55" cy="55"/>
              </a:xfrm>
              <a:prstGeom prst="ellipse">
                <a:avLst/>
              </a:prstGeom>
              <a:solidFill>
                <a:schemeClr val="hlink"/>
              </a:solid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481" name="Google Shape;481;p29"/>
              <p:cNvGrpSpPr/>
              <p:nvPr/>
            </p:nvGrpSpPr>
            <p:grpSpPr>
              <a:xfrm>
                <a:off x="3183" y="2877"/>
                <a:ext cx="1218" cy="174"/>
                <a:chOff x="3183" y="2877"/>
                <a:chExt cx="1218" cy="174"/>
              </a:xfrm>
            </p:grpSpPr>
            <p:sp>
              <p:nvSpPr>
                <p:cNvPr id="482" name="Google Shape;482;p29"/>
                <p:cNvSpPr txBox="1"/>
                <p:nvPr/>
              </p:nvSpPr>
              <p:spPr>
                <a:xfrm>
                  <a:off x="3183" y="2877"/>
                  <a:ext cx="1218" cy="174"/>
                </a:xfrm>
                <a:prstGeom prst="rect">
                  <a:avLst/>
                </a:prstGeom>
                <a:noFill/>
                <a:ln>
                  <a:noFill/>
                </a:ln>
              </p:spPr>
              <p:txBody>
                <a:bodyPr anchorCtr="0" anchor="ctr" bIns="46025" lIns="92075" spcFirstLastPara="1" rIns="92075" wrap="square" tIns="46025">
                  <a:noAutofit/>
                </a:bodyPr>
                <a:lstStyle/>
                <a:p>
                  <a:pPr indent="-106363" lvl="0" marL="106363" marR="0" rtl="0" algn="l">
                    <a:spcBef>
                      <a:spcPts val="0"/>
                    </a:spcBef>
                    <a:spcAft>
                      <a:spcPts val="0"/>
                    </a:spcAft>
                    <a:buNone/>
                  </a:pPr>
                  <a:r>
                    <a:rPr b="1" lang="en-US" sz="600" u="none">
                      <a:solidFill>
                        <a:schemeClr val="lt1"/>
                      </a:solidFill>
                      <a:latin typeface="Arial"/>
                      <a:ea typeface="Arial"/>
                      <a:cs typeface="Arial"/>
                      <a:sym typeface="Arial"/>
                    </a:rPr>
                    <a:t>3</a:t>
                  </a:r>
                  <a:r>
                    <a:rPr b="0" lang="en-US" sz="600" u="none">
                      <a:solidFill>
                        <a:schemeClr val="lt1"/>
                      </a:solidFill>
                      <a:latin typeface="Arial"/>
                      <a:ea typeface="Arial"/>
                      <a:cs typeface="Arial"/>
                      <a:sym typeface="Arial"/>
                    </a:rPr>
                    <a:t>	</a:t>
                  </a:r>
                  <a:r>
                    <a:rPr b="0" lang="en-US" sz="600" u="none">
                      <a:solidFill>
                        <a:schemeClr val="dk1"/>
                      </a:solidFill>
                      <a:latin typeface="Arial"/>
                      <a:ea typeface="Arial"/>
                      <a:cs typeface="Arial"/>
                      <a:sym typeface="Arial"/>
                    </a:rPr>
                    <a:t>Activated protein kinase A closes K</a:t>
                  </a:r>
                  <a:r>
                    <a:rPr b="0" baseline="30000" lang="en-US" sz="600" u="none">
                      <a:solidFill>
                        <a:schemeClr val="dk1"/>
                      </a:solidFill>
                      <a:latin typeface="Arial"/>
                      <a:ea typeface="Arial"/>
                      <a:cs typeface="Arial"/>
                      <a:sym typeface="Arial"/>
                    </a:rPr>
                    <a:t>+</a:t>
                  </a:r>
                  <a:r>
                    <a:rPr b="0" lang="en-US" sz="600" u="none">
                      <a:solidFill>
                        <a:schemeClr val="dk1"/>
                      </a:solidFill>
                      <a:latin typeface="Arial"/>
                      <a:ea typeface="Arial"/>
                      <a:cs typeface="Arial"/>
                      <a:sym typeface="Arial"/>
                    </a:rPr>
                    <a:t> channels in the membrane.</a:t>
                  </a:r>
                  <a:endParaRPr/>
                </a:p>
              </p:txBody>
            </p:sp>
            <p:cxnSp>
              <p:nvCxnSpPr>
                <p:cNvPr id="483" name="Google Shape;483;p29"/>
                <p:cNvCxnSpPr/>
                <p:nvPr/>
              </p:nvCxnSpPr>
              <p:spPr>
                <a:xfrm>
                  <a:off x="3195" y="2912"/>
                  <a:ext cx="0" cy="105"/>
                </a:xfrm>
                <a:prstGeom prst="straightConnector1">
                  <a:avLst/>
                </a:prstGeom>
                <a:noFill/>
                <a:ln cap="flat" cmpd="sng" w="25400">
                  <a:solidFill>
                    <a:schemeClr val="dk1"/>
                  </a:solidFill>
                  <a:prstDash val="solid"/>
                  <a:round/>
                  <a:headEnd len="med" w="med" type="none"/>
                  <a:tailEnd len="med" w="med" type="none"/>
                </a:ln>
              </p:spPr>
            </p:cxnSp>
          </p:grpSp>
        </p:grpSp>
        <p:grpSp>
          <p:nvGrpSpPr>
            <p:cNvPr id="484" name="Google Shape;484;p29"/>
            <p:cNvGrpSpPr/>
            <p:nvPr/>
          </p:nvGrpSpPr>
          <p:grpSpPr>
            <a:xfrm>
              <a:off x="5057775" y="3635375"/>
              <a:ext cx="1933575" cy="276225"/>
              <a:chOff x="3183" y="2290"/>
              <a:chExt cx="1218" cy="174"/>
            </a:xfrm>
          </p:grpSpPr>
          <p:sp>
            <p:nvSpPr>
              <p:cNvPr id="485" name="Google Shape;485;p29"/>
              <p:cNvSpPr/>
              <p:nvPr/>
            </p:nvSpPr>
            <p:spPr>
              <a:xfrm>
                <a:off x="3224" y="2320"/>
                <a:ext cx="55" cy="55"/>
              </a:xfrm>
              <a:prstGeom prst="ellipse">
                <a:avLst/>
              </a:prstGeom>
              <a:solidFill>
                <a:schemeClr val="hlink"/>
              </a:solid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486" name="Google Shape;486;p29"/>
              <p:cNvGrpSpPr/>
              <p:nvPr/>
            </p:nvGrpSpPr>
            <p:grpSpPr>
              <a:xfrm>
                <a:off x="3183" y="2290"/>
                <a:ext cx="1218" cy="174"/>
                <a:chOff x="3183" y="2290"/>
                <a:chExt cx="1218" cy="174"/>
              </a:xfrm>
            </p:grpSpPr>
            <p:sp>
              <p:nvSpPr>
                <p:cNvPr id="487" name="Google Shape;487;p29"/>
                <p:cNvSpPr txBox="1"/>
                <p:nvPr/>
              </p:nvSpPr>
              <p:spPr>
                <a:xfrm>
                  <a:off x="3183" y="2290"/>
                  <a:ext cx="1218" cy="174"/>
                </a:xfrm>
                <a:prstGeom prst="rect">
                  <a:avLst/>
                </a:prstGeom>
                <a:noFill/>
                <a:ln>
                  <a:noFill/>
                </a:ln>
              </p:spPr>
              <p:txBody>
                <a:bodyPr anchorCtr="0" anchor="ctr" bIns="46025" lIns="92075" spcFirstLastPara="1" rIns="92075" wrap="square" tIns="46025">
                  <a:noAutofit/>
                </a:bodyPr>
                <a:lstStyle/>
                <a:p>
                  <a:pPr indent="-106363" lvl="0" marL="106363" marR="0" rtl="0" algn="l">
                    <a:spcBef>
                      <a:spcPts val="0"/>
                    </a:spcBef>
                    <a:spcAft>
                      <a:spcPts val="0"/>
                    </a:spcAft>
                    <a:buNone/>
                  </a:pPr>
                  <a:r>
                    <a:rPr b="1" lang="en-US" sz="600" u="none">
                      <a:solidFill>
                        <a:schemeClr val="lt1"/>
                      </a:solidFill>
                      <a:latin typeface="Arial"/>
                      <a:ea typeface="Arial"/>
                      <a:cs typeface="Arial"/>
                      <a:sym typeface="Arial"/>
                    </a:rPr>
                    <a:t>2</a:t>
                  </a:r>
                  <a:r>
                    <a:rPr b="0" lang="en-US" sz="600" u="none">
                      <a:solidFill>
                        <a:schemeClr val="lt1"/>
                      </a:solidFill>
                      <a:latin typeface="Arial"/>
                      <a:ea typeface="Arial"/>
                      <a:cs typeface="Arial"/>
                      <a:sym typeface="Arial"/>
                    </a:rPr>
                    <a:t>	</a:t>
                  </a:r>
                  <a:r>
                    <a:rPr b="0" lang="en-US" sz="600" u="none">
                      <a:solidFill>
                        <a:schemeClr val="dk1"/>
                      </a:solidFill>
                      <a:latin typeface="Arial"/>
                      <a:ea typeface="Arial"/>
                      <a:cs typeface="Arial"/>
                      <a:sym typeface="Arial"/>
                    </a:rPr>
                    <a:t>Binding initiates a signal transduction pathway involving cyclic AMP and protein kinase A.</a:t>
                  </a:r>
                  <a:endParaRPr/>
                </a:p>
              </p:txBody>
            </p:sp>
            <p:cxnSp>
              <p:nvCxnSpPr>
                <p:cNvPr id="488" name="Google Shape;488;p29"/>
                <p:cNvCxnSpPr/>
                <p:nvPr/>
              </p:nvCxnSpPr>
              <p:spPr>
                <a:xfrm>
                  <a:off x="3195" y="2323"/>
                  <a:ext cx="0" cy="105"/>
                </a:xfrm>
                <a:prstGeom prst="straightConnector1">
                  <a:avLst/>
                </a:prstGeom>
                <a:noFill/>
                <a:ln cap="flat" cmpd="sng" w="25400">
                  <a:solidFill>
                    <a:schemeClr val="dk1"/>
                  </a:solidFill>
                  <a:prstDash val="solid"/>
                  <a:round/>
                  <a:headEnd len="med" w="med" type="none"/>
                  <a:tailEnd len="med" w="med" type="none"/>
                </a:ln>
              </p:spPr>
            </p:cxnSp>
          </p:grpSp>
        </p:grpSp>
        <p:grpSp>
          <p:nvGrpSpPr>
            <p:cNvPr id="489" name="Google Shape;489;p29"/>
            <p:cNvGrpSpPr/>
            <p:nvPr/>
          </p:nvGrpSpPr>
          <p:grpSpPr>
            <a:xfrm>
              <a:off x="3390900" y="3098800"/>
              <a:ext cx="1347788" cy="393700"/>
              <a:chOff x="2133" y="1952"/>
              <a:chExt cx="849" cy="248"/>
            </a:xfrm>
          </p:grpSpPr>
          <p:sp>
            <p:nvSpPr>
              <p:cNvPr id="490" name="Google Shape;490;p29"/>
              <p:cNvSpPr/>
              <p:nvPr/>
            </p:nvSpPr>
            <p:spPr>
              <a:xfrm>
                <a:off x="2176" y="1979"/>
                <a:ext cx="55" cy="55"/>
              </a:xfrm>
              <a:prstGeom prst="ellipse">
                <a:avLst/>
              </a:prstGeom>
              <a:solidFill>
                <a:schemeClr val="hlink"/>
              </a:solid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491" name="Google Shape;491;p29"/>
              <p:cNvGrpSpPr/>
              <p:nvPr/>
            </p:nvGrpSpPr>
            <p:grpSpPr>
              <a:xfrm>
                <a:off x="2133" y="1952"/>
                <a:ext cx="849" cy="248"/>
                <a:chOff x="2133" y="1952"/>
                <a:chExt cx="849" cy="248"/>
              </a:xfrm>
            </p:grpSpPr>
            <p:sp>
              <p:nvSpPr>
                <p:cNvPr id="492" name="Google Shape;492;p29"/>
                <p:cNvSpPr txBox="1"/>
                <p:nvPr/>
              </p:nvSpPr>
              <p:spPr>
                <a:xfrm>
                  <a:off x="2133" y="1952"/>
                  <a:ext cx="849" cy="232"/>
                </a:xfrm>
                <a:prstGeom prst="rect">
                  <a:avLst/>
                </a:prstGeom>
                <a:noFill/>
                <a:ln>
                  <a:noFill/>
                </a:ln>
              </p:spPr>
              <p:txBody>
                <a:bodyPr anchorCtr="0" anchor="ctr" bIns="46025" lIns="92075" spcFirstLastPara="1" rIns="92075" wrap="square" tIns="46025">
                  <a:noAutofit/>
                </a:bodyPr>
                <a:lstStyle/>
                <a:p>
                  <a:pPr indent="-122238" lvl="0" marL="122238" marR="0" rtl="0" algn="l">
                    <a:spcBef>
                      <a:spcPts val="0"/>
                    </a:spcBef>
                    <a:spcAft>
                      <a:spcPts val="0"/>
                    </a:spcAft>
                    <a:buNone/>
                  </a:pPr>
                  <a:r>
                    <a:rPr b="1" lang="en-US" sz="600" u="none">
                      <a:solidFill>
                        <a:schemeClr val="lt1"/>
                      </a:solidFill>
                      <a:latin typeface="Arial"/>
                      <a:ea typeface="Arial"/>
                      <a:cs typeface="Arial"/>
                      <a:sym typeface="Arial"/>
                    </a:rPr>
                    <a:t>1</a:t>
                  </a:r>
                  <a:r>
                    <a:rPr b="0" lang="en-US" sz="600" u="none">
                      <a:solidFill>
                        <a:schemeClr val="dk1"/>
                      </a:solidFill>
                      <a:latin typeface="Arial"/>
                      <a:ea typeface="Arial"/>
                      <a:cs typeface="Arial"/>
                      <a:sym typeface="Arial"/>
                    </a:rPr>
                    <a:t>	A sugar molecule binds </a:t>
                  </a:r>
                  <a:br>
                    <a:rPr b="0" lang="en-US" sz="600" u="none">
                      <a:solidFill>
                        <a:schemeClr val="dk1"/>
                      </a:solidFill>
                      <a:latin typeface="Arial"/>
                      <a:ea typeface="Arial"/>
                      <a:cs typeface="Arial"/>
                      <a:sym typeface="Arial"/>
                    </a:rPr>
                  </a:br>
                  <a:r>
                    <a:rPr b="0" lang="en-US" sz="600" u="none">
                      <a:solidFill>
                        <a:schemeClr val="dk1"/>
                      </a:solidFill>
                      <a:latin typeface="Arial"/>
                      <a:ea typeface="Arial"/>
                      <a:cs typeface="Arial"/>
                      <a:sym typeface="Arial"/>
                    </a:rPr>
                    <a:t>to a receptor protein on </a:t>
                  </a:r>
                  <a:br>
                    <a:rPr b="0" lang="en-US" sz="600" u="none">
                      <a:solidFill>
                        <a:schemeClr val="dk1"/>
                      </a:solidFill>
                      <a:latin typeface="Arial"/>
                      <a:ea typeface="Arial"/>
                      <a:cs typeface="Arial"/>
                      <a:sym typeface="Arial"/>
                    </a:rPr>
                  </a:br>
                  <a:r>
                    <a:rPr b="0" lang="en-US" sz="600" u="none">
                      <a:solidFill>
                        <a:schemeClr val="dk1"/>
                      </a:solidFill>
                      <a:latin typeface="Arial"/>
                      <a:ea typeface="Arial"/>
                      <a:cs typeface="Arial"/>
                      <a:sym typeface="Arial"/>
                    </a:rPr>
                    <a:t>the sensory receptor cell.</a:t>
                  </a:r>
                  <a:endParaRPr/>
                </a:p>
              </p:txBody>
            </p:sp>
            <p:cxnSp>
              <p:nvCxnSpPr>
                <p:cNvPr id="493" name="Google Shape;493;p29"/>
                <p:cNvCxnSpPr/>
                <p:nvPr/>
              </p:nvCxnSpPr>
              <p:spPr>
                <a:xfrm>
                  <a:off x="2160" y="1974"/>
                  <a:ext cx="0" cy="226"/>
                </a:xfrm>
                <a:prstGeom prst="straightConnector1">
                  <a:avLst/>
                </a:prstGeom>
                <a:noFill/>
                <a:ln cap="flat" cmpd="sng" w="25400">
                  <a:solidFill>
                    <a:schemeClr val="dk1"/>
                  </a:solidFill>
                  <a:prstDash val="solid"/>
                  <a:round/>
                  <a:headEnd len="med" w="med" type="none"/>
                  <a:tailEnd len="med" w="med" type="none"/>
                </a:ln>
              </p:spPr>
            </p:cxnSp>
          </p:grpSp>
        </p:grpSp>
      </p:grpSp>
      <p:sp>
        <p:nvSpPr>
          <p:cNvPr id="494" name="Google Shape;494;p29"/>
          <p:cNvSpPr txBox="1"/>
          <p:nvPr>
            <p:ph idx="1" type="body"/>
          </p:nvPr>
        </p:nvSpPr>
        <p:spPr>
          <a:xfrm>
            <a:off x="677334" y="1513477"/>
            <a:ext cx="5418666" cy="511168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b="1" i="1" lang="en-US"/>
              <a:t>Saltiness/sourness: </a:t>
            </a:r>
            <a:r>
              <a:rPr lang="en-US"/>
              <a:t>Na+ and H+ ions directly flow in to depolarize taste receptors</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b="1" i="1" lang="en-US"/>
              <a:t>Umami/monosodium glutamate: </a:t>
            </a:r>
            <a:r>
              <a:rPr lang="en-US"/>
              <a:t>glutamate binds to Na+ ions, causing them to open</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b="1" i="1" lang="en-US"/>
              <a:t>Bitterness</a:t>
            </a:r>
            <a:r>
              <a:rPr lang="en-US"/>
              <a:t>: bitter substance binds K+ channels and closes them </a:t>
            </a:r>
            <a:endParaRPr/>
          </a:p>
          <a:p>
            <a:pPr indent="-251459" lvl="0" marL="342900" rtl="0" algn="l">
              <a:spcBef>
                <a:spcPts val="1000"/>
              </a:spcBef>
              <a:spcAft>
                <a:spcPts val="0"/>
              </a:spcAft>
              <a:buSzPts val="1440"/>
              <a:buNone/>
            </a:pPr>
            <a:r>
              <a:t/>
            </a:r>
            <a:endParaRPr b="1" i="1"/>
          </a:p>
          <a:p>
            <a:pPr indent="-342900" lvl="0" marL="342900" rtl="0" algn="l">
              <a:spcBef>
                <a:spcPts val="1000"/>
              </a:spcBef>
              <a:spcAft>
                <a:spcPts val="0"/>
              </a:spcAft>
              <a:buSzPts val="1440"/>
              <a:buChar char="▶"/>
            </a:pPr>
            <a:r>
              <a:rPr b="1" i="1" lang="en-US"/>
              <a:t>Sweetness</a:t>
            </a:r>
            <a:r>
              <a:rPr lang="en-US"/>
              <a:t>: G protein-coupled signaling cascade</a:t>
            </a:r>
            <a:endParaRPr b="1" i="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3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Smell (Olfaction)</a:t>
            </a:r>
            <a:endParaRPr/>
          </a:p>
        </p:txBody>
      </p:sp>
      <p:grpSp>
        <p:nvGrpSpPr>
          <p:cNvPr id="500" name="Google Shape;500;p30"/>
          <p:cNvGrpSpPr/>
          <p:nvPr/>
        </p:nvGrpSpPr>
        <p:grpSpPr>
          <a:xfrm>
            <a:off x="448883" y="1422400"/>
            <a:ext cx="9410734" cy="4382051"/>
            <a:chOff x="593" y="1824"/>
            <a:chExt cx="5111" cy="2208"/>
          </a:xfrm>
        </p:grpSpPr>
        <p:pic>
          <p:nvPicPr>
            <p:cNvPr id="501" name="Google Shape;501;p30"/>
            <p:cNvPicPr preferRelativeResize="0"/>
            <p:nvPr/>
          </p:nvPicPr>
          <p:blipFill rotWithShape="1">
            <a:blip r:embed="rId3">
              <a:alphaModFix/>
            </a:blip>
            <a:srcRect b="0" l="0" r="0" t="0"/>
            <a:stretch/>
          </p:blipFill>
          <p:spPr>
            <a:xfrm>
              <a:off x="1197" y="1824"/>
              <a:ext cx="4072" cy="2200"/>
            </a:xfrm>
            <a:prstGeom prst="rect">
              <a:avLst/>
            </a:prstGeom>
            <a:noFill/>
            <a:ln>
              <a:noFill/>
            </a:ln>
          </p:spPr>
        </p:pic>
        <p:sp>
          <p:nvSpPr>
            <p:cNvPr id="502" name="Google Shape;502;p30"/>
            <p:cNvSpPr/>
            <p:nvPr/>
          </p:nvSpPr>
          <p:spPr>
            <a:xfrm>
              <a:off x="1963" y="1891"/>
              <a:ext cx="302" cy="15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Brain</a:t>
              </a:r>
              <a:endParaRPr/>
            </a:p>
          </p:txBody>
        </p:sp>
        <p:sp>
          <p:nvSpPr>
            <p:cNvPr id="503" name="Google Shape;503;p30"/>
            <p:cNvSpPr/>
            <p:nvPr/>
          </p:nvSpPr>
          <p:spPr>
            <a:xfrm>
              <a:off x="1700" y="2505"/>
              <a:ext cx="546" cy="15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Nasal cavity</a:t>
              </a:r>
              <a:endParaRPr/>
            </a:p>
          </p:txBody>
        </p:sp>
        <p:sp>
          <p:nvSpPr>
            <p:cNvPr id="504" name="Google Shape;504;p30"/>
            <p:cNvSpPr/>
            <p:nvPr/>
          </p:nvSpPr>
          <p:spPr>
            <a:xfrm>
              <a:off x="1090" y="2217"/>
              <a:ext cx="403" cy="15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Odorant</a:t>
              </a:r>
              <a:endParaRPr/>
            </a:p>
          </p:txBody>
        </p:sp>
        <p:cxnSp>
          <p:nvCxnSpPr>
            <p:cNvPr id="505" name="Google Shape;505;p30"/>
            <p:cNvCxnSpPr/>
            <p:nvPr/>
          </p:nvCxnSpPr>
          <p:spPr>
            <a:xfrm rot="10800000">
              <a:off x="1327" y="2372"/>
              <a:ext cx="0" cy="431"/>
            </a:xfrm>
            <a:prstGeom prst="straightConnector1">
              <a:avLst/>
            </a:prstGeom>
            <a:noFill/>
            <a:ln cap="flat" cmpd="sng" w="25400">
              <a:solidFill>
                <a:schemeClr val="dk1"/>
              </a:solidFill>
              <a:prstDash val="solid"/>
              <a:round/>
              <a:headEnd len="med" w="med" type="none"/>
              <a:tailEnd len="med" w="med" type="none"/>
            </a:ln>
          </p:spPr>
        </p:cxnSp>
        <p:cxnSp>
          <p:nvCxnSpPr>
            <p:cNvPr id="506" name="Google Shape;506;p30"/>
            <p:cNvCxnSpPr/>
            <p:nvPr/>
          </p:nvCxnSpPr>
          <p:spPr>
            <a:xfrm rot="10800000">
              <a:off x="1667" y="3234"/>
              <a:ext cx="502" cy="0"/>
            </a:xfrm>
            <a:prstGeom prst="straightConnector1">
              <a:avLst/>
            </a:prstGeom>
            <a:noFill/>
            <a:ln cap="flat" cmpd="sng" w="25400">
              <a:solidFill>
                <a:schemeClr val="dk1"/>
              </a:solidFill>
              <a:prstDash val="solid"/>
              <a:round/>
              <a:headEnd len="med" w="med" type="none"/>
              <a:tailEnd len="med" w="med" type="none"/>
            </a:ln>
          </p:spPr>
        </p:cxnSp>
        <p:cxnSp>
          <p:nvCxnSpPr>
            <p:cNvPr id="507" name="Google Shape;507;p30"/>
            <p:cNvCxnSpPr/>
            <p:nvPr/>
          </p:nvCxnSpPr>
          <p:spPr>
            <a:xfrm rot="10800000">
              <a:off x="1667" y="3234"/>
              <a:ext cx="509" cy="353"/>
            </a:xfrm>
            <a:prstGeom prst="straightConnector1">
              <a:avLst/>
            </a:prstGeom>
            <a:noFill/>
            <a:ln cap="flat" cmpd="sng" w="25400">
              <a:solidFill>
                <a:schemeClr val="dk1"/>
              </a:solidFill>
              <a:prstDash val="solid"/>
              <a:round/>
              <a:headEnd len="med" w="med" type="none"/>
              <a:tailEnd len="med" w="med" type="none"/>
            </a:ln>
          </p:spPr>
        </p:cxnSp>
        <p:sp>
          <p:nvSpPr>
            <p:cNvPr id="508" name="Google Shape;508;p30"/>
            <p:cNvSpPr/>
            <p:nvPr/>
          </p:nvSpPr>
          <p:spPr>
            <a:xfrm>
              <a:off x="1298" y="3155"/>
              <a:ext cx="448" cy="25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Odorant</a:t>
              </a: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receptors</a:t>
              </a:r>
              <a:endParaRPr/>
            </a:p>
          </p:txBody>
        </p:sp>
        <p:cxnSp>
          <p:nvCxnSpPr>
            <p:cNvPr id="509" name="Google Shape;509;p30"/>
            <p:cNvCxnSpPr/>
            <p:nvPr/>
          </p:nvCxnSpPr>
          <p:spPr>
            <a:xfrm rot="10800000">
              <a:off x="1804" y="3554"/>
              <a:ext cx="254" cy="0"/>
            </a:xfrm>
            <a:prstGeom prst="straightConnector1">
              <a:avLst/>
            </a:prstGeom>
            <a:noFill/>
            <a:ln cap="flat" cmpd="sng" w="25400">
              <a:solidFill>
                <a:schemeClr val="dk1"/>
              </a:solidFill>
              <a:prstDash val="solid"/>
              <a:round/>
              <a:headEnd len="med" w="med" type="none"/>
              <a:tailEnd len="med" w="med" type="none"/>
            </a:ln>
          </p:spPr>
        </p:cxnSp>
        <p:sp>
          <p:nvSpPr>
            <p:cNvPr id="510" name="Google Shape;510;p30"/>
            <p:cNvSpPr/>
            <p:nvPr/>
          </p:nvSpPr>
          <p:spPr>
            <a:xfrm>
              <a:off x="1434" y="3469"/>
              <a:ext cx="497" cy="25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Plasma</a:t>
              </a: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membrane</a:t>
              </a:r>
              <a:endParaRPr/>
            </a:p>
          </p:txBody>
        </p:sp>
        <p:cxnSp>
          <p:nvCxnSpPr>
            <p:cNvPr id="511" name="Google Shape;511;p30"/>
            <p:cNvCxnSpPr/>
            <p:nvPr/>
          </p:nvCxnSpPr>
          <p:spPr>
            <a:xfrm rot="10800000">
              <a:off x="1810" y="3926"/>
              <a:ext cx="307" cy="0"/>
            </a:xfrm>
            <a:prstGeom prst="straightConnector1">
              <a:avLst/>
            </a:prstGeom>
            <a:noFill/>
            <a:ln cap="flat" cmpd="sng" w="25400">
              <a:solidFill>
                <a:schemeClr val="dk1"/>
              </a:solidFill>
              <a:prstDash val="solid"/>
              <a:round/>
              <a:headEnd len="med" w="med" type="none"/>
              <a:tailEnd len="med" w="med" type="none"/>
            </a:ln>
          </p:spPr>
        </p:cxnSp>
        <p:sp>
          <p:nvSpPr>
            <p:cNvPr id="512" name="Google Shape;512;p30"/>
            <p:cNvSpPr/>
            <p:nvPr/>
          </p:nvSpPr>
          <p:spPr>
            <a:xfrm>
              <a:off x="1433" y="3847"/>
              <a:ext cx="403" cy="15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Odorant</a:t>
              </a:r>
              <a:endParaRPr/>
            </a:p>
          </p:txBody>
        </p:sp>
        <p:cxnSp>
          <p:nvCxnSpPr>
            <p:cNvPr id="513" name="Google Shape;513;p30"/>
            <p:cNvCxnSpPr/>
            <p:nvPr/>
          </p:nvCxnSpPr>
          <p:spPr>
            <a:xfrm>
              <a:off x="4812" y="3626"/>
              <a:ext cx="294" cy="0"/>
            </a:xfrm>
            <a:prstGeom prst="straightConnector1">
              <a:avLst/>
            </a:prstGeom>
            <a:noFill/>
            <a:ln cap="flat" cmpd="sng" w="25400">
              <a:solidFill>
                <a:schemeClr val="dk1"/>
              </a:solidFill>
              <a:prstDash val="solid"/>
              <a:round/>
              <a:headEnd len="med" w="med" type="none"/>
              <a:tailEnd len="med" w="med" type="none"/>
            </a:ln>
          </p:spPr>
        </p:cxnSp>
        <p:cxnSp>
          <p:nvCxnSpPr>
            <p:cNvPr id="514" name="Google Shape;514;p30"/>
            <p:cNvCxnSpPr/>
            <p:nvPr/>
          </p:nvCxnSpPr>
          <p:spPr>
            <a:xfrm flipH="1" rot="10800000">
              <a:off x="4917" y="3626"/>
              <a:ext cx="196" cy="170"/>
            </a:xfrm>
            <a:prstGeom prst="straightConnector1">
              <a:avLst/>
            </a:prstGeom>
            <a:noFill/>
            <a:ln cap="flat" cmpd="sng" w="25400">
              <a:solidFill>
                <a:schemeClr val="dk1"/>
              </a:solidFill>
              <a:prstDash val="solid"/>
              <a:round/>
              <a:headEnd len="med" w="med" type="none"/>
              <a:tailEnd len="med" w="med" type="none"/>
            </a:ln>
          </p:spPr>
        </p:cxnSp>
        <p:sp>
          <p:nvSpPr>
            <p:cNvPr id="515" name="Google Shape;515;p30"/>
            <p:cNvSpPr/>
            <p:nvPr/>
          </p:nvSpPr>
          <p:spPr>
            <a:xfrm>
              <a:off x="5095" y="3547"/>
              <a:ext cx="272" cy="15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Cilia</a:t>
              </a:r>
              <a:endParaRPr/>
            </a:p>
          </p:txBody>
        </p:sp>
        <p:cxnSp>
          <p:nvCxnSpPr>
            <p:cNvPr id="516" name="Google Shape;516;p30"/>
            <p:cNvCxnSpPr/>
            <p:nvPr/>
          </p:nvCxnSpPr>
          <p:spPr>
            <a:xfrm>
              <a:off x="4728" y="3365"/>
              <a:ext cx="339" cy="0"/>
            </a:xfrm>
            <a:prstGeom prst="straightConnector1">
              <a:avLst/>
            </a:prstGeom>
            <a:noFill/>
            <a:ln cap="flat" cmpd="sng" w="25400">
              <a:solidFill>
                <a:schemeClr val="dk1"/>
              </a:solidFill>
              <a:prstDash val="solid"/>
              <a:round/>
              <a:headEnd len="med" w="med" type="none"/>
              <a:tailEnd len="med" w="med" type="none"/>
            </a:ln>
          </p:spPr>
        </p:cxnSp>
        <p:sp>
          <p:nvSpPr>
            <p:cNvPr id="517" name="Google Shape;517;p30"/>
            <p:cNvSpPr/>
            <p:nvPr/>
          </p:nvSpPr>
          <p:spPr>
            <a:xfrm>
              <a:off x="5039" y="3281"/>
              <a:ext cx="665" cy="15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Chemoreceptor</a:t>
              </a:r>
              <a:endParaRPr/>
            </a:p>
          </p:txBody>
        </p:sp>
        <p:cxnSp>
          <p:nvCxnSpPr>
            <p:cNvPr id="518" name="Google Shape;518;p30"/>
            <p:cNvCxnSpPr/>
            <p:nvPr/>
          </p:nvCxnSpPr>
          <p:spPr>
            <a:xfrm flipH="1" rot="10800000">
              <a:off x="4931" y="2953"/>
              <a:ext cx="139" cy="242"/>
            </a:xfrm>
            <a:prstGeom prst="straightConnector1">
              <a:avLst/>
            </a:prstGeom>
            <a:noFill/>
            <a:ln cap="flat" cmpd="sng" w="25400">
              <a:solidFill>
                <a:schemeClr val="dk1"/>
              </a:solidFill>
              <a:prstDash val="solid"/>
              <a:round/>
              <a:headEnd len="med" w="med" type="none"/>
              <a:tailEnd len="med" w="med" type="none"/>
            </a:ln>
          </p:spPr>
        </p:cxnSp>
        <p:sp>
          <p:nvSpPr>
            <p:cNvPr id="519" name="Google Shape;519;p30"/>
            <p:cNvSpPr/>
            <p:nvPr/>
          </p:nvSpPr>
          <p:spPr>
            <a:xfrm>
              <a:off x="5071" y="2870"/>
              <a:ext cx="581" cy="15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Epithelial cell</a:t>
              </a:r>
              <a:endParaRPr/>
            </a:p>
          </p:txBody>
        </p:sp>
        <p:cxnSp>
          <p:nvCxnSpPr>
            <p:cNvPr id="520" name="Google Shape;520;p30"/>
            <p:cNvCxnSpPr/>
            <p:nvPr/>
          </p:nvCxnSpPr>
          <p:spPr>
            <a:xfrm>
              <a:off x="4957" y="2738"/>
              <a:ext cx="127" cy="0"/>
            </a:xfrm>
            <a:prstGeom prst="straightConnector1">
              <a:avLst/>
            </a:prstGeom>
            <a:noFill/>
            <a:ln cap="flat" cmpd="sng" w="25400">
              <a:solidFill>
                <a:schemeClr val="dk1"/>
              </a:solidFill>
              <a:prstDash val="solid"/>
              <a:round/>
              <a:headEnd len="med" w="med" type="none"/>
              <a:tailEnd len="med" w="med" type="none"/>
            </a:ln>
          </p:spPr>
        </p:cxnSp>
        <p:sp>
          <p:nvSpPr>
            <p:cNvPr id="521" name="Google Shape;521;p30"/>
            <p:cNvSpPr/>
            <p:nvPr/>
          </p:nvSpPr>
          <p:spPr>
            <a:xfrm>
              <a:off x="5063" y="2653"/>
              <a:ext cx="301" cy="15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Bone</a:t>
              </a:r>
              <a:endParaRPr/>
            </a:p>
          </p:txBody>
        </p:sp>
        <p:cxnSp>
          <p:nvCxnSpPr>
            <p:cNvPr id="522" name="Google Shape;522;p30"/>
            <p:cNvCxnSpPr/>
            <p:nvPr/>
          </p:nvCxnSpPr>
          <p:spPr>
            <a:xfrm>
              <a:off x="4957" y="2333"/>
              <a:ext cx="130" cy="0"/>
            </a:xfrm>
            <a:prstGeom prst="straightConnector1">
              <a:avLst/>
            </a:prstGeom>
            <a:noFill/>
            <a:ln cap="flat" cmpd="sng" w="25400">
              <a:solidFill>
                <a:schemeClr val="dk1"/>
              </a:solidFill>
              <a:prstDash val="solid"/>
              <a:round/>
              <a:headEnd len="med" w="med" type="none"/>
              <a:tailEnd len="med" w="med" type="none"/>
            </a:ln>
          </p:spPr>
        </p:cxnSp>
        <p:sp>
          <p:nvSpPr>
            <p:cNvPr id="523" name="Google Shape;523;p30"/>
            <p:cNvSpPr/>
            <p:nvPr/>
          </p:nvSpPr>
          <p:spPr>
            <a:xfrm>
              <a:off x="5050" y="2250"/>
              <a:ext cx="607" cy="15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Olfactory bulb</a:t>
              </a:r>
              <a:endParaRPr/>
            </a:p>
          </p:txBody>
        </p:sp>
        <p:sp>
          <p:nvSpPr>
            <p:cNvPr id="524" name="Google Shape;524;p30"/>
            <p:cNvSpPr/>
            <p:nvPr/>
          </p:nvSpPr>
          <p:spPr>
            <a:xfrm>
              <a:off x="3960" y="1948"/>
              <a:ext cx="699" cy="15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Action potentials</a:t>
              </a:r>
              <a:endParaRPr/>
            </a:p>
          </p:txBody>
        </p:sp>
        <p:sp>
          <p:nvSpPr>
            <p:cNvPr id="525" name="Google Shape;525;p30"/>
            <p:cNvSpPr txBox="1"/>
            <p:nvPr/>
          </p:nvSpPr>
          <p:spPr>
            <a:xfrm>
              <a:off x="4409" y="3862"/>
              <a:ext cx="351" cy="15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Mucus</a:t>
              </a:r>
              <a:endParaRPr/>
            </a:p>
          </p:txBody>
        </p:sp>
        <p:sp>
          <p:nvSpPr>
            <p:cNvPr id="526" name="Google Shape;526;p30"/>
            <p:cNvSpPr/>
            <p:nvPr/>
          </p:nvSpPr>
          <p:spPr>
            <a:xfrm>
              <a:off x="593" y="3840"/>
              <a:ext cx="767" cy="19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Figure 49.15</a:t>
              </a:r>
              <a:endParaRPr/>
            </a:p>
          </p:txBody>
        </p:sp>
      </p:grpSp>
      <p:sp>
        <p:nvSpPr>
          <p:cNvPr id="527" name="Google Shape;527;p30"/>
          <p:cNvSpPr txBox="1"/>
          <p:nvPr>
            <p:ph idx="1" type="body"/>
          </p:nvPr>
        </p:nvSpPr>
        <p:spPr>
          <a:xfrm>
            <a:off x="677334" y="6151761"/>
            <a:ext cx="9517274" cy="47339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MANY odorant receptors (one for each type of substance)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31"/>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4000"/>
              <a:buFont typeface="Trebuchet MS"/>
              <a:buNone/>
            </a:pPr>
            <a:r>
              <a:rPr lang="en-US"/>
              <a:t>Photoreceptors:</a:t>
            </a:r>
            <a:br>
              <a:rPr lang="en-US"/>
            </a:br>
            <a:r>
              <a:rPr lang="en-US"/>
              <a:t>Vision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3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Invertebrate Vision</a:t>
            </a:r>
            <a:endParaRPr/>
          </a:p>
        </p:txBody>
      </p:sp>
      <p:grpSp>
        <p:nvGrpSpPr>
          <p:cNvPr id="538" name="Google Shape;538;p32"/>
          <p:cNvGrpSpPr/>
          <p:nvPr/>
        </p:nvGrpSpPr>
        <p:grpSpPr>
          <a:xfrm>
            <a:off x="572467" y="1687512"/>
            <a:ext cx="3695700" cy="3482975"/>
            <a:chOff x="1738" y="1872"/>
            <a:chExt cx="2328" cy="2194"/>
          </a:xfrm>
        </p:grpSpPr>
        <p:grpSp>
          <p:nvGrpSpPr>
            <p:cNvPr id="539" name="Google Shape;539;p32"/>
            <p:cNvGrpSpPr/>
            <p:nvPr/>
          </p:nvGrpSpPr>
          <p:grpSpPr>
            <a:xfrm>
              <a:off x="1738" y="1872"/>
              <a:ext cx="2328" cy="2194"/>
              <a:chOff x="1738" y="1872"/>
              <a:chExt cx="2328" cy="2194"/>
            </a:xfrm>
          </p:grpSpPr>
          <p:pic>
            <p:nvPicPr>
              <p:cNvPr id="540" name="Google Shape;540;p32"/>
              <p:cNvPicPr preferRelativeResize="0"/>
              <p:nvPr/>
            </p:nvPicPr>
            <p:blipFill rotWithShape="1">
              <a:blip r:embed="rId3">
                <a:alphaModFix/>
              </a:blip>
              <a:srcRect b="0" l="0" r="0" t="0"/>
              <a:stretch/>
            </p:blipFill>
            <p:spPr>
              <a:xfrm>
                <a:off x="1940" y="1872"/>
                <a:ext cx="2084" cy="2194"/>
              </a:xfrm>
              <a:prstGeom prst="rect">
                <a:avLst/>
              </a:prstGeom>
              <a:noFill/>
              <a:ln>
                <a:noFill/>
              </a:ln>
            </p:spPr>
          </p:pic>
          <p:sp>
            <p:nvSpPr>
              <p:cNvPr id="541" name="Google Shape;541;p32"/>
              <p:cNvSpPr/>
              <p:nvPr/>
            </p:nvSpPr>
            <p:spPr>
              <a:xfrm>
                <a:off x="1738" y="1976"/>
                <a:ext cx="288" cy="15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000">
                    <a:solidFill>
                      <a:schemeClr val="dk1"/>
                    </a:solidFill>
                    <a:latin typeface="Trebuchet MS"/>
                    <a:ea typeface="Trebuchet MS"/>
                    <a:cs typeface="Trebuchet MS"/>
                    <a:sym typeface="Trebuchet MS"/>
                  </a:rPr>
                  <a:t>Light</a:t>
                </a:r>
                <a:endParaRPr/>
              </a:p>
            </p:txBody>
          </p:sp>
          <p:sp>
            <p:nvSpPr>
              <p:cNvPr id="542" name="Google Shape;542;p32"/>
              <p:cNvSpPr/>
              <p:nvPr/>
            </p:nvSpPr>
            <p:spPr>
              <a:xfrm>
                <a:off x="3062" y="2451"/>
                <a:ext cx="813" cy="25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Light shining from </a:t>
                </a:r>
                <a:br>
                  <a:rPr lang="en-US" sz="1000">
                    <a:solidFill>
                      <a:schemeClr val="dk1"/>
                    </a:solidFill>
                    <a:latin typeface="Trebuchet MS"/>
                    <a:ea typeface="Trebuchet MS"/>
                    <a:cs typeface="Trebuchet MS"/>
                    <a:sym typeface="Trebuchet MS"/>
                  </a:rPr>
                </a:br>
                <a:r>
                  <a:rPr lang="en-US" sz="1000">
                    <a:solidFill>
                      <a:schemeClr val="dk1"/>
                    </a:solidFill>
                    <a:latin typeface="Trebuchet MS"/>
                    <a:ea typeface="Trebuchet MS"/>
                    <a:cs typeface="Trebuchet MS"/>
                    <a:sym typeface="Trebuchet MS"/>
                  </a:rPr>
                  <a:t>the front is detected</a:t>
                </a:r>
                <a:endParaRPr/>
              </a:p>
            </p:txBody>
          </p:sp>
          <p:cxnSp>
            <p:nvCxnSpPr>
              <p:cNvPr id="543" name="Google Shape;543;p32"/>
              <p:cNvCxnSpPr/>
              <p:nvPr/>
            </p:nvCxnSpPr>
            <p:spPr>
              <a:xfrm rot="10800000">
                <a:off x="2456" y="3119"/>
                <a:ext cx="311" cy="0"/>
              </a:xfrm>
              <a:prstGeom prst="straightConnector1">
                <a:avLst/>
              </a:prstGeom>
              <a:noFill/>
              <a:ln cap="flat" cmpd="sng" w="25400">
                <a:solidFill>
                  <a:schemeClr val="dk1"/>
                </a:solidFill>
                <a:prstDash val="solid"/>
                <a:round/>
                <a:headEnd len="med" w="med" type="none"/>
                <a:tailEnd len="med" w="med" type="none"/>
              </a:ln>
            </p:spPr>
          </p:cxnSp>
          <p:sp>
            <p:nvSpPr>
              <p:cNvPr id="544" name="Google Shape;544;p32"/>
              <p:cNvSpPr/>
              <p:nvPr/>
            </p:nvSpPr>
            <p:spPr>
              <a:xfrm>
                <a:off x="1857" y="3038"/>
                <a:ext cx="615" cy="15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000">
                    <a:solidFill>
                      <a:schemeClr val="dk1"/>
                    </a:solidFill>
                    <a:latin typeface="Trebuchet MS"/>
                    <a:ea typeface="Trebuchet MS"/>
                    <a:cs typeface="Trebuchet MS"/>
                    <a:sym typeface="Trebuchet MS"/>
                  </a:rPr>
                  <a:t>Photoreceptor</a:t>
                </a:r>
                <a:endParaRPr/>
              </a:p>
            </p:txBody>
          </p:sp>
          <p:cxnSp>
            <p:nvCxnSpPr>
              <p:cNvPr id="545" name="Google Shape;545;p32"/>
              <p:cNvCxnSpPr/>
              <p:nvPr/>
            </p:nvCxnSpPr>
            <p:spPr>
              <a:xfrm rot="10800000">
                <a:off x="2356" y="3320"/>
                <a:ext cx="396" cy="0"/>
              </a:xfrm>
              <a:prstGeom prst="straightConnector1">
                <a:avLst/>
              </a:prstGeom>
              <a:noFill/>
              <a:ln cap="flat" cmpd="sng" w="25400">
                <a:solidFill>
                  <a:schemeClr val="dk1"/>
                </a:solidFill>
                <a:prstDash val="solid"/>
                <a:round/>
                <a:headEnd len="med" w="med" type="none"/>
                <a:tailEnd len="med" w="med" type="none"/>
              </a:ln>
            </p:spPr>
          </p:cxnSp>
          <p:sp>
            <p:nvSpPr>
              <p:cNvPr id="546" name="Google Shape;546;p32"/>
              <p:cNvSpPr/>
              <p:nvPr/>
            </p:nvSpPr>
            <p:spPr>
              <a:xfrm>
                <a:off x="1742" y="3243"/>
                <a:ext cx="638" cy="15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000">
                    <a:solidFill>
                      <a:schemeClr val="dk1"/>
                    </a:solidFill>
                    <a:latin typeface="Trebuchet MS"/>
                    <a:ea typeface="Trebuchet MS"/>
                    <a:cs typeface="Trebuchet MS"/>
                    <a:sym typeface="Trebuchet MS"/>
                  </a:rPr>
                  <a:t>Visual pigment</a:t>
                </a:r>
                <a:endParaRPr/>
              </a:p>
            </p:txBody>
          </p:sp>
          <p:cxnSp>
            <p:nvCxnSpPr>
              <p:cNvPr id="547" name="Google Shape;547;p32"/>
              <p:cNvCxnSpPr/>
              <p:nvPr/>
            </p:nvCxnSpPr>
            <p:spPr>
              <a:xfrm rot="10800000">
                <a:off x="2419" y="3556"/>
                <a:ext cx="292" cy="1"/>
              </a:xfrm>
              <a:prstGeom prst="straightConnector1">
                <a:avLst/>
              </a:prstGeom>
              <a:noFill/>
              <a:ln cap="flat" cmpd="sng" w="25400">
                <a:solidFill>
                  <a:schemeClr val="dk1"/>
                </a:solidFill>
                <a:prstDash val="solid"/>
                <a:round/>
                <a:headEnd len="med" w="med" type="none"/>
                <a:tailEnd len="med" w="med" type="none"/>
              </a:ln>
            </p:spPr>
          </p:cxnSp>
          <p:sp>
            <p:nvSpPr>
              <p:cNvPr id="548" name="Google Shape;548;p32"/>
              <p:cNvSpPr/>
              <p:nvPr/>
            </p:nvSpPr>
            <p:spPr>
              <a:xfrm>
                <a:off x="2064" y="3474"/>
                <a:ext cx="382" cy="15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000">
                    <a:solidFill>
                      <a:schemeClr val="dk1"/>
                    </a:solidFill>
                    <a:latin typeface="Trebuchet MS"/>
                    <a:ea typeface="Trebuchet MS"/>
                    <a:cs typeface="Trebuchet MS"/>
                    <a:sym typeface="Trebuchet MS"/>
                  </a:rPr>
                  <a:t>Ocellus</a:t>
                </a:r>
                <a:endParaRPr/>
              </a:p>
            </p:txBody>
          </p:sp>
          <p:cxnSp>
            <p:nvCxnSpPr>
              <p:cNvPr id="549" name="Google Shape;549;p32"/>
              <p:cNvCxnSpPr/>
              <p:nvPr/>
            </p:nvCxnSpPr>
            <p:spPr>
              <a:xfrm flipH="1">
                <a:off x="3573" y="2966"/>
                <a:ext cx="90" cy="198"/>
              </a:xfrm>
              <a:prstGeom prst="straightConnector1">
                <a:avLst/>
              </a:prstGeom>
              <a:noFill/>
              <a:ln cap="flat" cmpd="sng" w="25400">
                <a:solidFill>
                  <a:schemeClr val="dk1"/>
                </a:solidFill>
                <a:prstDash val="solid"/>
                <a:round/>
                <a:headEnd len="med" w="med" type="none"/>
                <a:tailEnd len="med" w="med" type="none"/>
              </a:ln>
            </p:spPr>
          </p:cxnSp>
          <p:sp>
            <p:nvSpPr>
              <p:cNvPr id="550" name="Google Shape;550;p32"/>
              <p:cNvSpPr/>
              <p:nvPr/>
            </p:nvSpPr>
            <p:spPr>
              <a:xfrm>
                <a:off x="3373" y="3124"/>
                <a:ext cx="439" cy="25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Nerve to </a:t>
                </a:r>
                <a:br>
                  <a:rPr lang="en-US" sz="1000">
                    <a:solidFill>
                      <a:schemeClr val="dk1"/>
                    </a:solidFill>
                    <a:latin typeface="Trebuchet MS"/>
                    <a:ea typeface="Trebuchet MS"/>
                    <a:cs typeface="Trebuchet MS"/>
                    <a:sym typeface="Trebuchet MS"/>
                  </a:rPr>
                </a:br>
                <a:r>
                  <a:rPr lang="en-US" sz="1000">
                    <a:solidFill>
                      <a:schemeClr val="dk1"/>
                    </a:solidFill>
                    <a:latin typeface="Trebuchet MS"/>
                    <a:ea typeface="Trebuchet MS"/>
                    <a:cs typeface="Trebuchet MS"/>
                    <a:sym typeface="Trebuchet MS"/>
                  </a:rPr>
                  <a:t>brain</a:t>
                </a:r>
                <a:endParaRPr/>
              </a:p>
            </p:txBody>
          </p:sp>
          <p:cxnSp>
            <p:nvCxnSpPr>
              <p:cNvPr id="551" name="Google Shape;551;p32"/>
              <p:cNvCxnSpPr/>
              <p:nvPr/>
            </p:nvCxnSpPr>
            <p:spPr>
              <a:xfrm>
                <a:off x="3183" y="3435"/>
                <a:ext cx="210" cy="0"/>
              </a:xfrm>
              <a:prstGeom prst="straightConnector1">
                <a:avLst/>
              </a:prstGeom>
              <a:noFill/>
              <a:ln cap="flat" cmpd="sng" w="25400">
                <a:solidFill>
                  <a:schemeClr val="dk1"/>
                </a:solidFill>
                <a:prstDash val="solid"/>
                <a:round/>
                <a:headEnd len="med" w="med" type="none"/>
                <a:tailEnd len="med" w="med" type="none"/>
              </a:ln>
            </p:spPr>
          </p:cxnSp>
          <p:sp>
            <p:nvSpPr>
              <p:cNvPr id="552" name="Google Shape;552;p32"/>
              <p:cNvSpPr/>
              <p:nvPr/>
            </p:nvSpPr>
            <p:spPr>
              <a:xfrm>
                <a:off x="3394" y="3348"/>
                <a:ext cx="496" cy="25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Screening </a:t>
                </a:r>
                <a:br>
                  <a:rPr lang="en-US" sz="1000">
                    <a:solidFill>
                      <a:schemeClr val="dk1"/>
                    </a:solidFill>
                    <a:latin typeface="Trebuchet MS"/>
                    <a:ea typeface="Trebuchet MS"/>
                    <a:cs typeface="Trebuchet MS"/>
                    <a:sym typeface="Trebuchet MS"/>
                  </a:rPr>
                </a:br>
                <a:r>
                  <a:rPr lang="en-US" sz="1000">
                    <a:solidFill>
                      <a:schemeClr val="dk1"/>
                    </a:solidFill>
                    <a:latin typeface="Trebuchet MS"/>
                    <a:ea typeface="Trebuchet MS"/>
                    <a:cs typeface="Trebuchet MS"/>
                    <a:sym typeface="Trebuchet MS"/>
                  </a:rPr>
                  <a:t>pigment</a:t>
                </a:r>
                <a:endParaRPr/>
              </a:p>
            </p:txBody>
          </p:sp>
          <p:sp>
            <p:nvSpPr>
              <p:cNvPr id="553" name="Google Shape;553;p32"/>
              <p:cNvSpPr/>
              <p:nvPr/>
            </p:nvSpPr>
            <p:spPr>
              <a:xfrm>
                <a:off x="3062" y="3718"/>
                <a:ext cx="1004" cy="34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Light shining from </a:t>
                </a:r>
                <a:br>
                  <a:rPr lang="en-US" sz="1000">
                    <a:solidFill>
                      <a:schemeClr val="dk1"/>
                    </a:solidFill>
                    <a:latin typeface="Trebuchet MS"/>
                    <a:ea typeface="Trebuchet MS"/>
                    <a:cs typeface="Trebuchet MS"/>
                    <a:sym typeface="Trebuchet MS"/>
                  </a:rPr>
                </a:br>
                <a:r>
                  <a:rPr lang="en-US" sz="1000">
                    <a:solidFill>
                      <a:schemeClr val="dk1"/>
                    </a:solidFill>
                    <a:latin typeface="Trebuchet MS"/>
                    <a:ea typeface="Trebuchet MS"/>
                    <a:cs typeface="Trebuchet MS"/>
                    <a:sym typeface="Trebuchet MS"/>
                  </a:rPr>
                  <a:t>behind is blocked</a:t>
                </a:r>
                <a:br>
                  <a:rPr lang="en-US" sz="1000">
                    <a:solidFill>
                      <a:schemeClr val="dk1"/>
                    </a:solidFill>
                    <a:latin typeface="Trebuchet MS"/>
                    <a:ea typeface="Trebuchet MS"/>
                    <a:cs typeface="Trebuchet MS"/>
                    <a:sym typeface="Trebuchet MS"/>
                  </a:rPr>
                </a:br>
                <a:r>
                  <a:rPr lang="en-US" sz="1000">
                    <a:solidFill>
                      <a:schemeClr val="dk1"/>
                    </a:solidFill>
                    <a:latin typeface="Trebuchet MS"/>
                    <a:ea typeface="Trebuchet MS"/>
                    <a:cs typeface="Trebuchet MS"/>
                    <a:sym typeface="Trebuchet MS"/>
                  </a:rPr>
                  <a:t>by the screening pigment</a:t>
                </a:r>
                <a:endParaRPr/>
              </a:p>
            </p:txBody>
          </p:sp>
        </p:grpSp>
        <p:sp>
          <p:nvSpPr>
            <p:cNvPr id="554" name="Google Shape;554;p32"/>
            <p:cNvSpPr/>
            <p:nvPr/>
          </p:nvSpPr>
          <p:spPr>
            <a:xfrm>
              <a:off x="3667" y="2896"/>
              <a:ext cx="29" cy="136"/>
            </a:xfrm>
            <a:prstGeom prst="leftBrace">
              <a:avLst>
                <a:gd fmla="val 39080" name="adj1"/>
                <a:gd fmla="val 50000"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grpSp>
        <p:nvGrpSpPr>
          <p:cNvPr id="555" name="Google Shape;555;p32"/>
          <p:cNvGrpSpPr/>
          <p:nvPr/>
        </p:nvGrpSpPr>
        <p:grpSpPr>
          <a:xfrm>
            <a:off x="4457080" y="1669256"/>
            <a:ext cx="6156325" cy="3719512"/>
            <a:chOff x="72" y="379"/>
            <a:chExt cx="5305" cy="3711"/>
          </a:xfrm>
        </p:grpSpPr>
        <p:grpSp>
          <p:nvGrpSpPr>
            <p:cNvPr id="556" name="Google Shape;556;p32"/>
            <p:cNvGrpSpPr/>
            <p:nvPr/>
          </p:nvGrpSpPr>
          <p:grpSpPr>
            <a:xfrm>
              <a:off x="2160" y="480"/>
              <a:ext cx="3217" cy="3610"/>
              <a:chOff x="2160" y="480"/>
              <a:chExt cx="3217" cy="3610"/>
            </a:xfrm>
          </p:grpSpPr>
          <p:pic>
            <p:nvPicPr>
              <p:cNvPr id="557" name="Google Shape;557;p32"/>
              <p:cNvPicPr preferRelativeResize="0"/>
              <p:nvPr/>
            </p:nvPicPr>
            <p:blipFill rotWithShape="1">
              <a:blip r:embed="rId4">
                <a:alphaModFix/>
              </a:blip>
              <a:srcRect b="0" l="0" r="0" t="0"/>
              <a:stretch/>
            </p:blipFill>
            <p:spPr>
              <a:xfrm>
                <a:off x="2160" y="480"/>
                <a:ext cx="2065" cy="3600"/>
              </a:xfrm>
              <a:prstGeom prst="rect">
                <a:avLst/>
              </a:prstGeom>
              <a:noFill/>
              <a:ln>
                <a:noFill/>
              </a:ln>
            </p:spPr>
          </p:pic>
          <p:sp>
            <p:nvSpPr>
              <p:cNvPr id="558" name="Google Shape;558;p32"/>
              <p:cNvSpPr/>
              <p:nvPr/>
            </p:nvSpPr>
            <p:spPr>
              <a:xfrm>
                <a:off x="3853" y="1814"/>
                <a:ext cx="516" cy="24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000">
                    <a:solidFill>
                      <a:schemeClr val="dk1"/>
                    </a:solidFill>
                    <a:latin typeface="Trebuchet MS"/>
                    <a:ea typeface="Trebuchet MS"/>
                    <a:cs typeface="Trebuchet MS"/>
                    <a:sym typeface="Trebuchet MS"/>
                  </a:rPr>
                  <a:t>Cornea</a:t>
                </a:r>
                <a:endParaRPr/>
              </a:p>
            </p:txBody>
          </p:sp>
          <p:cxnSp>
            <p:nvCxnSpPr>
              <p:cNvPr id="559" name="Google Shape;559;p32"/>
              <p:cNvCxnSpPr/>
              <p:nvPr/>
            </p:nvCxnSpPr>
            <p:spPr>
              <a:xfrm rot="10800000">
                <a:off x="4064" y="2032"/>
                <a:ext cx="0" cy="184"/>
              </a:xfrm>
              <a:prstGeom prst="straightConnector1">
                <a:avLst/>
              </a:prstGeom>
              <a:noFill/>
              <a:ln cap="flat" cmpd="sng" w="25400">
                <a:solidFill>
                  <a:schemeClr val="dk1"/>
                </a:solidFill>
                <a:prstDash val="solid"/>
                <a:round/>
                <a:headEnd len="med" w="med" type="none"/>
                <a:tailEnd len="med" w="med" type="none"/>
              </a:ln>
            </p:spPr>
          </p:cxnSp>
          <p:grpSp>
            <p:nvGrpSpPr>
              <p:cNvPr id="560" name="Google Shape;560;p32"/>
              <p:cNvGrpSpPr/>
              <p:nvPr/>
            </p:nvGrpSpPr>
            <p:grpSpPr>
              <a:xfrm>
                <a:off x="3968" y="2296"/>
                <a:ext cx="925" cy="396"/>
                <a:chOff x="2816" y="2296"/>
                <a:chExt cx="925" cy="396"/>
              </a:xfrm>
            </p:grpSpPr>
            <p:sp>
              <p:nvSpPr>
                <p:cNvPr id="561" name="Google Shape;561;p32"/>
                <p:cNvSpPr/>
                <p:nvPr/>
              </p:nvSpPr>
              <p:spPr>
                <a:xfrm>
                  <a:off x="3072" y="2296"/>
                  <a:ext cx="669" cy="39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Crystalline</a:t>
                  </a:r>
                  <a:br>
                    <a:rPr lang="en-US" sz="1000">
                      <a:solidFill>
                        <a:schemeClr val="dk1"/>
                      </a:solidFill>
                      <a:latin typeface="Trebuchet MS"/>
                      <a:ea typeface="Trebuchet MS"/>
                      <a:cs typeface="Trebuchet MS"/>
                      <a:sym typeface="Trebuchet MS"/>
                    </a:rPr>
                  </a:br>
                  <a:r>
                    <a:rPr lang="en-US" sz="1000">
                      <a:solidFill>
                        <a:schemeClr val="dk1"/>
                      </a:solidFill>
                      <a:latin typeface="Trebuchet MS"/>
                      <a:ea typeface="Trebuchet MS"/>
                      <a:cs typeface="Trebuchet MS"/>
                      <a:sym typeface="Trebuchet MS"/>
                    </a:rPr>
                    <a:t>cone</a:t>
                  </a:r>
                  <a:endParaRPr/>
                </a:p>
              </p:txBody>
            </p:sp>
            <p:cxnSp>
              <p:nvCxnSpPr>
                <p:cNvPr id="562" name="Google Shape;562;p32"/>
                <p:cNvCxnSpPr/>
                <p:nvPr/>
              </p:nvCxnSpPr>
              <p:spPr>
                <a:xfrm>
                  <a:off x="2816" y="2432"/>
                  <a:ext cx="264" cy="0"/>
                </a:xfrm>
                <a:prstGeom prst="straightConnector1">
                  <a:avLst/>
                </a:prstGeom>
                <a:noFill/>
                <a:ln cap="flat" cmpd="sng" w="25400">
                  <a:solidFill>
                    <a:schemeClr val="dk1"/>
                  </a:solidFill>
                  <a:prstDash val="solid"/>
                  <a:round/>
                  <a:headEnd len="med" w="med" type="none"/>
                  <a:tailEnd len="med" w="med" type="none"/>
                </a:ln>
              </p:spPr>
            </p:cxnSp>
          </p:grpSp>
          <p:grpSp>
            <p:nvGrpSpPr>
              <p:cNvPr id="563" name="Google Shape;563;p32"/>
              <p:cNvGrpSpPr/>
              <p:nvPr/>
            </p:nvGrpSpPr>
            <p:grpSpPr>
              <a:xfrm>
                <a:off x="3975" y="3018"/>
                <a:ext cx="858" cy="244"/>
                <a:chOff x="2856" y="3018"/>
                <a:chExt cx="858" cy="244"/>
              </a:xfrm>
            </p:grpSpPr>
            <p:cxnSp>
              <p:nvCxnSpPr>
                <p:cNvPr id="564" name="Google Shape;564;p32"/>
                <p:cNvCxnSpPr/>
                <p:nvPr/>
              </p:nvCxnSpPr>
              <p:spPr>
                <a:xfrm>
                  <a:off x="2856" y="3144"/>
                  <a:ext cx="248" cy="0"/>
                </a:xfrm>
                <a:prstGeom prst="straightConnector1">
                  <a:avLst/>
                </a:prstGeom>
                <a:noFill/>
                <a:ln cap="flat" cmpd="sng" w="25400">
                  <a:solidFill>
                    <a:schemeClr val="dk1"/>
                  </a:solidFill>
                  <a:prstDash val="solid"/>
                  <a:round/>
                  <a:headEnd len="med" w="med" type="none"/>
                  <a:tailEnd len="med" w="med" type="none"/>
                </a:ln>
              </p:spPr>
            </p:cxnSp>
            <p:sp>
              <p:nvSpPr>
                <p:cNvPr id="565" name="Google Shape;565;p32"/>
                <p:cNvSpPr/>
                <p:nvPr/>
              </p:nvSpPr>
              <p:spPr>
                <a:xfrm>
                  <a:off x="3083" y="3018"/>
                  <a:ext cx="631" cy="24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000">
                      <a:solidFill>
                        <a:schemeClr val="dk1"/>
                      </a:solidFill>
                      <a:latin typeface="Trebuchet MS"/>
                      <a:ea typeface="Trebuchet MS"/>
                      <a:cs typeface="Trebuchet MS"/>
                      <a:sym typeface="Trebuchet MS"/>
                    </a:rPr>
                    <a:t>Rhabdom</a:t>
                  </a:r>
                  <a:endParaRPr/>
                </a:p>
              </p:txBody>
            </p:sp>
          </p:grpSp>
          <p:grpSp>
            <p:nvGrpSpPr>
              <p:cNvPr id="566" name="Google Shape;566;p32"/>
              <p:cNvGrpSpPr/>
              <p:nvPr/>
            </p:nvGrpSpPr>
            <p:grpSpPr>
              <a:xfrm>
                <a:off x="4064" y="3412"/>
                <a:ext cx="1072" cy="244"/>
                <a:chOff x="2912" y="3412"/>
                <a:chExt cx="1072" cy="244"/>
              </a:xfrm>
            </p:grpSpPr>
            <p:cxnSp>
              <p:nvCxnSpPr>
                <p:cNvPr id="567" name="Google Shape;567;p32"/>
                <p:cNvCxnSpPr/>
                <p:nvPr/>
              </p:nvCxnSpPr>
              <p:spPr>
                <a:xfrm>
                  <a:off x="2912" y="3536"/>
                  <a:ext cx="232" cy="0"/>
                </a:xfrm>
                <a:prstGeom prst="straightConnector1">
                  <a:avLst/>
                </a:prstGeom>
                <a:noFill/>
                <a:ln cap="flat" cmpd="sng" w="25400">
                  <a:solidFill>
                    <a:schemeClr val="dk1"/>
                  </a:solidFill>
                  <a:prstDash val="solid"/>
                  <a:round/>
                  <a:headEnd len="med" w="med" type="none"/>
                  <a:tailEnd len="med" w="med" type="none"/>
                </a:ln>
              </p:spPr>
            </p:cxnSp>
            <p:sp>
              <p:nvSpPr>
                <p:cNvPr id="568" name="Google Shape;568;p32"/>
                <p:cNvSpPr/>
                <p:nvPr/>
              </p:nvSpPr>
              <p:spPr>
                <a:xfrm>
                  <a:off x="3143" y="3412"/>
                  <a:ext cx="841" cy="24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000">
                      <a:solidFill>
                        <a:schemeClr val="dk1"/>
                      </a:solidFill>
                      <a:latin typeface="Trebuchet MS"/>
                      <a:ea typeface="Trebuchet MS"/>
                      <a:cs typeface="Trebuchet MS"/>
                      <a:sym typeface="Trebuchet MS"/>
                    </a:rPr>
                    <a:t>Photoreceptor</a:t>
                  </a:r>
                  <a:endParaRPr/>
                </a:p>
              </p:txBody>
            </p:sp>
          </p:grpSp>
          <p:cxnSp>
            <p:nvCxnSpPr>
              <p:cNvPr id="569" name="Google Shape;569;p32"/>
              <p:cNvCxnSpPr/>
              <p:nvPr/>
            </p:nvCxnSpPr>
            <p:spPr>
              <a:xfrm flipH="1" rot="10800000">
                <a:off x="3256" y="3640"/>
                <a:ext cx="136" cy="136"/>
              </a:xfrm>
              <a:prstGeom prst="straightConnector1">
                <a:avLst/>
              </a:prstGeom>
              <a:noFill/>
              <a:ln cap="flat" cmpd="sng" w="25400">
                <a:solidFill>
                  <a:schemeClr val="dk1"/>
                </a:solidFill>
                <a:prstDash val="solid"/>
                <a:round/>
                <a:headEnd len="med" w="med" type="none"/>
                <a:tailEnd len="med" w="med" type="none"/>
              </a:ln>
            </p:spPr>
          </p:cxnSp>
          <p:cxnSp>
            <p:nvCxnSpPr>
              <p:cNvPr id="570" name="Google Shape;570;p32"/>
              <p:cNvCxnSpPr/>
              <p:nvPr/>
            </p:nvCxnSpPr>
            <p:spPr>
              <a:xfrm>
                <a:off x="3264" y="3624"/>
                <a:ext cx="136" cy="0"/>
              </a:xfrm>
              <a:prstGeom prst="straightConnector1">
                <a:avLst/>
              </a:prstGeom>
              <a:noFill/>
              <a:ln cap="flat" cmpd="sng" w="25400">
                <a:solidFill>
                  <a:schemeClr val="dk1"/>
                </a:solidFill>
                <a:prstDash val="solid"/>
                <a:round/>
                <a:headEnd len="med" w="med" type="none"/>
                <a:tailEnd len="med" w="med" type="none"/>
              </a:ln>
            </p:spPr>
          </p:cxnSp>
          <p:sp>
            <p:nvSpPr>
              <p:cNvPr id="571" name="Google Shape;571;p32"/>
              <p:cNvSpPr/>
              <p:nvPr/>
            </p:nvSpPr>
            <p:spPr>
              <a:xfrm>
                <a:off x="3361" y="3498"/>
                <a:ext cx="461" cy="24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000">
                    <a:solidFill>
                      <a:schemeClr val="dk1"/>
                    </a:solidFill>
                    <a:latin typeface="Trebuchet MS"/>
                    <a:ea typeface="Trebuchet MS"/>
                    <a:cs typeface="Trebuchet MS"/>
                    <a:sym typeface="Trebuchet MS"/>
                  </a:rPr>
                  <a:t>Axons</a:t>
                </a:r>
                <a:endParaRPr/>
              </a:p>
            </p:txBody>
          </p:sp>
          <p:sp>
            <p:nvSpPr>
              <p:cNvPr id="572" name="Google Shape;572;p32"/>
              <p:cNvSpPr/>
              <p:nvPr/>
            </p:nvSpPr>
            <p:spPr>
              <a:xfrm>
                <a:off x="4212" y="3846"/>
                <a:ext cx="778" cy="24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000">
                    <a:solidFill>
                      <a:schemeClr val="dk1"/>
                    </a:solidFill>
                    <a:latin typeface="Trebuchet MS"/>
                    <a:ea typeface="Trebuchet MS"/>
                    <a:cs typeface="Trebuchet MS"/>
                    <a:sym typeface="Trebuchet MS"/>
                  </a:rPr>
                  <a:t>Ommatidium</a:t>
                </a:r>
                <a:endParaRPr/>
              </a:p>
            </p:txBody>
          </p:sp>
          <p:sp>
            <p:nvSpPr>
              <p:cNvPr id="573" name="Google Shape;573;p32"/>
              <p:cNvSpPr/>
              <p:nvPr/>
            </p:nvSpPr>
            <p:spPr>
              <a:xfrm>
                <a:off x="4896" y="2144"/>
                <a:ext cx="88" cy="544"/>
              </a:xfrm>
              <a:prstGeom prst="rightBrace">
                <a:avLst>
                  <a:gd fmla="val 51515" name="adj1"/>
                  <a:gd fmla="val 50000"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74" name="Google Shape;574;p32"/>
              <p:cNvSpPr/>
              <p:nvPr/>
            </p:nvSpPr>
            <p:spPr>
              <a:xfrm>
                <a:off x="4983" y="2292"/>
                <a:ext cx="394" cy="24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000">
                    <a:solidFill>
                      <a:schemeClr val="dk1"/>
                    </a:solidFill>
                    <a:latin typeface="Trebuchet MS"/>
                    <a:ea typeface="Trebuchet MS"/>
                    <a:cs typeface="Trebuchet MS"/>
                    <a:sym typeface="Trebuchet MS"/>
                  </a:rPr>
                  <a:t>Lens</a:t>
                </a:r>
                <a:endParaRPr/>
              </a:p>
            </p:txBody>
          </p:sp>
          <p:sp>
            <p:nvSpPr>
              <p:cNvPr id="575" name="Google Shape;575;p32"/>
              <p:cNvSpPr/>
              <p:nvPr/>
            </p:nvSpPr>
            <p:spPr>
              <a:xfrm rot="-5400000">
                <a:off x="3991" y="1395"/>
                <a:ext cx="501" cy="211"/>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000">
                    <a:solidFill>
                      <a:schemeClr val="dk1"/>
                    </a:solidFill>
                    <a:latin typeface="Trebuchet MS"/>
                    <a:ea typeface="Trebuchet MS"/>
                    <a:cs typeface="Trebuchet MS"/>
                    <a:sym typeface="Trebuchet MS"/>
                  </a:rPr>
                  <a:t>2 mm</a:t>
                </a:r>
                <a:endParaRPr/>
              </a:p>
            </p:txBody>
          </p:sp>
        </p:grpSp>
        <p:sp>
          <p:nvSpPr>
            <p:cNvPr id="576" name="Google Shape;576;p32"/>
            <p:cNvSpPr/>
            <p:nvPr/>
          </p:nvSpPr>
          <p:spPr>
            <a:xfrm>
              <a:off x="97" y="379"/>
              <a:ext cx="1517" cy="7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000">
                  <a:solidFill>
                    <a:schemeClr val="dk1"/>
                  </a:solidFill>
                  <a:latin typeface="Arial"/>
                  <a:ea typeface="Arial"/>
                  <a:cs typeface="Arial"/>
                  <a:sym typeface="Arial"/>
                </a:rPr>
                <a:t>(a)</a:t>
              </a:r>
              <a:r>
                <a:rPr lang="en-US" sz="1000">
                  <a:solidFill>
                    <a:schemeClr val="dk1"/>
                  </a:solidFill>
                  <a:latin typeface="Arial"/>
                  <a:ea typeface="Arial"/>
                  <a:cs typeface="Arial"/>
                  <a:sym typeface="Arial"/>
                </a:rPr>
                <a:t> The faceted eyes on the </a:t>
              </a: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	head of a fly,</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	photographed with </a:t>
              </a: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	a stereomicroscope. </a:t>
              </a:r>
              <a:endParaRPr/>
            </a:p>
          </p:txBody>
        </p:sp>
        <p:sp>
          <p:nvSpPr>
            <p:cNvPr id="577" name="Google Shape;577;p32"/>
            <p:cNvSpPr/>
            <p:nvPr/>
          </p:nvSpPr>
          <p:spPr>
            <a:xfrm>
              <a:off x="72" y="1698"/>
              <a:ext cx="2186" cy="191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000">
                  <a:solidFill>
                    <a:schemeClr val="dk1"/>
                  </a:solidFill>
                  <a:latin typeface="Arial"/>
                  <a:ea typeface="Arial"/>
                  <a:cs typeface="Arial"/>
                  <a:sym typeface="Arial"/>
                </a:rPr>
                <a:t>(b)</a:t>
              </a:r>
              <a:r>
                <a:rPr lang="en-US" sz="1000">
                  <a:solidFill>
                    <a:schemeClr val="dk1"/>
                  </a:solidFill>
                  <a:latin typeface="Arial"/>
                  <a:ea typeface="Arial"/>
                  <a:cs typeface="Arial"/>
                  <a:sym typeface="Arial"/>
                </a:rPr>
                <a:t> The cornea and crystalline cone of </a:t>
              </a: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	each ommatidium function as </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	a lens that focuses light on the </a:t>
              </a: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	rhabdom, a stack of pigmented </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	plates inside a circle of </a:t>
              </a: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	photoreceptors. The rhabdom </a:t>
              </a: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	traps light and guides it to </a:t>
              </a: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	photoreceptors. The image </a:t>
              </a: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	formed by a compound eye is a </a:t>
              </a: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	mosaic of dots produced by different </a:t>
              </a: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	intensities of light entering the </a:t>
              </a:r>
              <a:br>
                <a:rPr lang="en-US" sz="1000">
                  <a:solidFill>
                    <a:schemeClr val="dk1"/>
                  </a:solidFill>
                  <a:latin typeface="Arial"/>
                  <a:ea typeface="Arial"/>
                  <a:cs typeface="Arial"/>
                  <a:sym typeface="Arial"/>
                </a:rPr>
              </a:br>
              <a:r>
                <a:rPr lang="en-US" sz="1000">
                  <a:solidFill>
                    <a:schemeClr val="dk1"/>
                  </a:solidFill>
                  <a:latin typeface="Arial"/>
                  <a:ea typeface="Arial"/>
                  <a:cs typeface="Arial"/>
                  <a:sym typeface="Arial"/>
                </a:rPr>
                <a:t>	many ommatidia from different angles.</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p3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Vertebrate Eye</a:t>
            </a:r>
            <a:endParaRPr/>
          </a:p>
        </p:txBody>
      </p:sp>
      <p:grpSp>
        <p:nvGrpSpPr>
          <p:cNvPr id="583" name="Google Shape;583;p33"/>
          <p:cNvGrpSpPr/>
          <p:nvPr/>
        </p:nvGrpSpPr>
        <p:grpSpPr>
          <a:xfrm>
            <a:off x="263968" y="1404730"/>
            <a:ext cx="4711700" cy="4048539"/>
            <a:chOff x="672" y="468"/>
            <a:chExt cx="4259" cy="3520"/>
          </a:xfrm>
        </p:grpSpPr>
        <p:pic>
          <p:nvPicPr>
            <p:cNvPr id="584" name="Google Shape;584;p33"/>
            <p:cNvPicPr preferRelativeResize="0"/>
            <p:nvPr/>
          </p:nvPicPr>
          <p:blipFill rotWithShape="1">
            <a:blip r:embed="rId3">
              <a:alphaModFix/>
            </a:blip>
            <a:srcRect b="0" l="0" r="0" t="0"/>
            <a:stretch/>
          </p:blipFill>
          <p:spPr>
            <a:xfrm>
              <a:off x="1032" y="768"/>
              <a:ext cx="3696" cy="2992"/>
            </a:xfrm>
            <a:prstGeom prst="rect">
              <a:avLst/>
            </a:prstGeom>
            <a:noFill/>
            <a:ln>
              <a:noFill/>
            </a:ln>
          </p:spPr>
        </p:pic>
        <p:cxnSp>
          <p:nvCxnSpPr>
            <p:cNvPr id="585" name="Google Shape;585;p33"/>
            <p:cNvCxnSpPr/>
            <p:nvPr/>
          </p:nvCxnSpPr>
          <p:spPr>
            <a:xfrm rot="10800000">
              <a:off x="1248" y="968"/>
              <a:ext cx="480" cy="624"/>
            </a:xfrm>
            <a:prstGeom prst="straightConnector1">
              <a:avLst/>
            </a:prstGeom>
            <a:noFill/>
            <a:ln cap="flat" cmpd="sng" w="25400">
              <a:solidFill>
                <a:schemeClr val="dk1"/>
              </a:solidFill>
              <a:prstDash val="solid"/>
              <a:round/>
              <a:headEnd len="med" w="med" type="none"/>
              <a:tailEnd len="med" w="med" type="none"/>
            </a:ln>
          </p:spPr>
        </p:cxnSp>
        <p:sp>
          <p:nvSpPr>
            <p:cNvPr id="586" name="Google Shape;586;p33"/>
            <p:cNvSpPr txBox="1"/>
            <p:nvPr/>
          </p:nvSpPr>
          <p:spPr>
            <a:xfrm>
              <a:off x="672" y="859"/>
              <a:ext cx="579" cy="16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Ciliary body</a:t>
              </a:r>
              <a:endParaRPr/>
            </a:p>
          </p:txBody>
        </p:sp>
        <p:cxnSp>
          <p:nvCxnSpPr>
            <p:cNvPr id="587" name="Google Shape;587;p33"/>
            <p:cNvCxnSpPr/>
            <p:nvPr/>
          </p:nvCxnSpPr>
          <p:spPr>
            <a:xfrm rot="10800000">
              <a:off x="1248" y="1296"/>
              <a:ext cx="472" cy="512"/>
            </a:xfrm>
            <a:prstGeom prst="straightConnector1">
              <a:avLst/>
            </a:prstGeom>
            <a:noFill/>
            <a:ln cap="flat" cmpd="sng" w="25400">
              <a:solidFill>
                <a:schemeClr val="dk1"/>
              </a:solidFill>
              <a:prstDash val="solid"/>
              <a:round/>
              <a:headEnd len="med" w="med" type="none"/>
              <a:tailEnd len="med" w="med" type="none"/>
            </a:ln>
          </p:spPr>
        </p:cxnSp>
        <p:cxnSp>
          <p:nvCxnSpPr>
            <p:cNvPr id="588" name="Google Shape;588;p33"/>
            <p:cNvCxnSpPr/>
            <p:nvPr/>
          </p:nvCxnSpPr>
          <p:spPr>
            <a:xfrm rot="10800000">
              <a:off x="870" y="2016"/>
              <a:ext cx="688" cy="0"/>
            </a:xfrm>
            <a:prstGeom prst="straightConnector1">
              <a:avLst/>
            </a:prstGeom>
            <a:noFill/>
            <a:ln cap="flat" cmpd="sng" w="25400">
              <a:solidFill>
                <a:schemeClr val="dk1"/>
              </a:solidFill>
              <a:prstDash val="solid"/>
              <a:round/>
              <a:headEnd len="med" w="med" type="none"/>
              <a:tailEnd len="med" w="med" type="none"/>
            </a:ln>
          </p:spPr>
        </p:cxnSp>
        <p:sp>
          <p:nvSpPr>
            <p:cNvPr id="589" name="Google Shape;589;p33"/>
            <p:cNvSpPr txBox="1"/>
            <p:nvPr/>
          </p:nvSpPr>
          <p:spPr>
            <a:xfrm>
              <a:off x="672" y="1923"/>
              <a:ext cx="242" cy="168"/>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Iris</a:t>
              </a:r>
              <a:endParaRPr/>
            </a:p>
          </p:txBody>
        </p:sp>
        <p:sp>
          <p:nvSpPr>
            <p:cNvPr id="590" name="Google Shape;590;p33"/>
            <p:cNvSpPr txBox="1"/>
            <p:nvPr/>
          </p:nvSpPr>
          <p:spPr>
            <a:xfrm>
              <a:off x="672" y="1209"/>
              <a:ext cx="582" cy="271"/>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Suspensory</a:t>
              </a:r>
              <a:br>
                <a:rPr lang="en-US" sz="1000">
                  <a:solidFill>
                    <a:schemeClr val="dk1"/>
                  </a:solidFill>
                  <a:latin typeface="Trebuchet MS"/>
                  <a:ea typeface="Trebuchet MS"/>
                  <a:cs typeface="Trebuchet MS"/>
                  <a:sym typeface="Trebuchet MS"/>
                </a:rPr>
              </a:br>
              <a:r>
                <a:rPr lang="en-US" sz="1000">
                  <a:solidFill>
                    <a:schemeClr val="dk1"/>
                  </a:solidFill>
                  <a:latin typeface="Trebuchet MS"/>
                  <a:ea typeface="Trebuchet MS"/>
                  <a:cs typeface="Trebuchet MS"/>
                  <a:sym typeface="Trebuchet MS"/>
                </a:rPr>
                <a:t>ligament</a:t>
              </a:r>
              <a:endParaRPr/>
            </a:p>
          </p:txBody>
        </p:sp>
        <p:cxnSp>
          <p:nvCxnSpPr>
            <p:cNvPr id="591" name="Google Shape;591;p33"/>
            <p:cNvCxnSpPr/>
            <p:nvPr/>
          </p:nvCxnSpPr>
          <p:spPr>
            <a:xfrm rot="10800000">
              <a:off x="1056" y="1728"/>
              <a:ext cx="378" cy="0"/>
            </a:xfrm>
            <a:prstGeom prst="straightConnector1">
              <a:avLst/>
            </a:prstGeom>
            <a:noFill/>
            <a:ln cap="flat" cmpd="sng" w="25400">
              <a:solidFill>
                <a:schemeClr val="dk1"/>
              </a:solidFill>
              <a:prstDash val="solid"/>
              <a:round/>
              <a:headEnd len="med" w="med" type="none"/>
              <a:tailEnd len="med" w="med" type="none"/>
            </a:ln>
          </p:spPr>
        </p:cxnSp>
        <p:sp>
          <p:nvSpPr>
            <p:cNvPr id="592" name="Google Shape;592;p33"/>
            <p:cNvSpPr txBox="1"/>
            <p:nvPr/>
          </p:nvSpPr>
          <p:spPr>
            <a:xfrm>
              <a:off x="672" y="1634"/>
              <a:ext cx="409" cy="168"/>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Cornea</a:t>
              </a:r>
              <a:endParaRPr/>
            </a:p>
          </p:txBody>
        </p:sp>
        <p:sp>
          <p:nvSpPr>
            <p:cNvPr id="593" name="Google Shape;593;p33"/>
            <p:cNvSpPr/>
            <p:nvPr/>
          </p:nvSpPr>
          <p:spPr>
            <a:xfrm>
              <a:off x="1407" y="2118"/>
              <a:ext cx="63" cy="336"/>
            </a:xfrm>
            <a:prstGeom prst="leftBrace">
              <a:avLst>
                <a:gd fmla="val 44444" name="adj1"/>
                <a:gd fmla="val 50000"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94" name="Google Shape;594;p33"/>
            <p:cNvSpPr txBox="1"/>
            <p:nvPr/>
          </p:nvSpPr>
          <p:spPr>
            <a:xfrm>
              <a:off x="672" y="2192"/>
              <a:ext cx="318" cy="16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Pupil</a:t>
              </a:r>
              <a:endParaRPr/>
            </a:p>
          </p:txBody>
        </p:sp>
        <p:cxnSp>
          <p:nvCxnSpPr>
            <p:cNvPr id="595" name="Google Shape;595;p33"/>
            <p:cNvCxnSpPr/>
            <p:nvPr/>
          </p:nvCxnSpPr>
          <p:spPr>
            <a:xfrm rot="10800000">
              <a:off x="960" y="2286"/>
              <a:ext cx="465" cy="0"/>
            </a:xfrm>
            <a:prstGeom prst="straightConnector1">
              <a:avLst/>
            </a:prstGeom>
            <a:noFill/>
            <a:ln cap="flat" cmpd="sng" w="25400">
              <a:solidFill>
                <a:schemeClr val="dk1"/>
              </a:solidFill>
              <a:prstDash val="solid"/>
              <a:round/>
              <a:headEnd len="med" w="med" type="none"/>
              <a:tailEnd len="med" w="med" type="none"/>
            </a:ln>
          </p:spPr>
        </p:cxnSp>
        <p:cxnSp>
          <p:nvCxnSpPr>
            <p:cNvPr id="596" name="Google Shape;596;p33"/>
            <p:cNvCxnSpPr/>
            <p:nvPr/>
          </p:nvCxnSpPr>
          <p:spPr>
            <a:xfrm flipH="1">
              <a:off x="1116" y="2541"/>
              <a:ext cx="320" cy="176"/>
            </a:xfrm>
            <a:prstGeom prst="straightConnector1">
              <a:avLst/>
            </a:prstGeom>
            <a:noFill/>
            <a:ln cap="flat" cmpd="sng" w="25400">
              <a:solidFill>
                <a:schemeClr val="dk1"/>
              </a:solidFill>
              <a:prstDash val="solid"/>
              <a:round/>
              <a:headEnd len="med" w="med" type="none"/>
              <a:tailEnd len="med" w="med" type="none"/>
            </a:ln>
          </p:spPr>
        </p:cxnSp>
        <p:sp>
          <p:nvSpPr>
            <p:cNvPr id="597" name="Google Shape;597;p33"/>
            <p:cNvSpPr txBox="1"/>
            <p:nvPr/>
          </p:nvSpPr>
          <p:spPr>
            <a:xfrm>
              <a:off x="672" y="2630"/>
              <a:ext cx="466" cy="27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Aqueous</a:t>
              </a:r>
              <a:br>
                <a:rPr lang="en-US" sz="1000">
                  <a:solidFill>
                    <a:schemeClr val="dk1"/>
                  </a:solidFill>
                  <a:latin typeface="Trebuchet MS"/>
                  <a:ea typeface="Trebuchet MS"/>
                  <a:cs typeface="Trebuchet MS"/>
                  <a:sym typeface="Trebuchet MS"/>
                </a:rPr>
              </a:br>
              <a:r>
                <a:rPr lang="en-US" sz="1000">
                  <a:solidFill>
                    <a:schemeClr val="dk1"/>
                  </a:solidFill>
                  <a:latin typeface="Trebuchet MS"/>
                  <a:ea typeface="Trebuchet MS"/>
                  <a:cs typeface="Trebuchet MS"/>
                  <a:sym typeface="Trebuchet MS"/>
                </a:rPr>
                <a:t>humor</a:t>
              </a:r>
              <a:endParaRPr/>
            </a:p>
          </p:txBody>
        </p:sp>
        <p:sp>
          <p:nvSpPr>
            <p:cNvPr id="598" name="Google Shape;598;p33"/>
            <p:cNvSpPr txBox="1"/>
            <p:nvPr/>
          </p:nvSpPr>
          <p:spPr>
            <a:xfrm>
              <a:off x="672" y="2988"/>
              <a:ext cx="313" cy="16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Lens</a:t>
              </a:r>
              <a:endParaRPr/>
            </a:p>
          </p:txBody>
        </p:sp>
        <p:cxnSp>
          <p:nvCxnSpPr>
            <p:cNvPr id="599" name="Google Shape;599;p33"/>
            <p:cNvCxnSpPr/>
            <p:nvPr/>
          </p:nvCxnSpPr>
          <p:spPr>
            <a:xfrm flipH="1">
              <a:off x="960" y="2400"/>
              <a:ext cx="768" cy="672"/>
            </a:xfrm>
            <a:prstGeom prst="straightConnector1">
              <a:avLst/>
            </a:prstGeom>
            <a:noFill/>
            <a:ln cap="flat" cmpd="sng" w="25400">
              <a:solidFill>
                <a:schemeClr val="dk1"/>
              </a:solidFill>
              <a:prstDash val="solid"/>
              <a:round/>
              <a:headEnd len="med" w="med" type="none"/>
              <a:tailEnd len="med" w="med" type="none"/>
            </a:ln>
          </p:spPr>
        </p:cxnSp>
        <p:sp>
          <p:nvSpPr>
            <p:cNvPr id="600" name="Google Shape;600;p33"/>
            <p:cNvSpPr txBox="1"/>
            <p:nvPr/>
          </p:nvSpPr>
          <p:spPr>
            <a:xfrm>
              <a:off x="672" y="3267"/>
              <a:ext cx="713" cy="16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Vitreous humor</a:t>
              </a:r>
              <a:endParaRPr/>
            </a:p>
          </p:txBody>
        </p:sp>
        <p:cxnSp>
          <p:nvCxnSpPr>
            <p:cNvPr id="601" name="Google Shape;601;p33"/>
            <p:cNvCxnSpPr/>
            <p:nvPr/>
          </p:nvCxnSpPr>
          <p:spPr>
            <a:xfrm flipH="1" rot="10800000">
              <a:off x="1392" y="2832"/>
              <a:ext cx="1200" cy="528"/>
            </a:xfrm>
            <a:prstGeom prst="straightConnector1">
              <a:avLst/>
            </a:prstGeom>
            <a:noFill/>
            <a:ln cap="flat" cmpd="sng" w="25400">
              <a:solidFill>
                <a:schemeClr val="dk1"/>
              </a:solidFill>
              <a:prstDash val="solid"/>
              <a:round/>
              <a:headEnd len="med" w="med" type="none"/>
              <a:tailEnd len="med" w="med" type="none"/>
            </a:ln>
          </p:spPr>
        </p:cxnSp>
        <p:sp>
          <p:nvSpPr>
            <p:cNvPr id="602" name="Google Shape;602;p33"/>
            <p:cNvSpPr txBox="1"/>
            <p:nvPr/>
          </p:nvSpPr>
          <p:spPr>
            <a:xfrm>
              <a:off x="2790" y="3717"/>
              <a:ext cx="554" cy="271"/>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Optic disk</a:t>
              </a:r>
              <a:br>
                <a:rPr lang="en-US" sz="1000">
                  <a:solidFill>
                    <a:schemeClr val="dk1"/>
                  </a:solidFill>
                  <a:latin typeface="Trebuchet MS"/>
                  <a:ea typeface="Trebuchet MS"/>
                  <a:cs typeface="Trebuchet MS"/>
                  <a:sym typeface="Trebuchet MS"/>
                </a:rPr>
              </a:br>
              <a:r>
                <a:rPr lang="en-US" sz="1000">
                  <a:solidFill>
                    <a:schemeClr val="dk1"/>
                  </a:solidFill>
                  <a:latin typeface="Trebuchet MS"/>
                  <a:ea typeface="Trebuchet MS"/>
                  <a:cs typeface="Trebuchet MS"/>
                  <a:sym typeface="Trebuchet MS"/>
                </a:rPr>
                <a:t>(blind spot)</a:t>
              </a:r>
              <a:endParaRPr/>
            </a:p>
          </p:txBody>
        </p:sp>
        <p:cxnSp>
          <p:nvCxnSpPr>
            <p:cNvPr id="603" name="Google Shape;603;p33"/>
            <p:cNvCxnSpPr/>
            <p:nvPr/>
          </p:nvCxnSpPr>
          <p:spPr>
            <a:xfrm flipH="1">
              <a:off x="3216" y="2598"/>
              <a:ext cx="459" cy="1146"/>
            </a:xfrm>
            <a:prstGeom prst="straightConnector1">
              <a:avLst/>
            </a:prstGeom>
            <a:noFill/>
            <a:ln cap="flat" cmpd="sng" w="25400">
              <a:solidFill>
                <a:schemeClr val="dk1"/>
              </a:solidFill>
              <a:prstDash val="solid"/>
              <a:round/>
              <a:headEnd len="med" w="med" type="none"/>
              <a:tailEnd len="med" w="med" type="none"/>
            </a:ln>
          </p:spPr>
        </p:cxnSp>
        <p:sp>
          <p:nvSpPr>
            <p:cNvPr id="604" name="Google Shape;604;p33"/>
            <p:cNvSpPr txBox="1"/>
            <p:nvPr/>
          </p:nvSpPr>
          <p:spPr>
            <a:xfrm>
              <a:off x="3603" y="3415"/>
              <a:ext cx="817" cy="271"/>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Central artery and</a:t>
              </a:r>
              <a:endParaRPr/>
            </a:p>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vein of the retina</a:t>
              </a:r>
              <a:endParaRPr/>
            </a:p>
          </p:txBody>
        </p:sp>
        <p:cxnSp>
          <p:nvCxnSpPr>
            <p:cNvPr id="605" name="Google Shape;605;p33"/>
            <p:cNvCxnSpPr/>
            <p:nvPr/>
          </p:nvCxnSpPr>
          <p:spPr>
            <a:xfrm>
              <a:off x="3780" y="2661"/>
              <a:ext cx="204" cy="747"/>
            </a:xfrm>
            <a:prstGeom prst="straightConnector1">
              <a:avLst/>
            </a:prstGeom>
            <a:noFill/>
            <a:ln cap="flat" cmpd="sng" w="25400">
              <a:solidFill>
                <a:schemeClr val="dk1"/>
              </a:solidFill>
              <a:prstDash val="solid"/>
              <a:round/>
              <a:headEnd len="med" w="med" type="none"/>
              <a:tailEnd len="med" w="med" type="none"/>
            </a:ln>
          </p:spPr>
        </p:cxnSp>
        <p:cxnSp>
          <p:nvCxnSpPr>
            <p:cNvPr id="606" name="Google Shape;606;p33"/>
            <p:cNvCxnSpPr/>
            <p:nvPr/>
          </p:nvCxnSpPr>
          <p:spPr>
            <a:xfrm>
              <a:off x="3840" y="2613"/>
              <a:ext cx="144" cy="784"/>
            </a:xfrm>
            <a:prstGeom prst="straightConnector1">
              <a:avLst/>
            </a:prstGeom>
            <a:noFill/>
            <a:ln cap="flat" cmpd="sng" w="25400">
              <a:solidFill>
                <a:schemeClr val="dk1"/>
              </a:solidFill>
              <a:prstDash val="solid"/>
              <a:round/>
              <a:headEnd len="med" w="med" type="none"/>
              <a:tailEnd len="med" w="med" type="none"/>
            </a:ln>
          </p:spPr>
        </p:cxnSp>
        <p:sp>
          <p:nvSpPr>
            <p:cNvPr id="607" name="Google Shape;607;p33"/>
            <p:cNvSpPr txBox="1"/>
            <p:nvPr/>
          </p:nvSpPr>
          <p:spPr>
            <a:xfrm>
              <a:off x="4589" y="2063"/>
              <a:ext cx="342" cy="27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Optic</a:t>
              </a:r>
              <a:br>
                <a:rPr lang="en-US" sz="1000">
                  <a:solidFill>
                    <a:schemeClr val="dk1"/>
                  </a:solidFill>
                  <a:latin typeface="Trebuchet MS"/>
                  <a:ea typeface="Trebuchet MS"/>
                  <a:cs typeface="Trebuchet MS"/>
                  <a:sym typeface="Trebuchet MS"/>
                </a:rPr>
              </a:br>
              <a:r>
                <a:rPr lang="en-US" sz="1000">
                  <a:solidFill>
                    <a:schemeClr val="dk1"/>
                  </a:solidFill>
                  <a:latin typeface="Trebuchet MS"/>
                  <a:ea typeface="Trebuchet MS"/>
                  <a:cs typeface="Trebuchet MS"/>
                  <a:sym typeface="Trebuchet MS"/>
                </a:rPr>
                <a:t>nerve</a:t>
              </a:r>
              <a:endParaRPr/>
            </a:p>
          </p:txBody>
        </p:sp>
        <p:cxnSp>
          <p:nvCxnSpPr>
            <p:cNvPr id="608" name="Google Shape;608;p33"/>
            <p:cNvCxnSpPr/>
            <p:nvPr/>
          </p:nvCxnSpPr>
          <p:spPr>
            <a:xfrm flipH="1" rot="10800000">
              <a:off x="3984" y="2208"/>
              <a:ext cx="624" cy="384"/>
            </a:xfrm>
            <a:prstGeom prst="straightConnector1">
              <a:avLst/>
            </a:prstGeom>
            <a:noFill/>
            <a:ln cap="flat" cmpd="sng" w="25400">
              <a:solidFill>
                <a:schemeClr val="dk1"/>
              </a:solidFill>
              <a:prstDash val="solid"/>
              <a:round/>
              <a:headEnd len="med" w="med" type="none"/>
              <a:tailEnd len="med" w="med" type="none"/>
            </a:ln>
          </p:spPr>
        </p:cxnSp>
        <p:cxnSp>
          <p:nvCxnSpPr>
            <p:cNvPr id="609" name="Google Shape;609;p33"/>
            <p:cNvCxnSpPr/>
            <p:nvPr/>
          </p:nvCxnSpPr>
          <p:spPr>
            <a:xfrm flipH="1">
              <a:off x="4128" y="2208"/>
              <a:ext cx="480" cy="672"/>
            </a:xfrm>
            <a:prstGeom prst="straightConnector1">
              <a:avLst/>
            </a:prstGeom>
            <a:noFill/>
            <a:ln cap="flat" cmpd="sng" w="25400">
              <a:solidFill>
                <a:schemeClr val="dk1"/>
              </a:solidFill>
              <a:prstDash val="solid"/>
              <a:round/>
              <a:headEnd len="med" w="med" type="none"/>
              <a:tailEnd len="med" w="med" type="none"/>
            </a:ln>
          </p:spPr>
        </p:cxnSp>
        <p:cxnSp>
          <p:nvCxnSpPr>
            <p:cNvPr id="610" name="Google Shape;610;p33"/>
            <p:cNvCxnSpPr/>
            <p:nvPr/>
          </p:nvCxnSpPr>
          <p:spPr>
            <a:xfrm flipH="1" rot="10800000">
              <a:off x="3714" y="1362"/>
              <a:ext cx="768" cy="816"/>
            </a:xfrm>
            <a:prstGeom prst="straightConnector1">
              <a:avLst/>
            </a:prstGeom>
            <a:noFill/>
            <a:ln cap="flat" cmpd="sng" w="25400">
              <a:solidFill>
                <a:schemeClr val="dk1"/>
              </a:solidFill>
              <a:prstDash val="solid"/>
              <a:round/>
              <a:headEnd len="med" w="med" type="none"/>
              <a:tailEnd len="med" w="med" type="none"/>
            </a:ln>
          </p:spPr>
        </p:cxnSp>
        <p:sp>
          <p:nvSpPr>
            <p:cNvPr id="611" name="Google Shape;611;p33"/>
            <p:cNvSpPr txBox="1"/>
            <p:nvPr/>
          </p:nvSpPr>
          <p:spPr>
            <a:xfrm>
              <a:off x="4224" y="1094"/>
              <a:ext cx="659" cy="271"/>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Fovea (center</a:t>
              </a:r>
              <a:br>
                <a:rPr lang="en-US" sz="1000">
                  <a:solidFill>
                    <a:schemeClr val="dk1"/>
                  </a:solidFill>
                  <a:latin typeface="Trebuchet MS"/>
                  <a:ea typeface="Trebuchet MS"/>
                  <a:cs typeface="Trebuchet MS"/>
                  <a:sym typeface="Trebuchet MS"/>
                </a:rPr>
              </a:br>
              <a:r>
                <a:rPr lang="en-US" sz="1000">
                  <a:solidFill>
                    <a:schemeClr val="dk1"/>
                  </a:solidFill>
                  <a:latin typeface="Trebuchet MS"/>
                  <a:ea typeface="Trebuchet MS"/>
                  <a:cs typeface="Trebuchet MS"/>
                  <a:sym typeface="Trebuchet MS"/>
                </a:rPr>
                <a:t>of visual field)</a:t>
              </a:r>
              <a:endParaRPr/>
            </a:p>
          </p:txBody>
        </p:sp>
        <p:cxnSp>
          <p:nvCxnSpPr>
            <p:cNvPr id="612" name="Google Shape;612;p33"/>
            <p:cNvCxnSpPr/>
            <p:nvPr/>
          </p:nvCxnSpPr>
          <p:spPr>
            <a:xfrm flipH="1" rot="10800000">
              <a:off x="2880" y="912"/>
              <a:ext cx="720" cy="1008"/>
            </a:xfrm>
            <a:prstGeom prst="straightConnector1">
              <a:avLst/>
            </a:prstGeom>
            <a:noFill/>
            <a:ln cap="flat" cmpd="sng" w="25400">
              <a:solidFill>
                <a:schemeClr val="dk1"/>
              </a:solidFill>
              <a:prstDash val="solid"/>
              <a:round/>
              <a:headEnd len="med" w="med" type="none"/>
              <a:tailEnd len="med" w="med" type="none"/>
            </a:ln>
          </p:spPr>
        </p:cxnSp>
        <p:sp>
          <p:nvSpPr>
            <p:cNvPr id="613" name="Google Shape;613;p33"/>
            <p:cNvSpPr txBox="1"/>
            <p:nvPr/>
          </p:nvSpPr>
          <p:spPr>
            <a:xfrm>
              <a:off x="3420" y="759"/>
              <a:ext cx="376" cy="167"/>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000">
                  <a:solidFill>
                    <a:schemeClr val="dk1"/>
                  </a:solidFill>
                  <a:latin typeface="Trebuchet MS"/>
                  <a:ea typeface="Trebuchet MS"/>
                  <a:cs typeface="Trebuchet MS"/>
                  <a:sym typeface="Trebuchet MS"/>
                </a:rPr>
                <a:t>Retina</a:t>
              </a:r>
              <a:endParaRPr/>
            </a:p>
          </p:txBody>
        </p:sp>
        <p:cxnSp>
          <p:nvCxnSpPr>
            <p:cNvPr id="614" name="Google Shape;614;p33"/>
            <p:cNvCxnSpPr/>
            <p:nvPr/>
          </p:nvCxnSpPr>
          <p:spPr>
            <a:xfrm rot="10800000">
              <a:off x="2919" y="657"/>
              <a:ext cx="0" cy="864"/>
            </a:xfrm>
            <a:prstGeom prst="straightConnector1">
              <a:avLst/>
            </a:prstGeom>
            <a:noFill/>
            <a:ln cap="flat" cmpd="sng" w="25400">
              <a:solidFill>
                <a:schemeClr val="dk1"/>
              </a:solidFill>
              <a:prstDash val="solid"/>
              <a:round/>
              <a:headEnd len="med" w="med" type="none"/>
              <a:tailEnd len="med" w="med" type="none"/>
            </a:ln>
          </p:spPr>
        </p:cxnSp>
        <p:sp>
          <p:nvSpPr>
            <p:cNvPr id="615" name="Google Shape;615;p33"/>
            <p:cNvSpPr txBox="1"/>
            <p:nvPr/>
          </p:nvSpPr>
          <p:spPr>
            <a:xfrm>
              <a:off x="2719" y="497"/>
              <a:ext cx="429" cy="168"/>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000">
                  <a:solidFill>
                    <a:schemeClr val="dk1"/>
                  </a:solidFill>
                  <a:latin typeface="Trebuchet MS"/>
                  <a:ea typeface="Trebuchet MS"/>
                  <a:cs typeface="Trebuchet MS"/>
                  <a:sym typeface="Trebuchet MS"/>
                </a:rPr>
                <a:t>Choroid</a:t>
              </a:r>
              <a:endParaRPr/>
            </a:p>
          </p:txBody>
        </p:sp>
        <p:sp>
          <p:nvSpPr>
            <p:cNvPr id="616" name="Google Shape;616;p33"/>
            <p:cNvSpPr txBox="1"/>
            <p:nvPr/>
          </p:nvSpPr>
          <p:spPr>
            <a:xfrm>
              <a:off x="2009" y="468"/>
              <a:ext cx="372" cy="167"/>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000">
                  <a:solidFill>
                    <a:schemeClr val="dk1"/>
                  </a:solidFill>
                  <a:latin typeface="Trebuchet MS"/>
                  <a:ea typeface="Trebuchet MS"/>
                  <a:cs typeface="Trebuchet MS"/>
                  <a:sym typeface="Trebuchet MS"/>
                </a:rPr>
                <a:t>Sclera</a:t>
              </a:r>
              <a:endParaRPr/>
            </a:p>
          </p:txBody>
        </p:sp>
        <p:cxnSp>
          <p:nvCxnSpPr>
            <p:cNvPr id="617" name="Google Shape;617;p33"/>
            <p:cNvCxnSpPr/>
            <p:nvPr/>
          </p:nvCxnSpPr>
          <p:spPr>
            <a:xfrm rot="10800000">
              <a:off x="2208" y="619"/>
              <a:ext cx="0" cy="384"/>
            </a:xfrm>
            <a:prstGeom prst="straightConnector1">
              <a:avLst/>
            </a:prstGeom>
            <a:noFill/>
            <a:ln cap="flat" cmpd="sng" w="25400">
              <a:solidFill>
                <a:schemeClr val="dk1"/>
              </a:solidFill>
              <a:prstDash val="solid"/>
              <a:round/>
              <a:headEnd len="med" w="med" type="none"/>
              <a:tailEnd len="med" w="med" type="none"/>
            </a:ln>
          </p:spPr>
        </p:cxnSp>
      </p:grpSp>
      <p:grpSp>
        <p:nvGrpSpPr>
          <p:cNvPr id="618" name="Google Shape;618;p33"/>
          <p:cNvGrpSpPr/>
          <p:nvPr/>
        </p:nvGrpSpPr>
        <p:grpSpPr>
          <a:xfrm>
            <a:off x="5485669" y="1444541"/>
            <a:ext cx="5616575" cy="4289425"/>
            <a:chOff x="1278" y="1310"/>
            <a:chExt cx="3538" cy="2702"/>
          </a:xfrm>
        </p:grpSpPr>
        <p:pic>
          <p:nvPicPr>
            <p:cNvPr id="619" name="Google Shape;619;p33"/>
            <p:cNvPicPr preferRelativeResize="0"/>
            <p:nvPr/>
          </p:nvPicPr>
          <p:blipFill rotWithShape="1">
            <a:blip r:embed="rId4">
              <a:alphaModFix/>
            </a:blip>
            <a:srcRect b="0" l="0" r="0" t="0"/>
            <a:stretch/>
          </p:blipFill>
          <p:spPr>
            <a:xfrm>
              <a:off x="1917" y="1609"/>
              <a:ext cx="2594" cy="2372"/>
            </a:xfrm>
            <a:prstGeom prst="rect">
              <a:avLst/>
            </a:prstGeom>
            <a:noFill/>
            <a:ln>
              <a:noFill/>
            </a:ln>
          </p:spPr>
        </p:pic>
        <p:sp>
          <p:nvSpPr>
            <p:cNvPr id="620" name="Google Shape;620;p33"/>
            <p:cNvSpPr txBox="1"/>
            <p:nvPr/>
          </p:nvSpPr>
          <p:spPr>
            <a:xfrm>
              <a:off x="3929" y="2831"/>
              <a:ext cx="477"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800">
                  <a:solidFill>
                    <a:schemeClr val="dk1"/>
                  </a:solidFill>
                  <a:latin typeface="Trebuchet MS"/>
                  <a:ea typeface="Trebuchet MS"/>
                  <a:cs typeface="Trebuchet MS"/>
                  <a:sym typeface="Trebuchet MS"/>
                </a:rPr>
                <a:t>Lens (flatter)</a:t>
              </a:r>
              <a:endParaRPr/>
            </a:p>
          </p:txBody>
        </p:sp>
        <p:sp>
          <p:nvSpPr>
            <p:cNvPr id="621" name="Google Shape;621;p33"/>
            <p:cNvSpPr txBox="1"/>
            <p:nvPr/>
          </p:nvSpPr>
          <p:spPr>
            <a:xfrm>
              <a:off x="3912" y="1483"/>
              <a:ext cx="538"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800">
                  <a:solidFill>
                    <a:schemeClr val="dk1"/>
                  </a:solidFill>
                  <a:latin typeface="Trebuchet MS"/>
                  <a:ea typeface="Trebuchet MS"/>
                  <a:cs typeface="Trebuchet MS"/>
                  <a:sym typeface="Trebuchet MS"/>
                </a:rPr>
                <a:t>Lens (rounder)</a:t>
              </a:r>
              <a:endParaRPr/>
            </a:p>
          </p:txBody>
        </p:sp>
        <p:cxnSp>
          <p:nvCxnSpPr>
            <p:cNvPr id="622" name="Google Shape;622;p33"/>
            <p:cNvCxnSpPr/>
            <p:nvPr/>
          </p:nvCxnSpPr>
          <p:spPr>
            <a:xfrm rot="10800000">
              <a:off x="4174" y="1609"/>
              <a:ext cx="0" cy="250"/>
            </a:xfrm>
            <a:prstGeom prst="straightConnector1">
              <a:avLst/>
            </a:prstGeom>
            <a:noFill/>
            <a:ln cap="flat" cmpd="sng" w="25400">
              <a:solidFill>
                <a:schemeClr val="dk1"/>
              </a:solidFill>
              <a:prstDash val="solid"/>
              <a:round/>
              <a:headEnd len="med" w="med" type="none"/>
              <a:tailEnd len="med" w="med" type="none"/>
            </a:ln>
          </p:spPr>
        </p:cxnSp>
        <p:sp>
          <p:nvSpPr>
            <p:cNvPr id="623" name="Google Shape;623;p33"/>
            <p:cNvSpPr txBox="1"/>
            <p:nvPr/>
          </p:nvSpPr>
          <p:spPr>
            <a:xfrm>
              <a:off x="4473" y="1966"/>
              <a:ext cx="319" cy="21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Ciliary</a:t>
              </a:r>
              <a:br>
                <a:rPr lang="en-US" sz="800">
                  <a:solidFill>
                    <a:schemeClr val="dk1"/>
                  </a:solidFill>
                  <a:latin typeface="Trebuchet MS"/>
                  <a:ea typeface="Trebuchet MS"/>
                  <a:cs typeface="Trebuchet MS"/>
                  <a:sym typeface="Trebuchet MS"/>
                </a:rPr>
              </a:br>
              <a:r>
                <a:rPr lang="en-US" sz="800">
                  <a:solidFill>
                    <a:schemeClr val="dk1"/>
                  </a:solidFill>
                  <a:latin typeface="Trebuchet MS"/>
                  <a:ea typeface="Trebuchet MS"/>
                  <a:cs typeface="Trebuchet MS"/>
                  <a:sym typeface="Trebuchet MS"/>
                </a:rPr>
                <a:t>muscle</a:t>
              </a:r>
              <a:endParaRPr/>
            </a:p>
          </p:txBody>
        </p:sp>
        <p:cxnSp>
          <p:nvCxnSpPr>
            <p:cNvPr id="624" name="Google Shape;624;p33"/>
            <p:cNvCxnSpPr/>
            <p:nvPr/>
          </p:nvCxnSpPr>
          <p:spPr>
            <a:xfrm>
              <a:off x="4391" y="1960"/>
              <a:ext cx="108" cy="72"/>
            </a:xfrm>
            <a:prstGeom prst="straightConnector1">
              <a:avLst/>
            </a:prstGeom>
            <a:noFill/>
            <a:ln cap="flat" cmpd="sng" w="25400">
              <a:solidFill>
                <a:schemeClr val="dk1"/>
              </a:solidFill>
              <a:prstDash val="solid"/>
              <a:round/>
              <a:headEnd len="med" w="med" type="none"/>
              <a:tailEnd len="med" w="med" type="none"/>
            </a:ln>
          </p:spPr>
        </p:cxnSp>
        <p:cxnSp>
          <p:nvCxnSpPr>
            <p:cNvPr id="625" name="Google Shape;625;p33"/>
            <p:cNvCxnSpPr/>
            <p:nvPr/>
          </p:nvCxnSpPr>
          <p:spPr>
            <a:xfrm>
              <a:off x="4208" y="2117"/>
              <a:ext cx="179" cy="179"/>
            </a:xfrm>
            <a:prstGeom prst="straightConnector1">
              <a:avLst/>
            </a:prstGeom>
            <a:noFill/>
            <a:ln cap="flat" cmpd="sng" w="25400">
              <a:solidFill>
                <a:schemeClr val="dk1"/>
              </a:solidFill>
              <a:prstDash val="solid"/>
              <a:round/>
              <a:headEnd len="med" w="med" type="none"/>
              <a:tailEnd len="med" w="med" type="none"/>
            </a:ln>
          </p:spPr>
        </p:cxnSp>
        <p:sp>
          <p:nvSpPr>
            <p:cNvPr id="626" name="Google Shape;626;p33"/>
            <p:cNvSpPr txBox="1"/>
            <p:nvPr/>
          </p:nvSpPr>
          <p:spPr>
            <a:xfrm>
              <a:off x="4360" y="2199"/>
              <a:ext cx="456" cy="21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Suspensory</a:t>
              </a:r>
              <a:br>
                <a:rPr lang="en-US" sz="800">
                  <a:solidFill>
                    <a:schemeClr val="dk1"/>
                  </a:solidFill>
                  <a:latin typeface="Trebuchet MS"/>
                  <a:ea typeface="Trebuchet MS"/>
                  <a:cs typeface="Trebuchet MS"/>
                  <a:sym typeface="Trebuchet MS"/>
                </a:rPr>
              </a:br>
              <a:r>
                <a:rPr lang="en-US" sz="800">
                  <a:solidFill>
                    <a:schemeClr val="dk1"/>
                  </a:solidFill>
                  <a:latin typeface="Trebuchet MS"/>
                  <a:ea typeface="Trebuchet MS"/>
                  <a:cs typeface="Trebuchet MS"/>
                  <a:sym typeface="Trebuchet MS"/>
                </a:rPr>
                <a:t>ligaments</a:t>
              </a:r>
              <a:endParaRPr/>
            </a:p>
          </p:txBody>
        </p:sp>
        <p:cxnSp>
          <p:nvCxnSpPr>
            <p:cNvPr id="627" name="Google Shape;627;p33"/>
            <p:cNvCxnSpPr/>
            <p:nvPr/>
          </p:nvCxnSpPr>
          <p:spPr>
            <a:xfrm flipH="1" rot="10800000">
              <a:off x="3346" y="1623"/>
              <a:ext cx="147" cy="59"/>
            </a:xfrm>
            <a:prstGeom prst="straightConnector1">
              <a:avLst/>
            </a:prstGeom>
            <a:noFill/>
            <a:ln cap="flat" cmpd="sng" w="25400">
              <a:solidFill>
                <a:schemeClr val="dk1"/>
              </a:solidFill>
              <a:prstDash val="solid"/>
              <a:round/>
              <a:headEnd len="med" w="med" type="none"/>
              <a:tailEnd len="med" w="med" type="none"/>
            </a:ln>
          </p:spPr>
        </p:cxnSp>
        <p:sp>
          <p:nvSpPr>
            <p:cNvPr id="628" name="Google Shape;628;p33"/>
            <p:cNvSpPr txBox="1"/>
            <p:nvPr/>
          </p:nvSpPr>
          <p:spPr>
            <a:xfrm>
              <a:off x="3464" y="1545"/>
              <a:ext cx="341"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800">
                  <a:solidFill>
                    <a:schemeClr val="dk1"/>
                  </a:solidFill>
                  <a:latin typeface="Trebuchet MS"/>
                  <a:ea typeface="Trebuchet MS"/>
                  <a:cs typeface="Trebuchet MS"/>
                  <a:sym typeface="Trebuchet MS"/>
                </a:rPr>
                <a:t>Choroid</a:t>
              </a:r>
              <a:endParaRPr/>
            </a:p>
          </p:txBody>
        </p:sp>
        <p:cxnSp>
          <p:nvCxnSpPr>
            <p:cNvPr id="629" name="Google Shape;629;p33"/>
            <p:cNvCxnSpPr/>
            <p:nvPr/>
          </p:nvCxnSpPr>
          <p:spPr>
            <a:xfrm flipH="1" rot="10800000">
              <a:off x="3422" y="1752"/>
              <a:ext cx="107" cy="72"/>
            </a:xfrm>
            <a:prstGeom prst="straightConnector1">
              <a:avLst/>
            </a:prstGeom>
            <a:noFill/>
            <a:ln cap="flat" cmpd="sng" w="25400">
              <a:solidFill>
                <a:schemeClr val="dk1"/>
              </a:solidFill>
              <a:prstDash val="solid"/>
              <a:round/>
              <a:headEnd len="med" w="med" type="none"/>
              <a:tailEnd len="med" w="med" type="none"/>
            </a:ln>
          </p:spPr>
        </p:cxnSp>
        <p:sp>
          <p:nvSpPr>
            <p:cNvPr id="630" name="Google Shape;630;p33"/>
            <p:cNvSpPr txBox="1"/>
            <p:nvPr/>
          </p:nvSpPr>
          <p:spPr>
            <a:xfrm>
              <a:off x="3497" y="1677"/>
              <a:ext cx="302"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800">
                  <a:solidFill>
                    <a:schemeClr val="dk1"/>
                  </a:solidFill>
                  <a:latin typeface="Trebuchet MS"/>
                  <a:ea typeface="Trebuchet MS"/>
                  <a:cs typeface="Trebuchet MS"/>
                  <a:sym typeface="Trebuchet MS"/>
                </a:rPr>
                <a:t>Retina</a:t>
              </a:r>
              <a:endParaRPr/>
            </a:p>
          </p:txBody>
        </p:sp>
        <p:sp>
          <p:nvSpPr>
            <p:cNvPr id="631" name="Google Shape;631;p33"/>
            <p:cNvSpPr txBox="1"/>
            <p:nvPr/>
          </p:nvSpPr>
          <p:spPr>
            <a:xfrm>
              <a:off x="3836" y="1310"/>
              <a:ext cx="675" cy="21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800">
                  <a:solidFill>
                    <a:schemeClr val="dk1"/>
                  </a:solidFill>
                  <a:latin typeface="Trebuchet MS"/>
                  <a:ea typeface="Trebuchet MS"/>
                  <a:cs typeface="Trebuchet MS"/>
                  <a:sym typeface="Trebuchet MS"/>
                </a:rPr>
                <a:t>Front view of lens</a:t>
              </a:r>
              <a:br>
                <a:rPr b="1" lang="en-US" sz="800">
                  <a:solidFill>
                    <a:schemeClr val="dk1"/>
                  </a:solidFill>
                  <a:latin typeface="Trebuchet MS"/>
                  <a:ea typeface="Trebuchet MS"/>
                  <a:cs typeface="Trebuchet MS"/>
                  <a:sym typeface="Trebuchet MS"/>
                </a:rPr>
              </a:br>
              <a:r>
                <a:rPr b="1" lang="en-US" sz="800">
                  <a:solidFill>
                    <a:schemeClr val="dk1"/>
                  </a:solidFill>
                  <a:latin typeface="Trebuchet MS"/>
                  <a:ea typeface="Trebuchet MS"/>
                  <a:cs typeface="Trebuchet MS"/>
                  <a:sym typeface="Trebuchet MS"/>
                </a:rPr>
                <a:t>and ciliary muscle</a:t>
              </a:r>
              <a:endParaRPr/>
            </a:p>
          </p:txBody>
        </p:sp>
        <p:sp>
          <p:nvSpPr>
            <p:cNvPr id="632" name="Google Shape;632;p33"/>
            <p:cNvSpPr txBox="1"/>
            <p:nvPr/>
          </p:nvSpPr>
          <p:spPr>
            <a:xfrm>
              <a:off x="1349" y="1383"/>
              <a:ext cx="1248" cy="21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Ciliary muscles contract, pulling</a:t>
              </a:r>
              <a:br>
                <a:rPr lang="en-US" sz="800">
                  <a:solidFill>
                    <a:schemeClr val="dk1"/>
                  </a:solidFill>
                  <a:latin typeface="Trebuchet MS"/>
                  <a:ea typeface="Trebuchet MS"/>
                  <a:cs typeface="Trebuchet MS"/>
                  <a:sym typeface="Trebuchet MS"/>
                </a:rPr>
              </a:br>
              <a:r>
                <a:rPr lang="en-US" sz="800">
                  <a:solidFill>
                    <a:schemeClr val="dk1"/>
                  </a:solidFill>
                  <a:latin typeface="Trebuchet MS"/>
                  <a:ea typeface="Trebuchet MS"/>
                  <a:cs typeface="Trebuchet MS"/>
                  <a:sym typeface="Trebuchet MS"/>
                </a:rPr>
                <a:t>border of choroid toward lens</a:t>
              </a:r>
              <a:endParaRPr/>
            </a:p>
          </p:txBody>
        </p:sp>
        <p:sp>
          <p:nvSpPr>
            <p:cNvPr id="633" name="Google Shape;633;p33"/>
            <p:cNvSpPr txBox="1"/>
            <p:nvPr/>
          </p:nvSpPr>
          <p:spPr>
            <a:xfrm>
              <a:off x="1278" y="1689"/>
              <a:ext cx="1051" cy="13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Suspensory ligaments relax</a:t>
              </a:r>
              <a:endParaRPr/>
            </a:p>
          </p:txBody>
        </p:sp>
        <p:sp>
          <p:nvSpPr>
            <p:cNvPr id="634" name="Google Shape;634;p33"/>
            <p:cNvSpPr txBox="1"/>
            <p:nvPr/>
          </p:nvSpPr>
          <p:spPr>
            <a:xfrm>
              <a:off x="1352" y="2175"/>
              <a:ext cx="1248" cy="21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Lens becomes thicker and rounder, focusing on near objects</a:t>
              </a:r>
              <a:endParaRPr/>
            </a:p>
          </p:txBody>
        </p:sp>
        <p:sp>
          <p:nvSpPr>
            <p:cNvPr id="635" name="Google Shape;635;p33"/>
            <p:cNvSpPr txBox="1"/>
            <p:nvPr/>
          </p:nvSpPr>
          <p:spPr>
            <a:xfrm>
              <a:off x="1278" y="2426"/>
              <a:ext cx="1248" cy="13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800">
                  <a:solidFill>
                    <a:schemeClr val="dk1"/>
                  </a:solidFill>
                  <a:latin typeface="Trebuchet MS"/>
                  <a:ea typeface="Trebuchet MS"/>
                  <a:cs typeface="Trebuchet MS"/>
                  <a:sym typeface="Trebuchet MS"/>
                </a:rPr>
                <a:t>(a) Near vision (accommodation)</a:t>
              </a:r>
              <a:endParaRPr/>
            </a:p>
          </p:txBody>
        </p:sp>
        <p:cxnSp>
          <p:nvCxnSpPr>
            <p:cNvPr id="636" name="Google Shape;636;p33"/>
            <p:cNvCxnSpPr/>
            <p:nvPr/>
          </p:nvCxnSpPr>
          <p:spPr>
            <a:xfrm>
              <a:off x="2365" y="1423"/>
              <a:ext cx="0" cy="150"/>
            </a:xfrm>
            <a:prstGeom prst="straightConnector1">
              <a:avLst/>
            </a:prstGeom>
            <a:noFill/>
            <a:ln cap="flat" cmpd="sng" w="25400">
              <a:solidFill>
                <a:schemeClr val="dk1"/>
              </a:solidFill>
              <a:prstDash val="solid"/>
              <a:round/>
              <a:headEnd len="med" w="med" type="none"/>
              <a:tailEnd len="med" w="med" type="none"/>
            </a:ln>
          </p:spPr>
        </p:cxnSp>
        <p:cxnSp>
          <p:nvCxnSpPr>
            <p:cNvPr id="637" name="Google Shape;637;p33"/>
            <p:cNvCxnSpPr/>
            <p:nvPr/>
          </p:nvCxnSpPr>
          <p:spPr>
            <a:xfrm>
              <a:off x="2365" y="1503"/>
              <a:ext cx="645" cy="294"/>
            </a:xfrm>
            <a:prstGeom prst="straightConnector1">
              <a:avLst/>
            </a:prstGeom>
            <a:noFill/>
            <a:ln cap="flat" cmpd="sng" w="25400">
              <a:solidFill>
                <a:schemeClr val="dk1"/>
              </a:solidFill>
              <a:prstDash val="solid"/>
              <a:round/>
              <a:headEnd len="med" w="med" type="none"/>
              <a:tailEnd len="med" w="med" type="none"/>
            </a:ln>
          </p:spPr>
        </p:cxnSp>
        <p:cxnSp>
          <p:nvCxnSpPr>
            <p:cNvPr id="638" name="Google Shape;638;p33"/>
            <p:cNvCxnSpPr/>
            <p:nvPr/>
          </p:nvCxnSpPr>
          <p:spPr>
            <a:xfrm>
              <a:off x="2219" y="1727"/>
              <a:ext cx="0" cy="72"/>
            </a:xfrm>
            <a:prstGeom prst="straightConnector1">
              <a:avLst/>
            </a:prstGeom>
            <a:noFill/>
            <a:ln cap="flat" cmpd="sng" w="25400">
              <a:solidFill>
                <a:schemeClr val="dk1"/>
              </a:solidFill>
              <a:prstDash val="solid"/>
              <a:round/>
              <a:headEnd len="med" w="med" type="none"/>
              <a:tailEnd len="med" w="med" type="none"/>
            </a:ln>
          </p:spPr>
        </p:cxnSp>
        <p:cxnSp>
          <p:nvCxnSpPr>
            <p:cNvPr id="639" name="Google Shape;639;p33"/>
            <p:cNvCxnSpPr/>
            <p:nvPr/>
          </p:nvCxnSpPr>
          <p:spPr>
            <a:xfrm rot="10800000">
              <a:off x="2219" y="1756"/>
              <a:ext cx="776" cy="96"/>
            </a:xfrm>
            <a:prstGeom prst="straightConnector1">
              <a:avLst/>
            </a:prstGeom>
            <a:noFill/>
            <a:ln cap="flat" cmpd="sng" w="25400">
              <a:solidFill>
                <a:schemeClr val="dk1"/>
              </a:solidFill>
              <a:prstDash val="solid"/>
              <a:round/>
              <a:headEnd len="med" w="med" type="none"/>
              <a:tailEnd len="med" w="med" type="none"/>
            </a:ln>
          </p:spPr>
        </p:cxnSp>
        <p:cxnSp>
          <p:nvCxnSpPr>
            <p:cNvPr id="640" name="Google Shape;640;p33"/>
            <p:cNvCxnSpPr/>
            <p:nvPr/>
          </p:nvCxnSpPr>
          <p:spPr>
            <a:xfrm>
              <a:off x="2463" y="2211"/>
              <a:ext cx="0" cy="149"/>
            </a:xfrm>
            <a:prstGeom prst="straightConnector1">
              <a:avLst/>
            </a:prstGeom>
            <a:noFill/>
            <a:ln cap="flat" cmpd="sng" w="25400">
              <a:solidFill>
                <a:schemeClr val="dk1"/>
              </a:solidFill>
              <a:prstDash val="solid"/>
              <a:round/>
              <a:headEnd len="med" w="med" type="none"/>
              <a:tailEnd len="med" w="med" type="none"/>
            </a:ln>
          </p:spPr>
        </p:cxnSp>
        <p:cxnSp>
          <p:nvCxnSpPr>
            <p:cNvPr id="641" name="Google Shape;641;p33"/>
            <p:cNvCxnSpPr/>
            <p:nvPr/>
          </p:nvCxnSpPr>
          <p:spPr>
            <a:xfrm flipH="1" rot="10800000">
              <a:off x="2463" y="1985"/>
              <a:ext cx="556" cy="316"/>
            </a:xfrm>
            <a:prstGeom prst="straightConnector1">
              <a:avLst/>
            </a:prstGeom>
            <a:noFill/>
            <a:ln cap="flat" cmpd="sng" w="25400">
              <a:solidFill>
                <a:schemeClr val="dk1"/>
              </a:solidFill>
              <a:prstDash val="solid"/>
              <a:round/>
              <a:headEnd len="med" w="med" type="none"/>
              <a:tailEnd len="med" w="med" type="none"/>
            </a:ln>
          </p:spPr>
        </p:cxnSp>
        <p:sp>
          <p:nvSpPr>
            <p:cNvPr id="642" name="Google Shape;642;p33"/>
            <p:cNvSpPr txBox="1"/>
            <p:nvPr/>
          </p:nvSpPr>
          <p:spPr>
            <a:xfrm>
              <a:off x="1278" y="3877"/>
              <a:ext cx="1248" cy="13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800">
                  <a:solidFill>
                    <a:schemeClr val="dk1"/>
                  </a:solidFill>
                  <a:latin typeface="Trebuchet MS"/>
                  <a:ea typeface="Trebuchet MS"/>
                  <a:cs typeface="Trebuchet MS"/>
                  <a:sym typeface="Trebuchet MS"/>
                </a:rPr>
                <a:t>(b) Distance vision</a:t>
              </a:r>
              <a:endParaRPr/>
            </a:p>
          </p:txBody>
        </p:sp>
        <p:sp>
          <p:nvSpPr>
            <p:cNvPr id="643" name="Google Shape;643;p33"/>
            <p:cNvSpPr txBox="1"/>
            <p:nvPr/>
          </p:nvSpPr>
          <p:spPr>
            <a:xfrm>
              <a:off x="1278" y="2750"/>
              <a:ext cx="1248" cy="21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Ciliary muscles relax, and border of choroid moves away from lens</a:t>
              </a:r>
              <a:endParaRPr/>
            </a:p>
          </p:txBody>
        </p:sp>
        <p:sp>
          <p:nvSpPr>
            <p:cNvPr id="644" name="Google Shape;644;p33"/>
            <p:cNvSpPr txBox="1"/>
            <p:nvPr/>
          </p:nvSpPr>
          <p:spPr>
            <a:xfrm>
              <a:off x="1420" y="3134"/>
              <a:ext cx="856" cy="21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Suspensory ligaments pull against lens</a:t>
              </a:r>
              <a:endParaRPr/>
            </a:p>
          </p:txBody>
        </p:sp>
        <p:sp>
          <p:nvSpPr>
            <p:cNvPr id="645" name="Google Shape;645;p33"/>
            <p:cNvSpPr txBox="1"/>
            <p:nvPr/>
          </p:nvSpPr>
          <p:spPr>
            <a:xfrm>
              <a:off x="1323" y="3600"/>
              <a:ext cx="1248" cy="21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Lens becomes flatter, focusing on distant objects</a:t>
              </a:r>
              <a:endParaRPr/>
            </a:p>
          </p:txBody>
        </p:sp>
        <p:cxnSp>
          <p:nvCxnSpPr>
            <p:cNvPr id="646" name="Google Shape;646;p33"/>
            <p:cNvCxnSpPr/>
            <p:nvPr/>
          </p:nvCxnSpPr>
          <p:spPr>
            <a:xfrm>
              <a:off x="2479" y="2785"/>
              <a:ext cx="0" cy="149"/>
            </a:xfrm>
            <a:prstGeom prst="straightConnector1">
              <a:avLst/>
            </a:prstGeom>
            <a:noFill/>
            <a:ln cap="flat" cmpd="sng" w="25400">
              <a:solidFill>
                <a:schemeClr val="dk1"/>
              </a:solidFill>
              <a:prstDash val="solid"/>
              <a:round/>
              <a:headEnd len="med" w="med" type="none"/>
              <a:tailEnd len="med" w="med" type="none"/>
            </a:ln>
          </p:spPr>
        </p:cxnSp>
        <p:cxnSp>
          <p:nvCxnSpPr>
            <p:cNvPr id="647" name="Google Shape;647;p33"/>
            <p:cNvCxnSpPr/>
            <p:nvPr/>
          </p:nvCxnSpPr>
          <p:spPr>
            <a:xfrm rot="10800000">
              <a:off x="2477" y="2871"/>
              <a:ext cx="549" cy="359"/>
            </a:xfrm>
            <a:prstGeom prst="straightConnector1">
              <a:avLst/>
            </a:prstGeom>
            <a:noFill/>
            <a:ln cap="flat" cmpd="sng" w="25400">
              <a:solidFill>
                <a:schemeClr val="dk1"/>
              </a:solidFill>
              <a:prstDash val="solid"/>
              <a:round/>
              <a:headEnd len="med" w="med" type="none"/>
              <a:tailEnd len="med" w="med" type="none"/>
            </a:ln>
          </p:spPr>
        </p:cxnSp>
        <p:cxnSp>
          <p:nvCxnSpPr>
            <p:cNvPr id="648" name="Google Shape;648;p33"/>
            <p:cNvCxnSpPr/>
            <p:nvPr/>
          </p:nvCxnSpPr>
          <p:spPr>
            <a:xfrm>
              <a:off x="2177" y="3172"/>
              <a:ext cx="0" cy="150"/>
            </a:xfrm>
            <a:prstGeom prst="straightConnector1">
              <a:avLst/>
            </a:prstGeom>
            <a:noFill/>
            <a:ln cap="flat" cmpd="sng" w="25400">
              <a:solidFill>
                <a:schemeClr val="dk1"/>
              </a:solidFill>
              <a:prstDash val="solid"/>
              <a:round/>
              <a:headEnd len="med" w="med" type="none"/>
              <a:tailEnd len="med" w="med" type="none"/>
            </a:ln>
          </p:spPr>
        </p:cxnSp>
        <p:cxnSp>
          <p:nvCxnSpPr>
            <p:cNvPr id="649" name="Google Shape;649;p33"/>
            <p:cNvCxnSpPr/>
            <p:nvPr/>
          </p:nvCxnSpPr>
          <p:spPr>
            <a:xfrm rot="10800000">
              <a:off x="2177" y="3252"/>
              <a:ext cx="830" cy="30"/>
            </a:xfrm>
            <a:prstGeom prst="straightConnector1">
              <a:avLst/>
            </a:prstGeom>
            <a:noFill/>
            <a:ln cap="flat" cmpd="sng" w="25400">
              <a:solidFill>
                <a:schemeClr val="dk1"/>
              </a:solidFill>
              <a:prstDash val="solid"/>
              <a:round/>
              <a:headEnd len="med" w="med" type="none"/>
              <a:tailEnd len="med" w="med" type="none"/>
            </a:ln>
          </p:spPr>
        </p:cxnSp>
        <p:cxnSp>
          <p:nvCxnSpPr>
            <p:cNvPr id="650" name="Google Shape;650;p33"/>
            <p:cNvCxnSpPr/>
            <p:nvPr/>
          </p:nvCxnSpPr>
          <p:spPr>
            <a:xfrm>
              <a:off x="2414" y="3643"/>
              <a:ext cx="0" cy="149"/>
            </a:xfrm>
            <a:prstGeom prst="straightConnector1">
              <a:avLst/>
            </a:prstGeom>
            <a:noFill/>
            <a:ln cap="flat" cmpd="sng" w="25400">
              <a:solidFill>
                <a:schemeClr val="dk1"/>
              </a:solidFill>
              <a:prstDash val="solid"/>
              <a:round/>
              <a:headEnd len="med" w="med" type="none"/>
              <a:tailEnd len="med" w="med" type="none"/>
            </a:ln>
          </p:spPr>
        </p:cxnSp>
        <p:cxnSp>
          <p:nvCxnSpPr>
            <p:cNvPr id="651" name="Google Shape;651;p33"/>
            <p:cNvCxnSpPr/>
            <p:nvPr/>
          </p:nvCxnSpPr>
          <p:spPr>
            <a:xfrm flipH="1">
              <a:off x="2414" y="3460"/>
              <a:ext cx="597" cy="251"/>
            </a:xfrm>
            <a:prstGeom prst="straightConnector1">
              <a:avLst/>
            </a:prstGeom>
            <a:noFill/>
            <a:ln cap="flat" cmpd="sng" w="25400">
              <a:solidFill>
                <a:schemeClr val="dk1"/>
              </a:solidFill>
              <a:prstDash val="solid"/>
              <a:round/>
              <a:headEnd len="med" w="med" type="none"/>
              <a:tailEnd len="med" w="med" type="none"/>
            </a:ln>
          </p:spPr>
        </p:cxnSp>
        <p:cxnSp>
          <p:nvCxnSpPr>
            <p:cNvPr id="652" name="Google Shape;652;p33"/>
            <p:cNvCxnSpPr/>
            <p:nvPr/>
          </p:nvCxnSpPr>
          <p:spPr>
            <a:xfrm rot="10800000">
              <a:off x="4167" y="2959"/>
              <a:ext cx="0" cy="286"/>
            </a:xfrm>
            <a:prstGeom prst="straightConnector1">
              <a:avLst/>
            </a:prstGeom>
            <a:noFill/>
            <a:ln cap="flat" cmpd="sng" w="25400">
              <a:solidFill>
                <a:schemeClr val="dk1"/>
              </a:solidFill>
              <a:prstDash val="solid"/>
              <a:round/>
              <a:headEnd len="med" w="med" type="none"/>
              <a:tailEnd len="med" w="med" type="none"/>
            </a:ln>
          </p:spPr>
        </p:cxnSp>
      </p:grpSp>
      <p:sp>
        <p:nvSpPr>
          <p:cNvPr id="653" name="Google Shape;653;p33"/>
          <p:cNvSpPr txBox="1"/>
          <p:nvPr>
            <p:ph idx="1" type="body"/>
          </p:nvPr>
        </p:nvSpPr>
        <p:spPr>
          <a:xfrm>
            <a:off x="677334" y="5755760"/>
            <a:ext cx="5418666" cy="86939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b="1" i="1" lang="en-US"/>
              <a:t>Rods: </a:t>
            </a:r>
            <a:r>
              <a:rPr lang="en-US"/>
              <a:t>sense light</a:t>
            </a:r>
            <a:endParaRPr/>
          </a:p>
          <a:p>
            <a:pPr indent="-342900" lvl="0" marL="342900" rtl="0" algn="l">
              <a:spcBef>
                <a:spcPts val="1000"/>
              </a:spcBef>
              <a:spcAft>
                <a:spcPts val="0"/>
              </a:spcAft>
              <a:buSzPts val="1440"/>
              <a:buChar char="▶"/>
            </a:pPr>
            <a:r>
              <a:rPr b="1" i="1" lang="en-US"/>
              <a:t>Cones: </a:t>
            </a:r>
            <a:r>
              <a:rPr lang="en-US"/>
              <a:t>sense color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Google Shape;658;p3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Retinal and Opsins</a:t>
            </a:r>
            <a:endParaRPr/>
          </a:p>
        </p:txBody>
      </p:sp>
      <p:sp>
        <p:nvSpPr>
          <p:cNvPr id="659" name="Google Shape;659;p34"/>
          <p:cNvSpPr txBox="1"/>
          <p:nvPr>
            <p:ph idx="1" type="body"/>
          </p:nvPr>
        </p:nvSpPr>
        <p:spPr>
          <a:xfrm>
            <a:off x="677334" y="1395793"/>
            <a:ext cx="9354562" cy="86939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b="1" i="1" lang="en-US"/>
              <a:t>Rods: </a:t>
            </a:r>
            <a:r>
              <a:rPr lang="en-US"/>
              <a:t>have only retinal (vitamin A derivative) and one type of opsin (rhodopsin)</a:t>
            </a:r>
            <a:endParaRPr/>
          </a:p>
          <a:p>
            <a:pPr indent="-342900" lvl="0" marL="342900" rtl="0" algn="l">
              <a:spcBef>
                <a:spcPts val="1000"/>
              </a:spcBef>
              <a:spcAft>
                <a:spcPts val="0"/>
              </a:spcAft>
              <a:buSzPts val="1440"/>
              <a:buChar char="▶"/>
            </a:pPr>
            <a:r>
              <a:rPr b="1" i="1" lang="en-US"/>
              <a:t>Cones: </a:t>
            </a:r>
            <a:r>
              <a:rPr lang="en-US"/>
              <a:t>have 3 types of opsins: red, green, blue</a:t>
            </a:r>
            <a:endParaRPr/>
          </a:p>
        </p:txBody>
      </p:sp>
      <p:grpSp>
        <p:nvGrpSpPr>
          <p:cNvPr id="660" name="Google Shape;660;p34"/>
          <p:cNvGrpSpPr/>
          <p:nvPr/>
        </p:nvGrpSpPr>
        <p:grpSpPr>
          <a:xfrm>
            <a:off x="677334" y="2265191"/>
            <a:ext cx="7415212" cy="4251325"/>
            <a:chOff x="129" y="1298"/>
            <a:chExt cx="4671" cy="2678"/>
          </a:xfrm>
        </p:grpSpPr>
        <p:sp>
          <p:nvSpPr>
            <p:cNvPr id="661" name="Google Shape;661;p34"/>
            <p:cNvSpPr/>
            <p:nvPr/>
          </p:nvSpPr>
          <p:spPr>
            <a:xfrm>
              <a:off x="129" y="3784"/>
              <a:ext cx="959" cy="19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1400">
                  <a:solidFill>
                    <a:schemeClr val="dk1"/>
                  </a:solidFill>
                  <a:latin typeface="Trebuchet MS"/>
                  <a:ea typeface="Trebuchet MS"/>
                  <a:cs typeface="Trebuchet MS"/>
                  <a:sym typeface="Trebuchet MS"/>
                </a:rPr>
                <a:t>Figure 49.20a, b</a:t>
              </a:r>
              <a:endParaRPr/>
            </a:p>
          </p:txBody>
        </p:sp>
        <p:pic>
          <p:nvPicPr>
            <p:cNvPr id="662" name="Google Shape;662;p34"/>
            <p:cNvPicPr preferRelativeResize="0"/>
            <p:nvPr/>
          </p:nvPicPr>
          <p:blipFill rotWithShape="1">
            <a:blip r:embed="rId3">
              <a:alphaModFix/>
            </a:blip>
            <a:srcRect b="0" l="0" r="0" t="0"/>
            <a:stretch/>
          </p:blipFill>
          <p:spPr>
            <a:xfrm>
              <a:off x="1008" y="1406"/>
              <a:ext cx="3606" cy="2260"/>
            </a:xfrm>
            <a:prstGeom prst="rect">
              <a:avLst/>
            </a:prstGeom>
            <a:noFill/>
            <a:ln>
              <a:noFill/>
            </a:ln>
          </p:spPr>
        </p:pic>
        <p:sp>
          <p:nvSpPr>
            <p:cNvPr id="663" name="Google Shape;663;p34"/>
            <p:cNvSpPr txBox="1"/>
            <p:nvPr/>
          </p:nvSpPr>
          <p:spPr>
            <a:xfrm>
              <a:off x="1322" y="1298"/>
              <a:ext cx="218"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Rod</a:t>
              </a:r>
              <a:endParaRPr/>
            </a:p>
          </p:txBody>
        </p:sp>
        <p:sp>
          <p:nvSpPr>
            <p:cNvPr id="664" name="Google Shape;664;p34"/>
            <p:cNvSpPr txBox="1"/>
            <p:nvPr/>
          </p:nvSpPr>
          <p:spPr>
            <a:xfrm>
              <a:off x="929" y="1582"/>
              <a:ext cx="331" cy="19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Outer</a:t>
              </a:r>
              <a:br>
                <a:rPr lang="en-US" sz="700">
                  <a:solidFill>
                    <a:schemeClr val="dk1"/>
                  </a:solidFill>
                  <a:latin typeface="Trebuchet MS"/>
                  <a:ea typeface="Trebuchet MS"/>
                  <a:cs typeface="Trebuchet MS"/>
                  <a:sym typeface="Trebuchet MS"/>
                </a:rPr>
              </a:br>
              <a:r>
                <a:rPr lang="en-US" sz="700">
                  <a:solidFill>
                    <a:schemeClr val="dk1"/>
                  </a:solidFill>
                  <a:latin typeface="Trebuchet MS"/>
                  <a:ea typeface="Trebuchet MS"/>
                  <a:cs typeface="Trebuchet MS"/>
                  <a:sym typeface="Trebuchet MS"/>
                </a:rPr>
                <a:t>segment</a:t>
              </a:r>
              <a:endParaRPr/>
            </a:p>
          </p:txBody>
        </p:sp>
        <p:sp>
          <p:nvSpPr>
            <p:cNvPr id="665" name="Google Shape;665;p34"/>
            <p:cNvSpPr txBox="1"/>
            <p:nvPr/>
          </p:nvSpPr>
          <p:spPr>
            <a:xfrm>
              <a:off x="937" y="2380"/>
              <a:ext cx="348" cy="1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Cell body</a:t>
              </a:r>
              <a:endParaRPr/>
            </a:p>
          </p:txBody>
        </p:sp>
        <p:sp>
          <p:nvSpPr>
            <p:cNvPr id="666" name="Google Shape;666;p34"/>
            <p:cNvSpPr txBox="1"/>
            <p:nvPr/>
          </p:nvSpPr>
          <p:spPr>
            <a:xfrm>
              <a:off x="933" y="2673"/>
              <a:ext cx="330" cy="19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Synaptic</a:t>
              </a:r>
              <a:br>
                <a:rPr lang="en-US" sz="700">
                  <a:solidFill>
                    <a:schemeClr val="dk1"/>
                  </a:solidFill>
                  <a:latin typeface="Trebuchet MS"/>
                  <a:ea typeface="Trebuchet MS"/>
                  <a:cs typeface="Trebuchet MS"/>
                  <a:sym typeface="Trebuchet MS"/>
                </a:rPr>
              </a:br>
              <a:r>
                <a:rPr lang="en-US" sz="700">
                  <a:solidFill>
                    <a:schemeClr val="dk1"/>
                  </a:solidFill>
                  <a:latin typeface="Trebuchet MS"/>
                  <a:ea typeface="Trebuchet MS"/>
                  <a:cs typeface="Trebuchet MS"/>
                  <a:sym typeface="Trebuchet MS"/>
                </a:rPr>
                <a:t>terminal</a:t>
              </a:r>
              <a:endParaRPr/>
            </a:p>
          </p:txBody>
        </p:sp>
        <p:sp>
          <p:nvSpPr>
            <p:cNvPr id="667" name="Google Shape;667;p34"/>
            <p:cNvSpPr txBox="1"/>
            <p:nvPr/>
          </p:nvSpPr>
          <p:spPr>
            <a:xfrm>
              <a:off x="1621" y="2079"/>
              <a:ext cx="252"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Disks</a:t>
              </a:r>
              <a:endParaRPr/>
            </a:p>
          </p:txBody>
        </p:sp>
        <p:sp>
          <p:nvSpPr>
            <p:cNvPr id="668" name="Google Shape;668;p34"/>
            <p:cNvSpPr txBox="1"/>
            <p:nvPr/>
          </p:nvSpPr>
          <p:spPr>
            <a:xfrm>
              <a:off x="2231" y="2369"/>
              <a:ext cx="278" cy="19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Inside</a:t>
              </a:r>
              <a:br>
                <a:rPr lang="en-US" sz="700">
                  <a:solidFill>
                    <a:schemeClr val="dk1"/>
                  </a:solidFill>
                  <a:latin typeface="Trebuchet MS"/>
                  <a:ea typeface="Trebuchet MS"/>
                  <a:cs typeface="Trebuchet MS"/>
                  <a:sym typeface="Trebuchet MS"/>
                </a:rPr>
              </a:br>
              <a:r>
                <a:rPr lang="en-US" sz="700">
                  <a:solidFill>
                    <a:schemeClr val="dk1"/>
                  </a:solidFill>
                  <a:latin typeface="Trebuchet MS"/>
                  <a:ea typeface="Trebuchet MS"/>
                  <a:cs typeface="Trebuchet MS"/>
                  <a:sym typeface="Trebuchet MS"/>
                </a:rPr>
                <a:t>of disk</a:t>
              </a:r>
              <a:endParaRPr/>
            </a:p>
          </p:txBody>
        </p:sp>
        <p:sp>
          <p:nvSpPr>
            <p:cNvPr id="669" name="Google Shape;669;p34"/>
            <p:cNvSpPr txBox="1"/>
            <p:nvPr/>
          </p:nvSpPr>
          <p:spPr>
            <a:xfrm>
              <a:off x="1045" y="3538"/>
              <a:ext cx="1810" cy="393"/>
            </a:xfrm>
            <a:prstGeom prst="rect">
              <a:avLst/>
            </a:prstGeom>
            <a:noFill/>
            <a:ln>
              <a:noFill/>
            </a:ln>
          </p:spPr>
          <p:txBody>
            <a:bodyPr anchorCtr="0" anchor="ctr" bIns="46025" lIns="92075" spcFirstLastPara="1" rIns="92075" wrap="square" tIns="46025">
              <a:noAutofit/>
            </a:bodyPr>
            <a:lstStyle/>
            <a:p>
              <a:pPr indent="-139700" lvl="0" marL="139700" marR="0" rtl="0" algn="l">
                <a:spcBef>
                  <a:spcPts val="0"/>
                </a:spcBef>
                <a:spcAft>
                  <a:spcPts val="0"/>
                </a:spcAft>
                <a:buNone/>
              </a:pPr>
              <a:r>
                <a:rPr b="1" lang="en-US" sz="700">
                  <a:solidFill>
                    <a:schemeClr val="dk1"/>
                  </a:solidFill>
                  <a:latin typeface="Arial"/>
                  <a:ea typeface="Arial"/>
                  <a:cs typeface="Arial"/>
                  <a:sym typeface="Arial"/>
                </a:rPr>
                <a:t>(a)</a:t>
              </a:r>
              <a:r>
                <a:rPr lang="en-US" sz="700">
                  <a:solidFill>
                    <a:schemeClr val="dk1"/>
                  </a:solidFill>
                  <a:latin typeface="Arial"/>
                  <a:ea typeface="Arial"/>
                  <a:cs typeface="Arial"/>
                  <a:sym typeface="Arial"/>
                </a:rPr>
                <a:t> Rods contain the visual pigment rhodopsin, which is embedded in a stack of membranous disks in the rod’s outer segment. Rhodopsin consists of the light-absorbing molecule retinal bonded to opsin, a protein. Opsin has seven  helices that span the disk membrane.</a:t>
              </a:r>
              <a:endParaRPr/>
            </a:p>
          </p:txBody>
        </p:sp>
        <p:sp>
          <p:nvSpPr>
            <p:cNvPr id="670" name="Google Shape;670;p34"/>
            <p:cNvSpPr txBox="1"/>
            <p:nvPr/>
          </p:nvSpPr>
          <p:spPr>
            <a:xfrm>
              <a:off x="3159" y="3452"/>
              <a:ext cx="1641" cy="460"/>
            </a:xfrm>
            <a:prstGeom prst="rect">
              <a:avLst/>
            </a:prstGeom>
            <a:noFill/>
            <a:ln>
              <a:noFill/>
            </a:ln>
          </p:spPr>
          <p:txBody>
            <a:bodyPr anchorCtr="0" anchor="ctr" bIns="46025" lIns="92075" spcFirstLastPara="1" rIns="92075" wrap="square" tIns="46025">
              <a:noAutofit/>
            </a:bodyPr>
            <a:lstStyle/>
            <a:p>
              <a:pPr indent="-139700" lvl="0" marL="139700" marR="0" rtl="0" algn="l">
                <a:spcBef>
                  <a:spcPts val="0"/>
                </a:spcBef>
                <a:spcAft>
                  <a:spcPts val="0"/>
                </a:spcAft>
                <a:buNone/>
              </a:pPr>
              <a:r>
                <a:rPr b="1" lang="en-US" sz="700">
                  <a:solidFill>
                    <a:schemeClr val="dk1"/>
                  </a:solidFill>
                  <a:latin typeface="Arial"/>
                  <a:ea typeface="Arial"/>
                  <a:cs typeface="Arial"/>
                  <a:sym typeface="Arial"/>
                </a:rPr>
                <a:t>(b) </a:t>
              </a:r>
              <a:r>
                <a:rPr lang="en-US" sz="700">
                  <a:solidFill>
                    <a:schemeClr val="dk1"/>
                  </a:solidFill>
                  <a:latin typeface="Arial"/>
                  <a:ea typeface="Arial"/>
                  <a:cs typeface="Arial"/>
                  <a:sym typeface="Arial"/>
                </a:rPr>
                <a:t>Retinal exists as two isomers. Absorption of light converts the </a:t>
              </a:r>
              <a:r>
                <a:rPr i="1" lang="en-US" sz="700">
                  <a:solidFill>
                    <a:schemeClr val="dk1"/>
                  </a:solidFill>
                  <a:latin typeface="Arial"/>
                  <a:ea typeface="Arial"/>
                  <a:cs typeface="Arial"/>
                  <a:sym typeface="Arial"/>
                </a:rPr>
                <a:t>cis</a:t>
              </a:r>
              <a:r>
                <a:rPr lang="en-US" sz="700">
                  <a:solidFill>
                    <a:schemeClr val="dk1"/>
                  </a:solidFill>
                  <a:latin typeface="Arial"/>
                  <a:ea typeface="Arial"/>
                  <a:cs typeface="Arial"/>
                  <a:sym typeface="Arial"/>
                </a:rPr>
                <a:t> isomer to the </a:t>
              </a:r>
              <a:r>
                <a:rPr i="1" lang="en-US" sz="700">
                  <a:solidFill>
                    <a:schemeClr val="dk1"/>
                  </a:solidFill>
                  <a:latin typeface="Arial"/>
                  <a:ea typeface="Arial"/>
                  <a:cs typeface="Arial"/>
                  <a:sym typeface="Arial"/>
                </a:rPr>
                <a:t>trans</a:t>
              </a:r>
              <a:r>
                <a:rPr lang="en-US" sz="700">
                  <a:solidFill>
                    <a:schemeClr val="dk1"/>
                  </a:solidFill>
                  <a:latin typeface="Arial"/>
                  <a:ea typeface="Arial"/>
                  <a:cs typeface="Arial"/>
                  <a:sym typeface="Arial"/>
                </a:rPr>
                <a:t> isomer, which </a:t>
              </a:r>
              <a:br>
                <a:rPr lang="en-US" sz="700">
                  <a:solidFill>
                    <a:schemeClr val="dk1"/>
                  </a:solidFill>
                  <a:latin typeface="Arial"/>
                  <a:ea typeface="Arial"/>
                  <a:cs typeface="Arial"/>
                  <a:sym typeface="Arial"/>
                </a:rPr>
              </a:br>
              <a:r>
                <a:rPr lang="en-US" sz="700">
                  <a:solidFill>
                    <a:schemeClr val="dk1"/>
                  </a:solidFill>
                  <a:latin typeface="Arial"/>
                  <a:ea typeface="Arial"/>
                  <a:cs typeface="Arial"/>
                  <a:sym typeface="Arial"/>
                </a:rPr>
                <a:t>causes opsin to change its conformation (shape). </a:t>
              </a:r>
              <a:br>
                <a:rPr lang="en-US" sz="700">
                  <a:solidFill>
                    <a:schemeClr val="dk1"/>
                  </a:solidFill>
                  <a:latin typeface="Arial"/>
                  <a:ea typeface="Arial"/>
                  <a:cs typeface="Arial"/>
                  <a:sym typeface="Arial"/>
                </a:rPr>
              </a:br>
              <a:r>
                <a:rPr lang="en-US" sz="700">
                  <a:solidFill>
                    <a:schemeClr val="dk1"/>
                  </a:solidFill>
                  <a:latin typeface="Arial"/>
                  <a:ea typeface="Arial"/>
                  <a:cs typeface="Arial"/>
                  <a:sym typeface="Arial"/>
                </a:rPr>
                <a:t>After a few minutes, retinal detaches from opsin. </a:t>
              </a:r>
              <a:br>
                <a:rPr lang="en-US" sz="700">
                  <a:solidFill>
                    <a:schemeClr val="dk1"/>
                  </a:solidFill>
                  <a:latin typeface="Arial"/>
                  <a:ea typeface="Arial"/>
                  <a:cs typeface="Arial"/>
                  <a:sym typeface="Arial"/>
                </a:rPr>
              </a:br>
              <a:r>
                <a:rPr lang="en-US" sz="700">
                  <a:solidFill>
                    <a:schemeClr val="dk1"/>
                  </a:solidFill>
                  <a:latin typeface="Arial"/>
                  <a:ea typeface="Arial"/>
                  <a:cs typeface="Arial"/>
                  <a:sym typeface="Arial"/>
                </a:rPr>
                <a:t>In the dark, enzymes convert retinal back to its </a:t>
              </a:r>
              <a:r>
                <a:rPr i="1" lang="en-US" sz="700">
                  <a:solidFill>
                    <a:schemeClr val="dk1"/>
                  </a:solidFill>
                  <a:latin typeface="Arial"/>
                  <a:ea typeface="Arial"/>
                  <a:cs typeface="Arial"/>
                  <a:sym typeface="Arial"/>
                </a:rPr>
                <a:t>cis </a:t>
              </a:r>
              <a:br>
                <a:rPr i="1" lang="en-US" sz="700">
                  <a:solidFill>
                    <a:schemeClr val="dk1"/>
                  </a:solidFill>
                  <a:latin typeface="Arial"/>
                  <a:ea typeface="Arial"/>
                  <a:cs typeface="Arial"/>
                  <a:sym typeface="Arial"/>
                </a:rPr>
              </a:br>
              <a:r>
                <a:rPr lang="en-US" sz="700">
                  <a:solidFill>
                    <a:schemeClr val="dk1"/>
                  </a:solidFill>
                  <a:latin typeface="Arial"/>
                  <a:ea typeface="Arial"/>
                  <a:cs typeface="Arial"/>
                  <a:sym typeface="Arial"/>
                </a:rPr>
                <a:t>form, which recombines with opsin to form rhodopsin.</a:t>
              </a:r>
              <a:endParaRPr/>
            </a:p>
          </p:txBody>
        </p:sp>
        <p:cxnSp>
          <p:nvCxnSpPr>
            <p:cNvPr id="671" name="Google Shape;671;p34"/>
            <p:cNvCxnSpPr/>
            <p:nvPr/>
          </p:nvCxnSpPr>
          <p:spPr>
            <a:xfrm>
              <a:off x="1163" y="1657"/>
              <a:ext cx="188" cy="0"/>
            </a:xfrm>
            <a:prstGeom prst="straightConnector1">
              <a:avLst/>
            </a:prstGeom>
            <a:noFill/>
            <a:ln cap="flat" cmpd="sng" w="25400">
              <a:solidFill>
                <a:schemeClr val="dk1"/>
              </a:solidFill>
              <a:prstDash val="solid"/>
              <a:round/>
              <a:headEnd len="med" w="med" type="none"/>
              <a:tailEnd len="med" w="med" type="none"/>
            </a:ln>
          </p:spPr>
        </p:cxnSp>
        <p:cxnSp>
          <p:nvCxnSpPr>
            <p:cNvPr id="672" name="Google Shape;672;p34"/>
            <p:cNvCxnSpPr/>
            <p:nvPr/>
          </p:nvCxnSpPr>
          <p:spPr>
            <a:xfrm>
              <a:off x="1492" y="1791"/>
              <a:ext cx="239" cy="308"/>
            </a:xfrm>
            <a:prstGeom prst="straightConnector1">
              <a:avLst/>
            </a:prstGeom>
            <a:noFill/>
            <a:ln cap="flat" cmpd="sng" w="25400">
              <a:solidFill>
                <a:schemeClr val="dk1"/>
              </a:solidFill>
              <a:prstDash val="solid"/>
              <a:round/>
              <a:headEnd len="med" w="med" type="none"/>
              <a:tailEnd len="med" w="med" type="none"/>
            </a:ln>
          </p:spPr>
        </p:cxnSp>
        <p:cxnSp>
          <p:nvCxnSpPr>
            <p:cNvPr id="673" name="Google Shape;673;p34"/>
            <p:cNvCxnSpPr/>
            <p:nvPr/>
          </p:nvCxnSpPr>
          <p:spPr>
            <a:xfrm flipH="1" rot="10800000">
              <a:off x="1729" y="1697"/>
              <a:ext cx="308" cy="399"/>
            </a:xfrm>
            <a:prstGeom prst="straightConnector1">
              <a:avLst/>
            </a:prstGeom>
            <a:noFill/>
            <a:ln cap="flat" cmpd="sng" w="25400">
              <a:solidFill>
                <a:schemeClr val="dk1"/>
              </a:solidFill>
              <a:prstDash val="solid"/>
              <a:round/>
              <a:headEnd len="med" w="med" type="none"/>
              <a:tailEnd len="med" w="med" type="none"/>
            </a:ln>
          </p:spPr>
        </p:cxnSp>
        <p:cxnSp>
          <p:nvCxnSpPr>
            <p:cNvPr id="674" name="Google Shape;674;p34"/>
            <p:cNvCxnSpPr/>
            <p:nvPr/>
          </p:nvCxnSpPr>
          <p:spPr>
            <a:xfrm rot="10800000">
              <a:off x="1245" y="2462"/>
              <a:ext cx="113" cy="102"/>
            </a:xfrm>
            <a:prstGeom prst="straightConnector1">
              <a:avLst/>
            </a:prstGeom>
            <a:noFill/>
            <a:ln cap="flat" cmpd="sng" w="25400">
              <a:solidFill>
                <a:schemeClr val="dk1"/>
              </a:solidFill>
              <a:prstDash val="solid"/>
              <a:round/>
              <a:headEnd len="med" w="med" type="none"/>
              <a:tailEnd len="med" w="med" type="none"/>
            </a:ln>
          </p:spPr>
        </p:cxnSp>
        <p:cxnSp>
          <p:nvCxnSpPr>
            <p:cNvPr id="675" name="Google Shape;675;p34"/>
            <p:cNvCxnSpPr/>
            <p:nvPr/>
          </p:nvCxnSpPr>
          <p:spPr>
            <a:xfrm rot="10800000">
              <a:off x="1223" y="2791"/>
              <a:ext cx="114" cy="102"/>
            </a:xfrm>
            <a:prstGeom prst="straightConnector1">
              <a:avLst/>
            </a:prstGeom>
            <a:noFill/>
            <a:ln cap="flat" cmpd="sng" w="25400">
              <a:solidFill>
                <a:schemeClr val="dk1"/>
              </a:solidFill>
              <a:prstDash val="solid"/>
              <a:round/>
              <a:headEnd len="med" w="med" type="none"/>
              <a:tailEnd len="med" w="med" type="none"/>
            </a:ln>
          </p:spPr>
        </p:cxnSp>
        <p:cxnSp>
          <p:nvCxnSpPr>
            <p:cNvPr id="676" name="Google Shape;676;p34"/>
            <p:cNvCxnSpPr/>
            <p:nvPr/>
          </p:nvCxnSpPr>
          <p:spPr>
            <a:xfrm flipH="1">
              <a:off x="2569" y="2814"/>
              <a:ext cx="102" cy="547"/>
            </a:xfrm>
            <a:prstGeom prst="straightConnector1">
              <a:avLst/>
            </a:prstGeom>
            <a:noFill/>
            <a:ln cap="flat" cmpd="sng" w="25400">
              <a:solidFill>
                <a:schemeClr val="dk1"/>
              </a:solidFill>
              <a:prstDash val="solid"/>
              <a:round/>
              <a:headEnd len="med" w="med" type="none"/>
              <a:tailEnd len="med" w="med" type="none"/>
            </a:ln>
          </p:spPr>
        </p:cxnSp>
        <p:sp>
          <p:nvSpPr>
            <p:cNvPr id="677" name="Google Shape;677;p34"/>
            <p:cNvSpPr txBox="1"/>
            <p:nvPr/>
          </p:nvSpPr>
          <p:spPr>
            <a:xfrm>
              <a:off x="2241" y="3292"/>
              <a:ext cx="289" cy="1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Retinal</a:t>
              </a:r>
              <a:endParaRPr/>
            </a:p>
          </p:txBody>
        </p:sp>
        <p:cxnSp>
          <p:nvCxnSpPr>
            <p:cNvPr id="678" name="Google Shape;678;p34"/>
            <p:cNvCxnSpPr/>
            <p:nvPr/>
          </p:nvCxnSpPr>
          <p:spPr>
            <a:xfrm rot="10800000">
              <a:off x="2481" y="3357"/>
              <a:ext cx="91" cy="0"/>
            </a:xfrm>
            <a:prstGeom prst="straightConnector1">
              <a:avLst/>
            </a:prstGeom>
            <a:noFill/>
            <a:ln cap="flat" cmpd="sng" w="25400">
              <a:solidFill>
                <a:schemeClr val="dk1"/>
              </a:solidFill>
              <a:prstDash val="solid"/>
              <a:round/>
              <a:headEnd len="med" w="med" type="none"/>
              <a:tailEnd len="med" w="med" type="none"/>
            </a:ln>
          </p:spPr>
        </p:cxnSp>
        <p:cxnSp>
          <p:nvCxnSpPr>
            <p:cNvPr id="679" name="Google Shape;679;p34"/>
            <p:cNvCxnSpPr/>
            <p:nvPr/>
          </p:nvCxnSpPr>
          <p:spPr>
            <a:xfrm flipH="1">
              <a:off x="2699" y="3167"/>
              <a:ext cx="72" cy="301"/>
            </a:xfrm>
            <a:prstGeom prst="straightConnector1">
              <a:avLst/>
            </a:prstGeom>
            <a:noFill/>
            <a:ln cap="flat" cmpd="sng" w="25400">
              <a:solidFill>
                <a:schemeClr val="dk1"/>
              </a:solidFill>
              <a:prstDash val="solid"/>
              <a:round/>
              <a:headEnd len="med" w="med" type="none"/>
              <a:tailEnd len="med" w="med" type="none"/>
            </a:ln>
          </p:spPr>
        </p:cxnSp>
        <p:cxnSp>
          <p:nvCxnSpPr>
            <p:cNvPr id="680" name="Google Shape;680;p34"/>
            <p:cNvCxnSpPr/>
            <p:nvPr/>
          </p:nvCxnSpPr>
          <p:spPr>
            <a:xfrm flipH="1">
              <a:off x="2704" y="3196"/>
              <a:ext cx="151" cy="272"/>
            </a:xfrm>
            <a:prstGeom prst="straightConnector1">
              <a:avLst/>
            </a:prstGeom>
            <a:noFill/>
            <a:ln cap="flat" cmpd="sng" w="25400">
              <a:solidFill>
                <a:schemeClr val="dk1"/>
              </a:solidFill>
              <a:prstDash val="solid"/>
              <a:round/>
              <a:headEnd len="med" w="med" type="none"/>
              <a:tailEnd len="med" w="med" type="none"/>
            </a:ln>
          </p:spPr>
        </p:cxnSp>
        <p:cxnSp>
          <p:nvCxnSpPr>
            <p:cNvPr id="681" name="Google Shape;681;p34"/>
            <p:cNvCxnSpPr/>
            <p:nvPr/>
          </p:nvCxnSpPr>
          <p:spPr>
            <a:xfrm rot="10800000">
              <a:off x="2460" y="3462"/>
              <a:ext cx="243" cy="0"/>
            </a:xfrm>
            <a:prstGeom prst="straightConnector1">
              <a:avLst/>
            </a:prstGeom>
            <a:noFill/>
            <a:ln cap="flat" cmpd="sng" w="25400">
              <a:solidFill>
                <a:schemeClr val="dk1"/>
              </a:solidFill>
              <a:prstDash val="solid"/>
              <a:round/>
              <a:headEnd len="med" w="med" type="none"/>
              <a:tailEnd len="med" w="med" type="none"/>
            </a:ln>
          </p:spPr>
        </p:cxnSp>
        <p:sp>
          <p:nvSpPr>
            <p:cNvPr id="682" name="Google Shape;682;p34"/>
            <p:cNvSpPr txBox="1"/>
            <p:nvPr/>
          </p:nvSpPr>
          <p:spPr>
            <a:xfrm>
              <a:off x="2248" y="3393"/>
              <a:ext cx="262" cy="1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Opsin</a:t>
              </a:r>
              <a:endParaRPr/>
            </a:p>
          </p:txBody>
        </p:sp>
        <p:sp>
          <p:nvSpPr>
            <p:cNvPr id="683" name="Google Shape;683;p34"/>
            <p:cNvSpPr/>
            <p:nvPr/>
          </p:nvSpPr>
          <p:spPr>
            <a:xfrm>
              <a:off x="2236" y="3335"/>
              <a:ext cx="34" cy="137"/>
            </a:xfrm>
            <a:prstGeom prst="leftBrace">
              <a:avLst>
                <a:gd fmla="val 33578" name="adj1"/>
                <a:gd fmla="val 50000"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84" name="Google Shape;684;p34"/>
            <p:cNvSpPr txBox="1"/>
            <p:nvPr/>
          </p:nvSpPr>
          <p:spPr>
            <a:xfrm>
              <a:off x="1882" y="3340"/>
              <a:ext cx="382"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Rhodopsin</a:t>
              </a:r>
              <a:endParaRPr/>
            </a:p>
          </p:txBody>
        </p:sp>
        <p:sp>
          <p:nvSpPr>
            <p:cNvPr id="685" name="Google Shape;685;p34"/>
            <p:cNvSpPr txBox="1"/>
            <p:nvPr/>
          </p:nvSpPr>
          <p:spPr>
            <a:xfrm>
              <a:off x="2974" y="3197"/>
              <a:ext cx="302" cy="1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Cytosol</a:t>
              </a:r>
              <a:endParaRPr/>
            </a:p>
          </p:txBody>
        </p:sp>
        <p:sp>
          <p:nvSpPr>
            <p:cNvPr id="686" name="Google Shape;686;p34"/>
            <p:cNvSpPr txBox="1"/>
            <p:nvPr/>
          </p:nvSpPr>
          <p:spPr>
            <a:xfrm>
              <a:off x="3492" y="1815"/>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H</a:t>
              </a:r>
              <a:endParaRPr/>
            </a:p>
          </p:txBody>
        </p:sp>
        <p:sp>
          <p:nvSpPr>
            <p:cNvPr id="687" name="Google Shape;687;p34"/>
            <p:cNvSpPr txBox="1"/>
            <p:nvPr/>
          </p:nvSpPr>
          <p:spPr>
            <a:xfrm>
              <a:off x="3605" y="1887"/>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C</a:t>
              </a:r>
              <a:endParaRPr/>
            </a:p>
          </p:txBody>
        </p:sp>
        <p:sp>
          <p:nvSpPr>
            <p:cNvPr id="688" name="Google Shape;688;p34"/>
            <p:cNvSpPr txBox="1"/>
            <p:nvPr/>
          </p:nvSpPr>
          <p:spPr>
            <a:xfrm>
              <a:off x="3687" y="1956"/>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C</a:t>
              </a:r>
              <a:endParaRPr/>
            </a:p>
          </p:txBody>
        </p:sp>
        <p:sp>
          <p:nvSpPr>
            <p:cNvPr id="689" name="Google Shape;689;p34"/>
            <p:cNvSpPr txBox="1"/>
            <p:nvPr/>
          </p:nvSpPr>
          <p:spPr>
            <a:xfrm>
              <a:off x="3444" y="1955"/>
              <a:ext cx="218" cy="125"/>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r>
                <a:rPr lang="en-US" sz="700">
                  <a:solidFill>
                    <a:schemeClr val="dk1"/>
                  </a:solidFill>
                  <a:latin typeface="Trebuchet MS"/>
                  <a:ea typeface="Trebuchet MS"/>
                  <a:cs typeface="Trebuchet MS"/>
                  <a:sym typeface="Trebuchet MS"/>
                </a:rPr>
                <a:t>H</a:t>
              </a:r>
              <a:r>
                <a:rPr baseline="-25000" lang="en-US" sz="700">
                  <a:solidFill>
                    <a:schemeClr val="dk1"/>
                  </a:solidFill>
                  <a:latin typeface="Trebuchet MS"/>
                  <a:ea typeface="Trebuchet MS"/>
                  <a:cs typeface="Trebuchet MS"/>
                  <a:sym typeface="Trebuchet MS"/>
                </a:rPr>
                <a:t>2</a:t>
              </a:r>
              <a:r>
                <a:rPr lang="en-US" sz="700">
                  <a:solidFill>
                    <a:schemeClr val="dk1"/>
                  </a:solidFill>
                  <a:latin typeface="Trebuchet MS"/>
                  <a:ea typeface="Trebuchet MS"/>
                  <a:cs typeface="Trebuchet MS"/>
                  <a:sym typeface="Trebuchet MS"/>
                </a:rPr>
                <a:t>C</a:t>
              </a:r>
              <a:endParaRPr/>
            </a:p>
          </p:txBody>
        </p:sp>
        <p:sp>
          <p:nvSpPr>
            <p:cNvPr id="690" name="Google Shape;690;p34"/>
            <p:cNvSpPr txBox="1"/>
            <p:nvPr/>
          </p:nvSpPr>
          <p:spPr>
            <a:xfrm>
              <a:off x="3604" y="2108"/>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C</a:t>
              </a:r>
              <a:endParaRPr/>
            </a:p>
          </p:txBody>
        </p:sp>
        <p:sp>
          <p:nvSpPr>
            <p:cNvPr id="691" name="Google Shape;691;p34"/>
            <p:cNvSpPr txBox="1"/>
            <p:nvPr/>
          </p:nvSpPr>
          <p:spPr>
            <a:xfrm>
              <a:off x="3444" y="2046"/>
              <a:ext cx="218" cy="125"/>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r>
                <a:rPr lang="en-US" sz="700">
                  <a:solidFill>
                    <a:schemeClr val="dk1"/>
                  </a:solidFill>
                  <a:latin typeface="Trebuchet MS"/>
                  <a:ea typeface="Trebuchet MS"/>
                  <a:cs typeface="Trebuchet MS"/>
                  <a:sym typeface="Trebuchet MS"/>
                </a:rPr>
                <a:t>H</a:t>
              </a:r>
              <a:r>
                <a:rPr baseline="-25000" lang="en-US" sz="700">
                  <a:solidFill>
                    <a:schemeClr val="dk1"/>
                  </a:solidFill>
                  <a:latin typeface="Trebuchet MS"/>
                  <a:ea typeface="Trebuchet MS"/>
                  <a:cs typeface="Trebuchet MS"/>
                  <a:sym typeface="Trebuchet MS"/>
                </a:rPr>
                <a:t>2</a:t>
              </a:r>
              <a:r>
                <a:rPr lang="en-US" sz="700">
                  <a:solidFill>
                    <a:schemeClr val="dk1"/>
                  </a:solidFill>
                  <a:latin typeface="Trebuchet MS"/>
                  <a:ea typeface="Trebuchet MS"/>
                  <a:cs typeface="Trebuchet MS"/>
                  <a:sym typeface="Trebuchet MS"/>
                </a:rPr>
                <a:t>C</a:t>
              </a:r>
              <a:endParaRPr/>
            </a:p>
          </p:txBody>
        </p:sp>
        <p:sp>
          <p:nvSpPr>
            <p:cNvPr id="692" name="Google Shape;692;p34"/>
            <p:cNvSpPr txBox="1"/>
            <p:nvPr/>
          </p:nvSpPr>
          <p:spPr>
            <a:xfrm>
              <a:off x="3689" y="2050"/>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C</a:t>
              </a:r>
              <a:endParaRPr/>
            </a:p>
          </p:txBody>
        </p:sp>
        <p:sp>
          <p:nvSpPr>
            <p:cNvPr id="693" name="Google Shape;693;p34"/>
            <p:cNvSpPr txBox="1"/>
            <p:nvPr/>
          </p:nvSpPr>
          <p:spPr>
            <a:xfrm>
              <a:off x="3606" y="1779"/>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H</a:t>
              </a:r>
              <a:endParaRPr/>
            </a:p>
          </p:txBody>
        </p:sp>
        <p:sp>
          <p:nvSpPr>
            <p:cNvPr id="694" name="Google Shape;694;p34"/>
            <p:cNvSpPr txBox="1"/>
            <p:nvPr/>
          </p:nvSpPr>
          <p:spPr>
            <a:xfrm>
              <a:off x="3702" y="1830"/>
              <a:ext cx="218" cy="1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CH</a:t>
              </a:r>
              <a:r>
                <a:rPr baseline="-25000" lang="en-US" sz="700">
                  <a:solidFill>
                    <a:schemeClr val="dk1"/>
                  </a:solidFill>
                  <a:latin typeface="Trebuchet MS"/>
                  <a:ea typeface="Trebuchet MS"/>
                  <a:cs typeface="Trebuchet MS"/>
                  <a:sym typeface="Trebuchet MS"/>
                </a:rPr>
                <a:t>3</a:t>
              </a:r>
              <a:endParaRPr sz="700">
                <a:solidFill>
                  <a:schemeClr val="dk1"/>
                </a:solidFill>
                <a:latin typeface="Trebuchet MS"/>
                <a:ea typeface="Trebuchet MS"/>
                <a:cs typeface="Trebuchet MS"/>
                <a:sym typeface="Trebuchet MS"/>
              </a:endParaRPr>
            </a:p>
          </p:txBody>
        </p:sp>
        <p:sp>
          <p:nvSpPr>
            <p:cNvPr id="695" name="Google Shape;695;p34"/>
            <p:cNvSpPr txBox="1"/>
            <p:nvPr/>
          </p:nvSpPr>
          <p:spPr>
            <a:xfrm>
              <a:off x="3792" y="1900"/>
              <a:ext cx="218" cy="1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CH</a:t>
              </a:r>
              <a:r>
                <a:rPr baseline="-25000" lang="en-US" sz="700">
                  <a:solidFill>
                    <a:schemeClr val="dk1"/>
                  </a:solidFill>
                  <a:latin typeface="Trebuchet MS"/>
                  <a:ea typeface="Trebuchet MS"/>
                  <a:cs typeface="Trebuchet MS"/>
                  <a:sym typeface="Trebuchet MS"/>
                </a:rPr>
                <a:t>3</a:t>
              </a:r>
              <a:endParaRPr sz="700">
                <a:solidFill>
                  <a:schemeClr val="dk1"/>
                </a:solidFill>
                <a:latin typeface="Trebuchet MS"/>
                <a:ea typeface="Trebuchet MS"/>
                <a:cs typeface="Trebuchet MS"/>
                <a:sym typeface="Trebuchet MS"/>
              </a:endParaRPr>
            </a:p>
          </p:txBody>
        </p:sp>
        <p:sp>
          <p:nvSpPr>
            <p:cNvPr id="696" name="Google Shape;696;p34"/>
            <p:cNvSpPr txBox="1"/>
            <p:nvPr/>
          </p:nvSpPr>
          <p:spPr>
            <a:xfrm>
              <a:off x="3854" y="1964"/>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H</a:t>
              </a:r>
              <a:endParaRPr/>
            </a:p>
          </p:txBody>
        </p:sp>
        <p:sp>
          <p:nvSpPr>
            <p:cNvPr id="697" name="Google Shape;697;p34"/>
            <p:cNvSpPr txBox="1"/>
            <p:nvPr/>
          </p:nvSpPr>
          <p:spPr>
            <a:xfrm>
              <a:off x="3852" y="2050"/>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C</a:t>
              </a:r>
              <a:endParaRPr/>
            </a:p>
          </p:txBody>
        </p:sp>
        <p:sp>
          <p:nvSpPr>
            <p:cNvPr id="698" name="Google Shape;698;p34"/>
            <p:cNvSpPr txBox="1"/>
            <p:nvPr/>
          </p:nvSpPr>
          <p:spPr>
            <a:xfrm>
              <a:off x="3768" y="2112"/>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C</a:t>
              </a:r>
              <a:endParaRPr/>
            </a:p>
          </p:txBody>
        </p:sp>
        <p:sp>
          <p:nvSpPr>
            <p:cNvPr id="699" name="Google Shape;699;p34"/>
            <p:cNvSpPr txBox="1"/>
            <p:nvPr/>
          </p:nvSpPr>
          <p:spPr>
            <a:xfrm>
              <a:off x="3618" y="2224"/>
              <a:ext cx="218" cy="1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CH</a:t>
              </a:r>
              <a:r>
                <a:rPr baseline="-25000" lang="en-US" sz="700">
                  <a:solidFill>
                    <a:schemeClr val="dk1"/>
                  </a:solidFill>
                  <a:latin typeface="Trebuchet MS"/>
                  <a:ea typeface="Trebuchet MS"/>
                  <a:cs typeface="Trebuchet MS"/>
                  <a:sym typeface="Trebuchet MS"/>
                </a:rPr>
                <a:t>3</a:t>
              </a:r>
              <a:endParaRPr sz="700">
                <a:solidFill>
                  <a:schemeClr val="dk1"/>
                </a:solidFill>
                <a:latin typeface="Trebuchet MS"/>
                <a:ea typeface="Trebuchet MS"/>
                <a:cs typeface="Trebuchet MS"/>
                <a:sym typeface="Trebuchet MS"/>
              </a:endParaRPr>
            </a:p>
          </p:txBody>
        </p:sp>
        <p:sp>
          <p:nvSpPr>
            <p:cNvPr id="700" name="Google Shape;700;p34"/>
            <p:cNvSpPr txBox="1"/>
            <p:nvPr/>
          </p:nvSpPr>
          <p:spPr>
            <a:xfrm>
              <a:off x="3763" y="2222"/>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H</a:t>
              </a:r>
              <a:endParaRPr/>
            </a:p>
          </p:txBody>
        </p:sp>
        <p:sp>
          <p:nvSpPr>
            <p:cNvPr id="701" name="Google Shape;701;p34"/>
            <p:cNvSpPr txBox="1"/>
            <p:nvPr/>
          </p:nvSpPr>
          <p:spPr>
            <a:xfrm>
              <a:off x="3952" y="2224"/>
              <a:ext cx="218" cy="1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CH</a:t>
              </a:r>
              <a:r>
                <a:rPr baseline="-25000" lang="en-US" sz="700">
                  <a:solidFill>
                    <a:schemeClr val="dk1"/>
                  </a:solidFill>
                  <a:latin typeface="Trebuchet MS"/>
                  <a:ea typeface="Trebuchet MS"/>
                  <a:cs typeface="Trebuchet MS"/>
                  <a:sym typeface="Trebuchet MS"/>
                </a:rPr>
                <a:t>3</a:t>
              </a:r>
              <a:endParaRPr sz="700">
                <a:solidFill>
                  <a:schemeClr val="dk1"/>
                </a:solidFill>
                <a:latin typeface="Trebuchet MS"/>
                <a:ea typeface="Trebuchet MS"/>
                <a:cs typeface="Trebuchet MS"/>
                <a:sym typeface="Trebuchet MS"/>
              </a:endParaRPr>
            </a:p>
          </p:txBody>
        </p:sp>
        <p:sp>
          <p:nvSpPr>
            <p:cNvPr id="702" name="Google Shape;702;p34"/>
            <p:cNvSpPr txBox="1"/>
            <p:nvPr/>
          </p:nvSpPr>
          <p:spPr>
            <a:xfrm>
              <a:off x="3940" y="2112"/>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C</a:t>
              </a:r>
              <a:endParaRPr/>
            </a:p>
          </p:txBody>
        </p:sp>
        <p:sp>
          <p:nvSpPr>
            <p:cNvPr id="703" name="Google Shape;703;p34"/>
            <p:cNvSpPr txBox="1"/>
            <p:nvPr/>
          </p:nvSpPr>
          <p:spPr>
            <a:xfrm>
              <a:off x="4027" y="2054"/>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C</a:t>
              </a:r>
              <a:endParaRPr/>
            </a:p>
          </p:txBody>
        </p:sp>
        <p:sp>
          <p:nvSpPr>
            <p:cNvPr id="704" name="Google Shape;704;p34"/>
            <p:cNvSpPr txBox="1"/>
            <p:nvPr/>
          </p:nvSpPr>
          <p:spPr>
            <a:xfrm>
              <a:off x="4111" y="2108"/>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C</a:t>
              </a:r>
              <a:endParaRPr/>
            </a:p>
          </p:txBody>
        </p:sp>
        <p:sp>
          <p:nvSpPr>
            <p:cNvPr id="705" name="Google Shape;705;p34"/>
            <p:cNvSpPr txBox="1"/>
            <p:nvPr/>
          </p:nvSpPr>
          <p:spPr>
            <a:xfrm>
              <a:off x="4196" y="2050"/>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C</a:t>
              </a:r>
              <a:endParaRPr/>
            </a:p>
          </p:txBody>
        </p:sp>
        <p:sp>
          <p:nvSpPr>
            <p:cNvPr id="706" name="Google Shape;706;p34"/>
            <p:cNvSpPr txBox="1"/>
            <p:nvPr/>
          </p:nvSpPr>
          <p:spPr>
            <a:xfrm>
              <a:off x="4204" y="1954"/>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C</a:t>
              </a:r>
              <a:endParaRPr/>
            </a:p>
          </p:txBody>
        </p:sp>
        <p:sp>
          <p:nvSpPr>
            <p:cNvPr id="707" name="Google Shape;707;p34"/>
            <p:cNvSpPr txBox="1"/>
            <p:nvPr/>
          </p:nvSpPr>
          <p:spPr>
            <a:xfrm>
              <a:off x="4291" y="1894"/>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C</a:t>
              </a:r>
              <a:endParaRPr/>
            </a:p>
          </p:txBody>
        </p:sp>
        <p:sp>
          <p:nvSpPr>
            <p:cNvPr id="708" name="Google Shape;708;p34"/>
            <p:cNvSpPr txBox="1"/>
            <p:nvPr/>
          </p:nvSpPr>
          <p:spPr>
            <a:xfrm>
              <a:off x="4291" y="1786"/>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C</a:t>
              </a:r>
              <a:endParaRPr/>
            </a:p>
          </p:txBody>
        </p:sp>
        <p:sp>
          <p:nvSpPr>
            <p:cNvPr id="709" name="Google Shape;709;p34"/>
            <p:cNvSpPr txBox="1"/>
            <p:nvPr/>
          </p:nvSpPr>
          <p:spPr>
            <a:xfrm>
              <a:off x="4024" y="1961"/>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H</a:t>
              </a:r>
              <a:endParaRPr/>
            </a:p>
          </p:txBody>
        </p:sp>
        <p:sp>
          <p:nvSpPr>
            <p:cNvPr id="710" name="Google Shape;710;p34"/>
            <p:cNvSpPr txBox="1"/>
            <p:nvPr/>
          </p:nvSpPr>
          <p:spPr>
            <a:xfrm>
              <a:off x="4110" y="2219"/>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H</a:t>
              </a:r>
              <a:endParaRPr/>
            </a:p>
          </p:txBody>
        </p:sp>
        <p:sp>
          <p:nvSpPr>
            <p:cNvPr id="711" name="Google Shape;711;p34"/>
            <p:cNvSpPr txBox="1"/>
            <p:nvPr/>
          </p:nvSpPr>
          <p:spPr>
            <a:xfrm>
              <a:off x="4311" y="2122"/>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H</a:t>
              </a:r>
              <a:endParaRPr/>
            </a:p>
          </p:txBody>
        </p:sp>
        <p:sp>
          <p:nvSpPr>
            <p:cNvPr id="712" name="Google Shape;712;p34"/>
            <p:cNvSpPr txBox="1"/>
            <p:nvPr/>
          </p:nvSpPr>
          <p:spPr>
            <a:xfrm>
              <a:off x="4393" y="1898"/>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H</a:t>
              </a:r>
              <a:endParaRPr/>
            </a:p>
          </p:txBody>
        </p:sp>
        <p:sp>
          <p:nvSpPr>
            <p:cNvPr id="713" name="Google Shape;713;p34"/>
            <p:cNvSpPr txBox="1"/>
            <p:nvPr/>
          </p:nvSpPr>
          <p:spPr>
            <a:xfrm>
              <a:off x="4390" y="1785"/>
              <a:ext cx="160"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O</a:t>
              </a:r>
              <a:endParaRPr/>
            </a:p>
          </p:txBody>
        </p:sp>
        <p:sp>
          <p:nvSpPr>
            <p:cNvPr id="714" name="Google Shape;714;p34"/>
            <p:cNvSpPr txBox="1"/>
            <p:nvPr/>
          </p:nvSpPr>
          <p:spPr>
            <a:xfrm>
              <a:off x="4368" y="1719"/>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H</a:t>
              </a:r>
              <a:endParaRPr/>
            </a:p>
          </p:txBody>
        </p:sp>
        <p:sp>
          <p:nvSpPr>
            <p:cNvPr id="715" name="Google Shape;715;p34"/>
            <p:cNvSpPr txBox="1"/>
            <p:nvPr/>
          </p:nvSpPr>
          <p:spPr>
            <a:xfrm>
              <a:off x="4037" y="1898"/>
              <a:ext cx="218" cy="125"/>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r>
                <a:rPr lang="en-US" sz="700">
                  <a:solidFill>
                    <a:schemeClr val="dk1"/>
                  </a:solidFill>
                  <a:latin typeface="Trebuchet MS"/>
                  <a:ea typeface="Trebuchet MS"/>
                  <a:cs typeface="Trebuchet MS"/>
                  <a:sym typeface="Trebuchet MS"/>
                </a:rPr>
                <a:t>H</a:t>
              </a:r>
              <a:r>
                <a:rPr baseline="-25000" lang="en-US" sz="700">
                  <a:solidFill>
                    <a:schemeClr val="dk1"/>
                  </a:solidFill>
                  <a:latin typeface="Trebuchet MS"/>
                  <a:ea typeface="Trebuchet MS"/>
                  <a:cs typeface="Trebuchet MS"/>
                  <a:sym typeface="Trebuchet MS"/>
                </a:rPr>
                <a:t>3</a:t>
              </a:r>
              <a:r>
                <a:rPr lang="en-US" sz="700">
                  <a:solidFill>
                    <a:schemeClr val="dk1"/>
                  </a:solidFill>
                  <a:latin typeface="Trebuchet MS"/>
                  <a:ea typeface="Trebuchet MS"/>
                  <a:cs typeface="Trebuchet MS"/>
                  <a:sym typeface="Trebuchet MS"/>
                </a:rPr>
                <a:t>C</a:t>
              </a:r>
              <a:endParaRPr/>
            </a:p>
          </p:txBody>
        </p:sp>
        <p:sp>
          <p:nvSpPr>
            <p:cNvPr id="716" name="Google Shape;716;p34"/>
            <p:cNvSpPr txBox="1"/>
            <p:nvPr/>
          </p:nvSpPr>
          <p:spPr>
            <a:xfrm>
              <a:off x="3500" y="2776"/>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H</a:t>
              </a:r>
              <a:endParaRPr/>
            </a:p>
          </p:txBody>
        </p:sp>
        <p:sp>
          <p:nvSpPr>
            <p:cNvPr id="717" name="Google Shape;717;p34"/>
            <p:cNvSpPr txBox="1"/>
            <p:nvPr/>
          </p:nvSpPr>
          <p:spPr>
            <a:xfrm>
              <a:off x="3613" y="2850"/>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C</a:t>
              </a:r>
              <a:endParaRPr/>
            </a:p>
          </p:txBody>
        </p:sp>
        <p:sp>
          <p:nvSpPr>
            <p:cNvPr id="718" name="Google Shape;718;p34"/>
            <p:cNvSpPr txBox="1"/>
            <p:nvPr/>
          </p:nvSpPr>
          <p:spPr>
            <a:xfrm>
              <a:off x="3697" y="2919"/>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C</a:t>
              </a:r>
              <a:endParaRPr/>
            </a:p>
          </p:txBody>
        </p:sp>
        <p:sp>
          <p:nvSpPr>
            <p:cNvPr id="719" name="Google Shape;719;p34"/>
            <p:cNvSpPr txBox="1"/>
            <p:nvPr/>
          </p:nvSpPr>
          <p:spPr>
            <a:xfrm>
              <a:off x="3452" y="2919"/>
              <a:ext cx="218" cy="125"/>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r>
                <a:rPr lang="en-US" sz="700">
                  <a:solidFill>
                    <a:schemeClr val="dk1"/>
                  </a:solidFill>
                  <a:latin typeface="Trebuchet MS"/>
                  <a:ea typeface="Trebuchet MS"/>
                  <a:cs typeface="Trebuchet MS"/>
                  <a:sym typeface="Trebuchet MS"/>
                </a:rPr>
                <a:t>H</a:t>
              </a:r>
              <a:r>
                <a:rPr baseline="-25000" lang="en-US" sz="700">
                  <a:solidFill>
                    <a:schemeClr val="dk1"/>
                  </a:solidFill>
                  <a:latin typeface="Trebuchet MS"/>
                  <a:ea typeface="Trebuchet MS"/>
                  <a:cs typeface="Trebuchet MS"/>
                  <a:sym typeface="Trebuchet MS"/>
                </a:rPr>
                <a:t>2</a:t>
              </a:r>
              <a:r>
                <a:rPr lang="en-US" sz="700">
                  <a:solidFill>
                    <a:schemeClr val="dk1"/>
                  </a:solidFill>
                  <a:latin typeface="Trebuchet MS"/>
                  <a:ea typeface="Trebuchet MS"/>
                  <a:cs typeface="Trebuchet MS"/>
                  <a:sym typeface="Trebuchet MS"/>
                </a:rPr>
                <a:t>C</a:t>
              </a:r>
              <a:endParaRPr/>
            </a:p>
          </p:txBody>
        </p:sp>
        <p:sp>
          <p:nvSpPr>
            <p:cNvPr id="720" name="Google Shape;720;p34"/>
            <p:cNvSpPr txBox="1"/>
            <p:nvPr/>
          </p:nvSpPr>
          <p:spPr>
            <a:xfrm>
              <a:off x="3613" y="3073"/>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C</a:t>
              </a:r>
              <a:endParaRPr/>
            </a:p>
          </p:txBody>
        </p:sp>
        <p:sp>
          <p:nvSpPr>
            <p:cNvPr id="721" name="Google Shape;721;p34"/>
            <p:cNvSpPr txBox="1"/>
            <p:nvPr/>
          </p:nvSpPr>
          <p:spPr>
            <a:xfrm>
              <a:off x="3452" y="3012"/>
              <a:ext cx="218" cy="125"/>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r>
                <a:rPr lang="en-US" sz="700">
                  <a:solidFill>
                    <a:schemeClr val="dk1"/>
                  </a:solidFill>
                  <a:latin typeface="Trebuchet MS"/>
                  <a:ea typeface="Trebuchet MS"/>
                  <a:cs typeface="Trebuchet MS"/>
                  <a:sym typeface="Trebuchet MS"/>
                </a:rPr>
                <a:t>H</a:t>
              </a:r>
              <a:r>
                <a:rPr baseline="-25000" lang="en-US" sz="700">
                  <a:solidFill>
                    <a:schemeClr val="dk1"/>
                  </a:solidFill>
                  <a:latin typeface="Trebuchet MS"/>
                  <a:ea typeface="Trebuchet MS"/>
                  <a:cs typeface="Trebuchet MS"/>
                  <a:sym typeface="Trebuchet MS"/>
                </a:rPr>
                <a:t>2</a:t>
              </a:r>
              <a:r>
                <a:rPr lang="en-US" sz="700">
                  <a:solidFill>
                    <a:schemeClr val="dk1"/>
                  </a:solidFill>
                  <a:latin typeface="Trebuchet MS"/>
                  <a:ea typeface="Trebuchet MS"/>
                  <a:cs typeface="Trebuchet MS"/>
                  <a:sym typeface="Trebuchet MS"/>
                </a:rPr>
                <a:t>C</a:t>
              </a:r>
              <a:endParaRPr/>
            </a:p>
          </p:txBody>
        </p:sp>
        <p:sp>
          <p:nvSpPr>
            <p:cNvPr id="722" name="Google Shape;722;p34"/>
            <p:cNvSpPr txBox="1"/>
            <p:nvPr/>
          </p:nvSpPr>
          <p:spPr>
            <a:xfrm>
              <a:off x="3698" y="3012"/>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C</a:t>
              </a:r>
              <a:endParaRPr/>
            </a:p>
          </p:txBody>
        </p:sp>
        <p:sp>
          <p:nvSpPr>
            <p:cNvPr id="723" name="Google Shape;723;p34"/>
            <p:cNvSpPr txBox="1"/>
            <p:nvPr/>
          </p:nvSpPr>
          <p:spPr>
            <a:xfrm>
              <a:off x="3614" y="2744"/>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H</a:t>
              </a:r>
              <a:endParaRPr/>
            </a:p>
          </p:txBody>
        </p:sp>
        <p:sp>
          <p:nvSpPr>
            <p:cNvPr id="724" name="Google Shape;724;p34"/>
            <p:cNvSpPr txBox="1"/>
            <p:nvPr/>
          </p:nvSpPr>
          <p:spPr>
            <a:xfrm>
              <a:off x="3712" y="2794"/>
              <a:ext cx="218" cy="1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CH</a:t>
              </a:r>
              <a:r>
                <a:rPr baseline="-25000" lang="en-US" sz="700">
                  <a:solidFill>
                    <a:schemeClr val="dk1"/>
                  </a:solidFill>
                  <a:latin typeface="Trebuchet MS"/>
                  <a:ea typeface="Trebuchet MS"/>
                  <a:cs typeface="Trebuchet MS"/>
                  <a:sym typeface="Trebuchet MS"/>
                </a:rPr>
                <a:t>3</a:t>
              </a:r>
              <a:endParaRPr sz="700">
                <a:solidFill>
                  <a:schemeClr val="dk1"/>
                </a:solidFill>
                <a:latin typeface="Trebuchet MS"/>
                <a:ea typeface="Trebuchet MS"/>
                <a:cs typeface="Trebuchet MS"/>
                <a:sym typeface="Trebuchet MS"/>
              </a:endParaRPr>
            </a:p>
          </p:txBody>
        </p:sp>
        <p:sp>
          <p:nvSpPr>
            <p:cNvPr id="725" name="Google Shape;725;p34"/>
            <p:cNvSpPr txBox="1"/>
            <p:nvPr/>
          </p:nvSpPr>
          <p:spPr>
            <a:xfrm>
              <a:off x="3800" y="2863"/>
              <a:ext cx="218" cy="1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CH</a:t>
              </a:r>
              <a:r>
                <a:rPr baseline="-25000" lang="en-US" sz="700">
                  <a:solidFill>
                    <a:schemeClr val="dk1"/>
                  </a:solidFill>
                  <a:latin typeface="Trebuchet MS"/>
                  <a:ea typeface="Trebuchet MS"/>
                  <a:cs typeface="Trebuchet MS"/>
                  <a:sym typeface="Trebuchet MS"/>
                </a:rPr>
                <a:t>3</a:t>
              </a:r>
              <a:endParaRPr sz="700">
                <a:solidFill>
                  <a:schemeClr val="dk1"/>
                </a:solidFill>
                <a:latin typeface="Trebuchet MS"/>
                <a:ea typeface="Trebuchet MS"/>
                <a:cs typeface="Trebuchet MS"/>
                <a:sym typeface="Trebuchet MS"/>
              </a:endParaRPr>
            </a:p>
          </p:txBody>
        </p:sp>
        <p:sp>
          <p:nvSpPr>
            <p:cNvPr id="726" name="Google Shape;726;p34"/>
            <p:cNvSpPr txBox="1"/>
            <p:nvPr/>
          </p:nvSpPr>
          <p:spPr>
            <a:xfrm>
              <a:off x="3862" y="2927"/>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H</a:t>
              </a:r>
              <a:endParaRPr/>
            </a:p>
          </p:txBody>
        </p:sp>
        <p:sp>
          <p:nvSpPr>
            <p:cNvPr id="727" name="Google Shape;727;p34"/>
            <p:cNvSpPr txBox="1"/>
            <p:nvPr/>
          </p:nvSpPr>
          <p:spPr>
            <a:xfrm>
              <a:off x="3861" y="3014"/>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C</a:t>
              </a:r>
              <a:endParaRPr/>
            </a:p>
          </p:txBody>
        </p:sp>
        <p:sp>
          <p:nvSpPr>
            <p:cNvPr id="728" name="Google Shape;728;p34"/>
            <p:cNvSpPr txBox="1"/>
            <p:nvPr/>
          </p:nvSpPr>
          <p:spPr>
            <a:xfrm>
              <a:off x="3777" y="3074"/>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C</a:t>
              </a:r>
              <a:endParaRPr/>
            </a:p>
          </p:txBody>
        </p:sp>
        <p:sp>
          <p:nvSpPr>
            <p:cNvPr id="729" name="Google Shape;729;p34"/>
            <p:cNvSpPr txBox="1"/>
            <p:nvPr/>
          </p:nvSpPr>
          <p:spPr>
            <a:xfrm>
              <a:off x="3625" y="3188"/>
              <a:ext cx="218" cy="1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CH</a:t>
              </a:r>
              <a:r>
                <a:rPr baseline="-25000" lang="en-US" sz="700">
                  <a:solidFill>
                    <a:schemeClr val="dk1"/>
                  </a:solidFill>
                  <a:latin typeface="Trebuchet MS"/>
                  <a:ea typeface="Trebuchet MS"/>
                  <a:cs typeface="Trebuchet MS"/>
                  <a:sym typeface="Trebuchet MS"/>
                </a:rPr>
                <a:t>3</a:t>
              </a:r>
              <a:endParaRPr sz="700">
                <a:solidFill>
                  <a:schemeClr val="dk1"/>
                </a:solidFill>
                <a:latin typeface="Trebuchet MS"/>
                <a:ea typeface="Trebuchet MS"/>
                <a:cs typeface="Trebuchet MS"/>
                <a:sym typeface="Trebuchet MS"/>
              </a:endParaRPr>
            </a:p>
          </p:txBody>
        </p:sp>
        <p:sp>
          <p:nvSpPr>
            <p:cNvPr id="730" name="Google Shape;730;p34"/>
            <p:cNvSpPr txBox="1"/>
            <p:nvPr/>
          </p:nvSpPr>
          <p:spPr>
            <a:xfrm>
              <a:off x="3772" y="3187"/>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H</a:t>
              </a:r>
              <a:endParaRPr/>
            </a:p>
          </p:txBody>
        </p:sp>
        <p:sp>
          <p:nvSpPr>
            <p:cNvPr id="731" name="Google Shape;731;p34"/>
            <p:cNvSpPr txBox="1"/>
            <p:nvPr/>
          </p:nvSpPr>
          <p:spPr>
            <a:xfrm>
              <a:off x="3961" y="3188"/>
              <a:ext cx="218" cy="1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CH</a:t>
              </a:r>
              <a:r>
                <a:rPr baseline="-25000" lang="en-US" sz="700">
                  <a:solidFill>
                    <a:schemeClr val="dk1"/>
                  </a:solidFill>
                  <a:latin typeface="Trebuchet MS"/>
                  <a:ea typeface="Trebuchet MS"/>
                  <a:cs typeface="Trebuchet MS"/>
                  <a:sym typeface="Trebuchet MS"/>
                </a:rPr>
                <a:t>3</a:t>
              </a:r>
              <a:endParaRPr sz="700">
                <a:solidFill>
                  <a:schemeClr val="dk1"/>
                </a:solidFill>
                <a:latin typeface="Trebuchet MS"/>
                <a:ea typeface="Trebuchet MS"/>
                <a:cs typeface="Trebuchet MS"/>
                <a:sym typeface="Trebuchet MS"/>
              </a:endParaRPr>
            </a:p>
          </p:txBody>
        </p:sp>
        <p:sp>
          <p:nvSpPr>
            <p:cNvPr id="732" name="Google Shape;732;p34"/>
            <p:cNvSpPr txBox="1"/>
            <p:nvPr/>
          </p:nvSpPr>
          <p:spPr>
            <a:xfrm>
              <a:off x="3949" y="3074"/>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C</a:t>
              </a:r>
              <a:endParaRPr/>
            </a:p>
          </p:txBody>
        </p:sp>
        <p:sp>
          <p:nvSpPr>
            <p:cNvPr id="733" name="Google Shape;733;p34"/>
            <p:cNvSpPr txBox="1"/>
            <p:nvPr/>
          </p:nvSpPr>
          <p:spPr>
            <a:xfrm>
              <a:off x="4034" y="3016"/>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C</a:t>
              </a:r>
              <a:endParaRPr/>
            </a:p>
          </p:txBody>
        </p:sp>
        <p:sp>
          <p:nvSpPr>
            <p:cNvPr id="734" name="Google Shape;734;p34"/>
            <p:cNvSpPr txBox="1"/>
            <p:nvPr/>
          </p:nvSpPr>
          <p:spPr>
            <a:xfrm>
              <a:off x="4120" y="3073"/>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C</a:t>
              </a:r>
              <a:endParaRPr/>
            </a:p>
          </p:txBody>
        </p:sp>
        <p:sp>
          <p:nvSpPr>
            <p:cNvPr id="735" name="Google Shape;735;p34"/>
            <p:cNvSpPr txBox="1"/>
            <p:nvPr/>
          </p:nvSpPr>
          <p:spPr>
            <a:xfrm>
              <a:off x="4205" y="3014"/>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C</a:t>
              </a:r>
              <a:endParaRPr/>
            </a:p>
          </p:txBody>
        </p:sp>
        <p:sp>
          <p:nvSpPr>
            <p:cNvPr id="736" name="Google Shape;736;p34"/>
            <p:cNvSpPr txBox="1"/>
            <p:nvPr/>
          </p:nvSpPr>
          <p:spPr>
            <a:xfrm>
              <a:off x="4205" y="2915"/>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H</a:t>
              </a:r>
              <a:endParaRPr/>
            </a:p>
          </p:txBody>
        </p:sp>
        <p:sp>
          <p:nvSpPr>
            <p:cNvPr id="737" name="Google Shape;737;p34"/>
            <p:cNvSpPr txBox="1"/>
            <p:nvPr/>
          </p:nvSpPr>
          <p:spPr>
            <a:xfrm>
              <a:off x="4034" y="2921"/>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H</a:t>
              </a:r>
              <a:endParaRPr/>
            </a:p>
          </p:txBody>
        </p:sp>
        <p:sp>
          <p:nvSpPr>
            <p:cNvPr id="738" name="Google Shape;738;p34"/>
            <p:cNvSpPr txBox="1"/>
            <p:nvPr/>
          </p:nvSpPr>
          <p:spPr>
            <a:xfrm>
              <a:off x="4134" y="3184"/>
              <a:ext cx="218" cy="1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CH</a:t>
              </a:r>
              <a:r>
                <a:rPr baseline="-25000" lang="en-US" sz="700">
                  <a:solidFill>
                    <a:schemeClr val="dk1"/>
                  </a:solidFill>
                  <a:latin typeface="Trebuchet MS"/>
                  <a:ea typeface="Trebuchet MS"/>
                  <a:cs typeface="Trebuchet MS"/>
                  <a:sym typeface="Trebuchet MS"/>
                </a:rPr>
                <a:t>3</a:t>
              </a:r>
              <a:endParaRPr/>
            </a:p>
          </p:txBody>
        </p:sp>
        <p:sp>
          <p:nvSpPr>
            <p:cNvPr id="739" name="Google Shape;739;p34"/>
            <p:cNvSpPr txBox="1"/>
            <p:nvPr/>
          </p:nvSpPr>
          <p:spPr>
            <a:xfrm>
              <a:off x="4376" y="2915"/>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H</a:t>
              </a:r>
              <a:endParaRPr/>
            </a:p>
          </p:txBody>
        </p:sp>
        <p:sp>
          <p:nvSpPr>
            <p:cNvPr id="740" name="Google Shape;740;p34"/>
            <p:cNvSpPr txBox="1"/>
            <p:nvPr/>
          </p:nvSpPr>
          <p:spPr>
            <a:xfrm>
              <a:off x="4291" y="3074"/>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C</a:t>
              </a:r>
              <a:endParaRPr/>
            </a:p>
          </p:txBody>
        </p:sp>
        <p:sp>
          <p:nvSpPr>
            <p:cNvPr id="741" name="Google Shape;741;p34"/>
            <p:cNvSpPr txBox="1"/>
            <p:nvPr/>
          </p:nvSpPr>
          <p:spPr>
            <a:xfrm>
              <a:off x="4376" y="3015"/>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C</a:t>
              </a:r>
              <a:endParaRPr/>
            </a:p>
          </p:txBody>
        </p:sp>
        <p:sp>
          <p:nvSpPr>
            <p:cNvPr id="742" name="Google Shape;742;p34"/>
            <p:cNvSpPr txBox="1"/>
            <p:nvPr/>
          </p:nvSpPr>
          <p:spPr>
            <a:xfrm>
              <a:off x="4464" y="3074"/>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C</a:t>
              </a:r>
              <a:endParaRPr/>
            </a:p>
          </p:txBody>
        </p:sp>
        <p:sp>
          <p:nvSpPr>
            <p:cNvPr id="743" name="Google Shape;743;p34"/>
            <p:cNvSpPr txBox="1"/>
            <p:nvPr/>
          </p:nvSpPr>
          <p:spPr>
            <a:xfrm>
              <a:off x="4555" y="3136"/>
              <a:ext cx="15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H</a:t>
              </a:r>
              <a:endParaRPr/>
            </a:p>
          </p:txBody>
        </p:sp>
        <p:sp>
          <p:nvSpPr>
            <p:cNvPr id="744" name="Google Shape;744;p34"/>
            <p:cNvSpPr txBox="1"/>
            <p:nvPr/>
          </p:nvSpPr>
          <p:spPr>
            <a:xfrm>
              <a:off x="4558" y="3024"/>
              <a:ext cx="160"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O</a:t>
              </a:r>
              <a:endParaRPr/>
            </a:p>
          </p:txBody>
        </p:sp>
        <p:sp>
          <p:nvSpPr>
            <p:cNvPr id="745" name="Google Shape;745;p34"/>
            <p:cNvSpPr txBox="1"/>
            <p:nvPr/>
          </p:nvSpPr>
          <p:spPr>
            <a:xfrm>
              <a:off x="4305" y="3184"/>
              <a:ext cx="218" cy="1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CH</a:t>
              </a:r>
              <a:r>
                <a:rPr baseline="-25000" lang="en-US" sz="700">
                  <a:solidFill>
                    <a:schemeClr val="dk1"/>
                  </a:solidFill>
                  <a:latin typeface="Trebuchet MS"/>
                  <a:ea typeface="Trebuchet MS"/>
                  <a:cs typeface="Trebuchet MS"/>
                  <a:sym typeface="Trebuchet MS"/>
                </a:rPr>
                <a:t>3</a:t>
              </a:r>
              <a:endParaRPr/>
            </a:p>
          </p:txBody>
        </p:sp>
        <p:sp>
          <p:nvSpPr>
            <p:cNvPr id="746" name="Google Shape;746;p34"/>
            <p:cNvSpPr txBox="1"/>
            <p:nvPr/>
          </p:nvSpPr>
          <p:spPr>
            <a:xfrm>
              <a:off x="3867" y="3283"/>
              <a:ext cx="425" cy="1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i="1" lang="en-US" sz="700">
                  <a:solidFill>
                    <a:schemeClr val="dk1"/>
                  </a:solidFill>
                  <a:latin typeface="Trebuchet MS"/>
                  <a:ea typeface="Trebuchet MS"/>
                  <a:cs typeface="Trebuchet MS"/>
                  <a:sym typeface="Trebuchet MS"/>
                </a:rPr>
                <a:t>trans</a:t>
              </a:r>
              <a:r>
                <a:rPr lang="en-US" sz="700">
                  <a:solidFill>
                    <a:schemeClr val="dk1"/>
                  </a:solidFill>
                  <a:latin typeface="Trebuchet MS"/>
                  <a:ea typeface="Trebuchet MS"/>
                  <a:cs typeface="Trebuchet MS"/>
                  <a:sym typeface="Trebuchet MS"/>
                </a:rPr>
                <a:t> isomer</a:t>
              </a:r>
              <a:endParaRPr baseline="-25000" sz="700">
                <a:solidFill>
                  <a:schemeClr val="dk1"/>
                </a:solidFill>
                <a:latin typeface="Trebuchet MS"/>
                <a:ea typeface="Trebuchet MS"/>
                <a:cs typeface="Trebuchet MS"/>
                <a:sym typeface="Trebuchet MS"/>
              </a:endParaRPr>
            </a:p>
          </p:txBody>
        </p:sp>
        <p:sp>
          <p:nvSpPr>
            <p:cNvPr id="747" name="Google Shape;747;p34"/>
            <p:cNvSpPr txBox="1"/>
            <p:nvPr/>
          </p:nvSpPr>
          <p:spPr>
            <a:xfrm>
              <a:off x="3874" y="2304"/>
              <a:ext cx="368" cy="1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i="1" lang="en-US" sz="700">
                  <a:solidFill>
                    <a:schemeClr val="dk1"/>
                  </a:solidFill>
                  <a:latin typeface="Trebuchet MS"/>
                  <a:ea typeface="Trebuchet MS"/>
                  <a:cs typeface="Trebuchet MS"/>
                  <a:sym typeface="Trebuchet MS"/>
                </a:rPr>
                <a:t>cis</a:t>
              </a:r>
              <a:r>
                <a:rPr lang="en-US" sz="700">
                  <a:solidFill>
                    <a:schemeClr val="dk1"/>
                  </a:solidFill>
                  <a:latin typeface="Trebuchet MS"/>
                  <a:ea typeface="Trebuchet MS"/>
                  <a:cs typeface="Trebuchet MS"/>
                  <a:sym typeface="Trebuchet MS"/>
                </a:rPr>
                <a:t> isomer</a:t>
              </a:r>
              <a:endParaRPr baseline="-25000" sz="700">
                <a:solidFill>
                  <a:schemeClr val="dk1"/>
                </a:solidFill>
                <a:latin typeface="Trebuchet MS"/>
                <a:ea typeface="Trebuchet MS"/>
                <a:cs typeface="Trebuchet MS"/>
                <a:sym typeface="Trebuchet MS"/>
              </a:endParaRPr>
            </a:p>
          </p:txBody>
        </p:sp>
        <p:sp>
          <p:nvSpPr>
            <p:cNvPr id="748" name="Google Shape;748;p34"/>
            <p:cNvSpPr txBox="1"/>
            <p:nvPr/>
          </p:nvSpPr>
          <p:spPr>
            <a:xfrm>
              <a:off x="4071" y="2536"/>
              <a:ext cx="346" cy="1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Enzymes</a:t>
              </a:r>
              <a:endParaRPr baseline="-25000" sz="700">
                <a:solidFill>
                  <a:schemeClr val="dk1"/>
                </a:solidFill>
                <a:latin typeface="Trebuchet MS"/>
                <a:ea typeface="Trebuchet MS"/>
                <a:cs typeface="Trebuchet MS"/>
                <a:sym typeface="Trebuchet MS"/>
              </a:endParaRPr>
            </a:p>
          </p:txBody>
        </p:sp>
        <p:sp>
          <p:nvSpPr>
            <p:cNvPr id="749" name="Google Shape;749;p34"/>
            <p:cNvSpPr txBox="1"/>
            <p:nvPr/>
          </p:nvSpPr>
          <p:spPr>
            <a:xfrm>
              <a:off x="3700" y="2539"/>
              <a:ext cx="237" cy="125"/>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r>
                <a:rPr lang="en-US" sz="700">
                  <a:solidFill>
                    <a:schemeClr val="dk1"/>
                  </a:solidFill>
                  <a:latin typeface="Trebuchet MS"/>
                  <a:ea typeface="Trebuchet MS"/>
                  <a:cs typeface="Trebuchet MS"/>
                  <a:sym typeface="Trebuchet MS"/>
                </a:rPr>
                <a:t>Light</a:t>
              </a:r>
              <a:endParaRPr baseline="-25000" sz="700">
                <a:solidFill>
                  <a:schemeClr val="dk1"/>
                </a:solidFill>
                <a:latin typeface="Trebuchet MS"/>
                <a:ea typeface="Trebuchet MS"/>
                <a:cs typeface="Trebuchet MS"/>
                <a:sym typeface="Trebuchet MS"/>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3" name="Shape 753"/>
        <p:cNvGrpSpPr/>
        <p:nvPr/>
      </p:nvGrpSpPr>
      <p:grpSpPr>
        <a:xfrm>
          <a:off x="0" y="0"/>
          <a:ext cx="0" cy="0"/>
          <a:chOff x="0" y="0"/>
          <a:chExt cx="0" cy="0"/>
        </a:xfrm>
      </p:grpSpPr>
      <p:sp>
        <p:nvSpPr>
          <p:cNvPr id="754" name="Google Shape;754;p3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Signal Transduction in Photoreceptors</a:t>
            </a:r>
            <a:endParaRPr/>
          </a:p>
        </p:txBody>
      </p:sp>
      <p:grpSp>
        <p:nvGrpSpPr>
          <p:cNvPr id="755" name="Google Shape;755;p35"/>
          <p:cNvGrpSpPr/>
          <p:nvPr/>
        </p:nvGrpSpPr>
        <p:grpSpPr>
          <a:xfrm>
            <a:off x="155576" y="1930400"/>
            <a:ext cx="7672387" cy="3541713"/>
            <a:chOff x="763" y="1584"/>
            <a:chExt cx="4833" cy="2231"/>
          </a:xfrm>
        </p:grpSpPr>
        <p:pic>
          <p:nvPicPr>
            <p:cNvPr id="756" name="Google Shape;756;p35"/>
            <p:cNvPicPr preferRelativeResize="0"/>
            <p:nvPr/>
          </p:nvPicPr>
          <p:blipFill rotWithShape="1">
            <a:blip r:embed="rId3">
              <a:alphaModFix/>
            </a:blip>
            <a:srcRect b="0" l="0" r="0" t="0"/>
            <a:stretch/>
          </p:blipFill>
          <p:spPr>
            <a:xfrm>
              <a:off x="784" y="1584"/>
              <a:ext cx="4801" cy="2231"/>
            </a:xfrm>
            <a:prstGeom prst="rect">
              <a:avLst/>
            </a:prstGeom>
            <a:noFill/>
            <a:ln>
              <a:noFill/>
            </a:ln>
          </p:spPr>
        </p:pic>
        <p:sp>
          <p:nvSpPr>
            <p:cNvPr id="757" name="Google Shape;757;p35"/>
            <p:cNvSpPr txBox="1"/>
            <p:nvPr/>
          </p:nvSpPr>
          <p:spPr>
            <a:xfrm>
              <a:off x="4077" y="1626"/>
              <a:ext cx="728" cy="23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900">
                  <a:solidFill>
                    <a:schemeClr val="dk1"/>
                  </a:solidFill>
                  <a:latin typeface="Trebuchet MS"/>
                  <a:ea typeface="Trebuchet MS"/>
                  <a:cs typeface="Trebuchet MS"/>
                  <a:sym typeface="Trebuchet MS"/>
                </a:rPr>
                <a:t>EXTRACELLULAR</a:t>
              </a:r>
              <a:br>
                <a:rPr lang="en-US" sz="900">
                  <a:solidFill>
                    <a:schemeClr val="dk1"/>
                  </a:solidFill>
                  <a:latin typeface="Trebuchet MS"/>
                  <a:ea typeface="Trebuchet MS"/>
                  <a:cs typeface="Trebuchet MS"/>
                  <a:sym typeface="Trebuchet MS"/>
                </a:rPr>
              </a:br>
              <a:r>
                <a:rPr lang="en-US" sz="900">
                  <a:solidFill>
                    <a:schemeClr val="dk1"/>
                  </a:solidFill>
                  <a:latin typeface="Trebuchet MS"/>
                  <a:ea typeface="Trebuchet MS"/>
                  <a:cs typeface="Trebuchet MS"/>
                  <a:sym typeface="Trebuchet MS"/>
                </a:rPr>
                <a:t>FLUID</a:t>
              </a:r>
              <a:endParaRPr/>
            </a:p>
          </p:txBody>
        </p:sp>
        <p:sp>
          <p:nvSpPr>
            <p:cNvPr id="758" name="Google Shape;758;p35"/>
            <p:cNvSpPr txBox="1"/>
            <p:nvPr/>
          </p:nvSpPr>
          <p:spPr>
            <a:xfrm>
              <a:off x="4551" y="2045"/>
              <a:ext cx="564" cy="23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900">
                  <a:solidFill>
                    <a:schemeClr val="dk1"/>
                  </a:solidFill>
                  <a:latin typeface="Trebuchet MS"/>
                  <a:ea typeface="Trebuchet MS"/>
                  <a:cs typeface="Trebuchet MS"/>
                  <a:sym typeface="Trebuchet MS"/>
                </a:rPr>
                <a:t>Membrane</a:t>
              </a:r>
              <a:br>
                <a:rPr lang="en-US" sz="900">
                  <a:solidFill>
                    <a:schemeClr val="dk1"/>
                  </a:solidFill>
                  <a:latin typeface="Trebuchet MS"/>
                  <a:ea typeface="Trebuchet MS"/>
                  <a:cs typeface="Trebuchet MS"/>
                  <a:sym typeface="Trebuchet MS"/>
                </a:rPr>
              </a:br>
              <a:r>
                <a:rPr lang="en-US" sz="900">
                  <a:solidFill>
                    <a:schemeClr val="dk1"/>
                  </a:solidFill>
                  <a:latin typeface="Trebuchet MS"/>
                  <a:ea typeface="Trebuchet MS"/>
                  <a:cs typeface="Trebuchet MS"/>
                  <a:sym typeface="Trebuchet MS"/>
                </a:rPr>
                <a:t>potential (mV)</a:t>
              </a:r>
              <a:endParaRPr/>
            </a:p>
          </p:txBody>
        </p:sp>
        <p:sp>
          <p:nvSpPr>
            <p:cNvPr id="759" name="Google Shape;759;p35"/>
            <p:cNvSpPr txBox="1"/>
            <p:nvPr/>
          </p:nvSpPr>
          <p:spPr>
            <a:xfrm>
              <a:off x="4662" y="2283"/>
              <a:ext cx="156" cy="144"/>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r>
                <a:rPr lang="en-US" sz="900">
                  <a:solidFill>
                    <a:schemeClr val="dk1"/>
                  </a:solidFill>
                  <a:latin typeface="Trebuchet MS"/>
                  <a:ea typeface="Trebuchet MS"/>
                  <a:cs typeface="Trebuchet MS"/>
                  <a:sym typeface="Trebuchet MS"/>
                </a:rPr>
                <a:t>0</a:t>
              </a:r>
              <a:endParaRPr/>
            </a:p>
          </p:txBody>
        </p:sp>
        <p:sp>
          <p:nvSpPr>
            <p:cNvPr id="760" name="Google Shape;760;p35"/>
            <p:cNvSpPr txBox="1"/>
            <p:nvPr/>
          </p:nvSpPr>
          <p:spPr>
            <a:xfrm>
              <a:off x="4562" y="2546"/>
              <a:ext cx="256" cy="144"/>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r>
                <a:rPr lang="en-US" sz="900">
                  <a:solidFill>
                    <a:schemeClr val="dk1"/>
                  </a:solidFill>
                  <a:latin typeface="Trebuchet MS"/>
                  <a:ea typeface="Trebuchet MS"/>
                  <a:cs typeface="Trebuchet MS"/>
                  <a:sym typeface="Trebuchet MS"/>
                </a:rPr>
                <a:t>– 40</a:t>
              </a:r>
              <a:endParaRPr/>
            </a:p>
          </p:txBody>
        </p:sp>
        <p:sp>
          <p:nvSpPr>
            <p:cNvPr id="761" name="Google Shape;761;p35"/>
            <p:cNvSpPr txBox="1"/>
            <p:nvPr/>
          </p:nvSpPr>
          <p:spPr>
            <a:xfrm>
              <a:off x="4562" y="2720"/>
              <a:ext cx="256" cy="144"/>
            </a:xfrm>
            <a:prstGeom prst="rect">
              <a:avLst/>
            </a:prstGeom>
            <a:noFill/>
            <a:ln>
              <a:noFill/>
            </a:ln>
          </p:spPr>
          <p:txBody>
            <a:bodyPr anchorCtr="0" anchor="ctr" bIns="46025" lIns="92075" spcFirstLastPara="1" rIns="92075" wrap="square" tIns="46025">
              <a:noAutofit/>
            </a:bodyPr>
            <a:lstStyle/>
            <a:p>
              <a:pPr indent="0" lvl="0" marL="0" marR="0" rtl="0" algn="r">
                <a:spcBef>
                  <a:spcPts val="0"/>
                </a:spcBef>
                <a:spcAft>
                  <a:spcPts val="0"/>
                </a:spcAft>
                <a:buNone/>
              </a:pPr>
              <a:r>
                <a:rPr lang="en-US" sz="900">
                  <a:solidFill>
                    <a:schemeClr val="dk1"/>
                  </a:solidFill>
                  <a:latin typeface="Trebuchet MS"/>
                  <a:ea typeface="Trebuchet MS"/>
                  <a:cs typeface="Trebuchet MS"/>
                  <a:sym typeface="Trebuchet MS"/>
                </a:rPr>
                <a:t>– 70</a:t>
              </a:r>
              <a:endParaRPr/>
            </a:p>
          </p:txBody>
        </p:sp>
        <p:sp>
          <p:nvSpPr>
            <p:cNvPr id="762" name="Google Shape;762;p35"/>
            <p:cNvSpPr txBox="1"/>
            <p:nvPr/>
          </p:nvSpPr>
          <p:spPr>
            <a:xfrm>
              <a:off x="4775" y="2352"/>
              <a:ext cx="464" cy="144"/>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900">
                  <a:solidFill>
                    <a:schemeClr val="lt1"/>
                  </a:solidFill>
                  <a:latin typeface="Trebuchet MS"/>
                  <a:ea typeface="Trebuchet MS"/>
                  <a:cs typeface="Trebuchet MS"/>
                  <a:sym typeface="Trebuchet MS"/>
                </a:rPr>
                <a:t>Dark</a:t>
              </a:r>
              <a:r>
                <a:rPr lang="en-US" sz="900">
                  <a:solidFill>
                    <a:schemeClr val="dk1"/>
                  </a:solidFill>
                  <a:latin typeface="Trebuchet MS"/>
                  <a:ea typeface="Trebuchet MS"/>
                  <a:cs typeface="Trebuchet MS"/>
                  <a:sym typeface="Trebuchet MS"/>
                </a:rPr>
                <a:t>  Light</a:t>
              </a:r>
              <a:endParaRPr/>
            </a:p>
          </p:txBody>
        </p:sp>
        <p:sp>
          <p:nvSpPr>
            <p:cNvPr id="763" name="Google Shape;763;p35"/>
            <p:cNvSpPr txBox="1"/>
            <p:nvPr/>
          </p:nvSpPr>
          <p:spPr>
            <a:xfrm>
              <a:off x="5052" y="2656"/>
              <a:ext cx="544" cy="23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900">
                  <a:solidFill>
                    <a:schemeClr val="dk1"/>
                  </a:solidFill>
                  <a:latin typeface="Trebuchet MS"/>
                  <a:ea typeface="Trebuchet MS"/>
                  <a:cs typeface="Trebuchet MS"/>
                  <a:sym typeface="Trebuchet MS"/>
                </a:rPr>
                <a:t>– Hyper-</a:t>
              </a:r>
              <a:br>
                <a:rPr lang="en-US" sz="900">
                  <a:solidFill>
                    <a:schemeClr val="dk1"/>
                  </a:solidFill>
                  <a:latin typeface="Trebuchet MS"/>
                  <a:ea typeface="Trebuchet MS"/>
                  <a:cs typeface="Trebuchet MS"/>
                  <a:sym typeface="Trebuchet MS"/>
                </a:rPr>
              </a:br>
              <a:r>
                <a:rPr lang="en-US" sz="900">
                  <a:solidFill>
                    <a:schemeClr val="dk1"/>
                  </a:solidFill>
                  <a:latin typeface="Trebuchet MS"/>
                  <a:ea typeface="Trebuchet MS"/>
                  <a:cs typeface="Trebuchet MS"/>
                  <a:sym typeface="Trebuchet MS"/>
                </a:rPr>
                <a:t>   polarization</a:t>
              </a:r>
              <a:endParaRPr/>
            </a:p>
          </p:txBody>
        </p:sp>
        <p:sp>
          <p:nvSpPr>
            <p:cNvPr id="764" name="Google Shape;764;p35"/>
            <p:cNvSpPr txBox="1"/>
            <p:nvPr/>
          </p:nvSpPr>
          <p:spPr>
            <a:xfrm>
              <a:off x="5014" y="2856"/>
              <a:ext cx="276" cy="14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900">
                  <a:solidFill>
                    <a:schemeClr val="dk1"/>
                  </a:solidFill>
                  <a:latin typeface="Trebuchet MS"/>
                  <a:ea typeface="Trebuchet MS"/>
                  <a:cs typeface="Trebuchet MS"/>
                  <a:sym typeface="Trebuchet MS"/>
                </a:rPr>
                <a:t>Time</a:t>
              </a:r>
              <a:endParaRPr/>
            </a:p>
          </p:txBody>
        </p:sp>
        <p:sp>
          <p:nvSpPr>
            <p:cNvPr id="765" name="Google Shape;765;p35"/>
            <p:cNvSpPr txBox="1"/>
            <p:nvPr/>
          </p:nvSpPr>
          <p:spPr>
            <a:xfrm>
              <a:off x="4227" y="2683"/>
              <a:ext cx="236" cy="14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900">
                  <a:solidFill>
                    <a:schemeClr val="dk1"/>
                  </a:solidFill>
                  <a:latin typeface="Trebuchet MS"/>
                  <a:ea typeface="Trebuchet MS"/>
                  <a:cs typeface="Trebuchet MS"/>
                  <a:sym typeface="Trebuchet MS"/>
                </a:rPr>
                <a:t>Na</a:t>
              </a:r>
              <a:r>
                <a:rPr baseline="30000" lang="en-US" sz="900">
                  <a:solidFill>
                    <a:schemeClr val="dk1"/>
                  </a:solidFill>
                  <a:latin typeface="Trebuchet MS"/>
                  <a:ea typeface="Trebuchet MS"/>
                  <a:cs typeface="Trebuchet MS"/>
                  <a:sym typeface="Trebuchet MS"/>
                </a:rPr>
                <a:t>+</a:t>
              </a:r>
              <a:endParaRPr sz="900">
                <a:solidFill>
                  <a:schemeClr val="dk1"/>
                </a:solidFill>
                <a:latin typeface="Trebuchet MS"/>
                <a:ea typeface="Trebuchet MS"/>
                <a:cs typeface="Trebuchet MS"/>
                <a:sym typeface="Trebuchet MS"/>
              </a:endParaRPr>
            </a:p>
          </p:txBody>
        </p:sp>
        <p:sp>
          <p:nvSpPr>
            <p:cNvPr id="766" name="Google Shape;766;p35"/>
            <p:cNvSpPr txBox="1"/>
            <p:nvPr/>
          </p:nvSpPr>
          <p:spPr>
            <a:xfrm>
              <a:off x="4273" y="3455"/>
              <a:ext cx="236" cy="14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900">
                  <a:solidFill>
                    <a:schemeClr val="dk1"/>
                  </a:solidFill>
                  <a:latin typeface="Trebuchet MS"/>
                  <a:ea typeface="Trebuchet MS"/>
                  <a:cs typeface="Trebuchet MS"/>
                  <a:sym typeface="Trebuchet MS"/>
                </a:rPr>
                <a:t>Na</a:t>
              </a:r>
              <a:r>
                <a:rPr baseline="30000" lang="en-US" sz="900">
                  <a:solidFill>
                    <a:schemeClr val="dk1"/>
                  </a:solidFill>
                  <a:latin typeface="Trebuchet MS"/>
                  <a:ea typeface="Trebuchet MS"/>
                  <a:cs typeface="Trebuchet MS"/>
                  <a:sym typeface="Trebuchet MS"/>
                </a:rPr>
                <a:t>+</a:t>
              </a:r>
              <a:endParaRPr sz="900">
                <a:solidFill>
                  <a:schemeClr val="dk1"/>
                </a:solidFill>
                <a:latin typeface="Trebuchet MS"/>
                <a:ea typeface="Trebuchet MS"/>
                <a:cs typeface="Trebuchet MS"/>
                <a:sym typeface="Trebuchet MS"/>
              </a:endParaRPr>
            </a:p>
          </p:txBody>
        </p:sp>
        <p:sp>
          <p:nvSpPr>
            <p:cNvPr id="767" name="Google Shape;767;p35"/>
            <p:cNvSpPr txBox="1"/>
            <p:nvPr/>
          </p:nvSpPr>
          <p:spPr>
            <a:xfrm>
              <a:off x="3457" y="2461"/>
              <a:ext cx="316" cy="14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900">
                  <a:solidFill>
                    <a:schemeClr val="dk1"/>
                  </a:solidFill>
                  <a:latin typeface="Trebuchet MS"/>
                  <a:ea typeface="Trebuchet MS"/>
                  <a:cs typeface="Trebuchet MS"/>
                  <a:sym typeface="Trebuchet MS"/>
                </a:rPr>
                <a:t>cGMP</a:t>
              </a:r>
              <a:endParaRPr/>
            </a:p>
          </p:txBody>
        </p:sp>
        <p:sp>
          <p:nvSpPr>
            <p:cNvPr id="768" name="Google Shape;768;p35"/>
            <p:cNvSpPr txBox="1"/>
            <p:nvPr/>
          </p:nvSpPr>
          <p:spPr>
            <a:xfrm>
              <a:off x="3312" y="2238"/>
              <a:ext cx="460" cy="14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900">
                  <a:solidFill>
                    <a:schemeClr val="dk1"/>
                  </a:solidFill>
                  <a:latin typeface="Trebuchet MS"/>
                  <a:ea typeface="Trebuchet MS"/>
                  <a:cs typeface="Trebuchet MS"/>
                  <a:sym typeface="Trebuchet MS"/>
                </a:rPr>
                <a:t>CYTOSOL</a:t>
              </a:r>
              <a:endParaRPr/>
            </a:p>
          </p:txBody>
        </p:sp>
        <p:sp>
          <p:nvSpPr>
            <p:cNvPr id="769" name="Google Shape;769;p35"/>
            <p:cNvSpPr txBox="1"/>
            <p:nvPr/>
          </p:nvSpPr>
          <p:spPr>
            <a:xfrm>
              <a:off x="3077" y="2596"/>
              <a:ext cx="280" cy="14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900">
                  <a:solidFill>
                    <a:schemeClr val="dk1"/>
                  </a:solidFill>
                  <a:latin typeface="Trebuchet MS"/>
                  <a:ea typeface="Trebuchet MS"/>
                  <a:cs typeface="Trebuchet MS"/>
                  <a:sym typeface="Trebuchet MS"/>
                </a:rPr>
                <a:t>GMP</a:t>
              </a:r>
              <a:endParaRPr/>
            </a:p>
          </p:txBody>
        </p:sp>
        <p:cxnSp>
          <p:nvCxnSpPr>
            <p:cNvPr id="770" name="Google Shape;770;p35"/>
            <p:cNvCxnSpPr/>
            <p:nvPr/>
          </p:nvCxnSpPr>
          <p:spPr>
            <a:xfrm>
              <a:off x="3944" y="2308"/>
              <a:ext cx="170" cy="0"/>
            </a:xfrm>
            <a:prstGeom prst="straightConnector1">
              <a:avLst/>
            </a:prstGeom>
            <a:noFill/>
            <a:ln cap="flat" cmpd="sng" w="25400">
              <a:solidFill>
                <a:schemeClr val="dk1"/>
              </a:solidFill>
              <a:prstDash val="solid"/>
              <a:round/>
              <a:headEnd len="med" w="med" type="none"/>
              <a:tailEnd len="med" w="med" type="none"/>
            </a:ln>
          </p:spPr>
        </p:cxnSp>
        <p:sp>
          <p:nvSpPr>
            <p:cNvPr id="771" name="Google Shape;771;p35"/>
            <p:cNvSpPr txBox="1"/>
            <p:nvPr/>
          </p:nvSpPr>
          <p:spPr>
            <a:xfrm>
              <a:off x="4078" y="2190"/>
              <a:ext cx="460" cy="23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900">
                  <a:solidFill>
                    <a:schemeClr val="dk1"/>
                  </a:solidFill>
                  <a:latin typeface="Trebuchet MS"/>
                  <a:ea typeface="Trebuchet MS"/>
                  <a:cs typeface="Trebuchet MS"/>
                  <a:sym typeface="Trebuchet MS"/>
                </a:rPr>
                <a:t>Plasma</a:t>
              </a:r>
              <a:br>
                <a:rPr lang="en-US" sz="900">
                  <a:solidFill>
                    <a:schemeClr val="dk1"/>
                  </a:solidFill>
                  <a:latin typeface="Trebuchet MS"/>
                  <a:ea typeface="Trebuchet MS"/>
                  <a:cs typeface="Trebuchet MS"/>
                  <a:sym typeface="Trebuchet MS"/>
                </a:rPr>
              </a:br>
              <a:r>
                <a:rPr lang="en-US" sz="900">
                  <a:solidFill>
                    <a:schemeClr val="dk1"/>
                  </a:solidFill>
                  <a:latin typeface="Trebuchet MS"/>
                  <a:ea typeface="Trebuchet MS"/>
                  <a:cs typeface="Trebuchet MS"/>
                  <a:sym typeface="Trebuchet MS"/>
                </a:rPr>
                <a:t>membrane</a:t>
              </a:r>
              <a:endParaRPr/>
            </a:p>
          </p:txBody>
        </p:sp>
        <p:sp>
          <p:nvSpPr>
            <p:cNvPr id="772" name="Google Shape;772;p35"/>
            <p:cNvSpPr txBox="1"/>
            <p:nvPr/>
          </p:nvSpPr>
          <p:spPr>
            <a:xfrm>
              <a:off x="2595" y="1662"/>
              <a:ext cx="664" cy="144"/>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900">
                  <a:solidFill>
                    <a:schemeClr val="dk1"/>
                  </a:solidFill>
                  <a:latin typeface="Trebuchet MS"/>
                  <a:ea typeface="Trebuchet MS"/>
                  <a:cs typeface="Trebuchet MS"/>
                  <a:sym typeface="Trebuchet MS"/>
                </a:rPr>
                <a:t>INSIDE OF DISK</a:t>
              </a:r>
              <a:endParaRPr/>
            </a:p>
          </p:txBody>
        </p:sp>
        <p:sp>
          <p:nvSpPr>
            <p:cNvPr id="773" name="Google Shape;773;p35"/>
            <p:cNvSpPr txBox="1"/>
            <p:nvPr/>
          </p:nvSpPr>
          <p:spPr>
            <a:xfrm>
              <a:off x="2201" y="1816"/>
              <a:ext cx="264" cy="144"/>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900">
                  <a:solidFill>
                    <a:schemeClr val="dk1"/>
                  </a:solidFill>
                  <a:latin typeface="Trebuchet MS"/>
                  <a:ea typeface="Trebuchet MS"/>
                  <a:cs typeface="Trebuchet MS"/>
                  <a:sym typeface="Trebuchet MS"/>
                </a:rPr>
                <a:t>PDE</a:t>
              </a:r>
              <a:endParaRPr/>
            </a:p>
          </p:txBody>
        </p:sp>
        <p:cxnSp>
          <p:nvCxnSpPr>
            <p:cNvPr id="774" name="Google Shape;774;p35"/>
            <p:cNvCxnSpPr/>
            <p:nvPr/>
          </p:nvCxnSpPr>
          <p:spPr>
            <a:xfrm flipH="1" rot="10800000">
              <a:off x="2210" y="1928"/>
              <a:ext cx="85" cy="142"/>
            </a:xfrm>
            <a:prstGeom prst="straightConnector1">
              <a:avLst/>
            </a:prstGeom>
            <a:noFill/>
            <a:ln cap="flat" cmpd="sng" w="25400">
              <a:solidFill>
                <a:schemeClr val="dk1"/>
              </a:solidFill>
              <a:prstDash val="solid"/>
              <a:round/>
              <a:headEnd len="med" w="med" type="none"/>
              <a:tailEnd len="med" w="med" type="none"/>
            </a:ln>
          </p:spPr>
        </p:cxnSp>
        <p:sp>
          <p:nvSpPr>
            <p:cNvPr id="775" name="Google Shape;775;p35"/>
            <p:cNvSpPr txBox="1"/>
            <p:nvPr/>
          </p:nvSpPr>
          <p:spPr>
            <a:xfrm>
              <a:off x="1228" y="1812"/>
              <a:ext cx="648" cy="144"/>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900">
                  <a:solidFill>
                    <a:schemeClr val="dk1"/>
                  </a:solidFill>
                  <a:latin typeface="Trebuchet MS"/>
                  <a:ea typeface="Trebuchet MS"/>
                  <a:cs typeface="Trebuchet MS"/>
                  <a:sym typeface="Trebuchet MS"/>
                </a:rPr>
                <a:t>Active rhodopsin</a:t>
              </a:r>
              <a:endParaRPr/>
            </a:p>
          </p:txBody>
        </p:sp>
        <p:cxnSp>
          <p:nvCxnSpPr>
            <p:cNvPr id="776" name="Google Shape;776;p35"/>
            <p:cNvCxnSpPr/>
            <p:nvPr/>
          </p:nvCxnSpPr>
          <p:spPr>
            <a:xfrm rot="10800000">
              <a:off x="1502" y="1931"/>
              <a:ext cx="29" cy="305"/>
            </a:xfrm>
            <a:prstGeom prst="straightConnector1">
              <a:avLst/>
            </a:prstGeom>
            <a:noFill/>
            <a:ln cap="flat" cmpd="sng" w="25400">
              <a:solidFill>
                <a:schemeClr val="dk1"/>
              </a:solidFill>
              <a:prstDash val="solid"/>
              <a:round/>
              <a:headEnd len="med" w="med" type="none"/>
              <a:tailEnd len="med" w="med" type="none"/>
            </a:ln>
          </p:spPr>
        </p:cxnSp>
        <p:sp>
          <p:nvSpPr>
            <p:cNvPr id="777" name="Google Shape;777;p35"/>
            <p:cNvSpPr txBox="1"/>
            <p:nvPr/>
          </p:nvSpPr>
          <p:spPr>
            <a:xfrm>
              <a:off x="933" y="1592"/>
              <a:ext cx="272" cy="144"/>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900">
                  <a:solidFill>
                    <a:schemeClr val="dk1"/>
                  </a:solidFill>
                  <a:latin typeface="Trebuchet MS"/>
                  <a:ea typeface="Trebuchet MS"/>
                  <a:cs typeface="Trebuchet MS"/>
                  <a:sym typeface="Trebuchet MS"/>
                </a:rPr>
                <a:t>Light</a:t>
              </a:r>
              <a:endParaRPr/>
            </a:p>
          </p:txBody>
        </p:sp>
        <p:sp>
          <p:nvSpPr>
            <p:cNvPr id="778" name="Google Shape;778;p35"/>
            <p:cNvSpPr txBox="1"/>
            <p:nvPr/>
          </p:nvSpPr>
          <p:spPr>
            <a:xfrm>
              <a:off x="763" y="2505"/>
              <a:ext cx="700" cy="14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900">
                  <a:solidFill>
                    <a:schemeClr val="dk1"/>
                  </a:solidFill>
                  <a:latin typeface="Trebuchet MS"/>
                  <a:ea typeface="Trebuchet MS"/>
                  <a:cs typeface="Trebuchet MS"/>
                  <a:sym typeface="Trebuchet MS"/>
                </a:rPr>
                <a:t>Inactive rhodopsin</a:t>
              </a:r>
              <a:endParaRPr/>
            </a:p>
          </p:txBody>
        </p:sp>
        <p:cxnSp>
          <p:nvCxnSpPr>
            <p:cNvPr id="779" name="Google Shape;779;p35"/>
            <p:cNvCxnSpPr/>
            <p:nvPr/>
          </p:nvCxnSpPr>
          <p:spPr>
            <a:xfrm flipH="1">
              <a:off x="1018" y="2279"/>
              <a:ext cx="42" cy="255"/>
            </a:xfrm>
            <a:prstGeom prst="straightConnector1">
              <a:avLst/>
            </a:prstGeom>
            <a:noFill/>
            <a:ln cap="flat" cmpd="sng" w="25400">
              <a:solidFill>
                <a:schemeClr val="dk1"/>
              </a:solidFill>
              <a:prstDash val="solid"/>
              <a:round/>
              <a:headEnd len="med" w="med" type="none"/>
              <a:tailEnd len="med" w="med" type="none"/>
            </a:ln>
          </p:spPr>
        </p:cxnSp>
        <p:sp>
          <p:nvSpPr>
            <p:cNvPr id="780" name="Google Shape;780;p35"/>
            <p:cNvSpPr txBox="1"/>
            <p:nvPr/>
          </p:nvSpPr>
          <p:spPr>
            <a:xfrm>
              <a:off x="1704" y="2505"/>
              <a:ext cx="472" cy="144"/>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900">
                  <a:solidFill>
                    <a:schemeClr val="dk1"/>
                  </a:solidFill>
                  <a:latin typeface="Trebuchet MS"/>
                  <a:ea typeface="Trebuchet MS"/>
                  <a:cs typeface="Trebuchet MS"/>
                  <a:sym typeface="Trebuchet MS"/>
                </a:rPr>
                <a:t>Transducin</a:t>
              </a:r>
              <a:endParaRPr/>
            </a:p>
          </p:txBody>
        </p:sp>
        <p:sp>
          <p:nvSpPr>
            <p:cNvPr id="781" name="Google Shape;781;p35"/>
            <p:cNvSpPr txBox="1"/>
            <p:nvPr/>
          </p:nvSpPr>
          <p:spPr>
            <a:xfrm>
              <a:off x="2393" y="2505"/>
              <a:ext cx="620" cy="144"/>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900">
                  <a:solidFill>
                    <a:schemeClr val="dk1"/>
                  </a:solidFill>
                  <a:latin typeface="Trebuchet MS"/>
                  <a:ea typeface="Trebuchet MS"/>
                  <a:cs typeface="Trebuchet MS"/>
                  <a:sym typeface="Trebuchet MS"/>
                </a:rPr>
                <a:t>Disk membrane</a:t>
              </a:r>
              <a:endParaRPr/>
            </a:p>
          </p:txBody>
        </p:sp>
        <p:cxnSp>
          <p:nvCxnSpPr>
            <p:cNvPr id="782" name="Google Shape;782;p35"/>
            <p:cNvCxnSpPr/>
            <p:nvPr/>
          </p:nvCxnSpPr>
          <p:spPr>
            <a:xfrm>
              <a:off x="1953" y="2236"/>
              <a:ext cx="0" cy="298"/>
            </a:xfrm>
            <a:prstGeom prst="straightConnector1">
              <a:avLst/>
            </a:prstGeom>
            <a:noFill/>
            <a:ln cap="flat" cmpd="sng" w="25400">
              <a:solidFill>
                <a:schemeClr val="dk1"/>
              </a:solidFill>
              <a:prstDash val="solid"/>
              <a:round/>
              <a:headEnd len="med" w="med" type="none"/>
              <a:tailEnd len="med" w="med" type="none"/>
            </a:ln>
          </p:spPr>
        </p:cxnSp>
        <p:cxnSp>
          <p:nvCxnSpPr>
            <p:cNvPr id="783" name="Google Shape;783;p35"/>
            <p:cNvCxnSpPr/>
            <p:nvPr/>
          </p:nvCxnSpPr>
          <p:spPr>
            <a:xfrm>
              <a:off x="2462" y="2321"/>
              <a:ext cx="213" cy="213"/>
            </a:xfrm>
            <a:prstGeom prst="straightConnector1">
              <a:avLst/>
            </a:prstGeom>
            <a:noFill/>
            <a:ln cap="flat" cmpd="sng" w="25400">
              <a:solidFill>
                <a:schemeClr val="dk1"/>
              </a:solidFill>
              <a:prstDash val="solid"/>
              <a:round/>
              <a:headEnd len="med" w="med" type="none"/>
              <a:tailEnd len="med" w="med" type="none"/>
            </a:ln>
          </p:spPr>
        </p:cxnSp>
        <p:sp>
          <p:nvSpPr>
            <p:cNvPr id="784" name="Google Shape;784;p35"/>
            <p:cNvSpPr/>
            <p:nvPr/>
          </p:nvSpPr>
          <p:spPr>
            <a:xfrm>
              <a:off x="1577" y="2855"/>
              <a:ext cx="78" cy="78"/>
            </a:xfrm>
            <a:prstGeom prst="ellipse">
              <a:avLst/>
            </a:prstGeom>
            <a:solidFill>
              <a:schemeClr val="hlink"/>
            </a:solid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85" name="Google Shape;785;p35"/>
            <p:cNvSpPr txBox="1"/>
            <p:nvPr/>
          </p:nvSpPr>
          <p:spPr>
            <a:xfrm>
              <a:off x="1536" y="2824"/>
              <a:ext cx="636" cy="574"/>
            </a:xfrm>
            <a:prstGeom prst="rect">
              <a:avLst/>
            </a:prstGeom>
            <a:noFill/>
            <a:ln>
              <a:noFill/>
            </a:ln>
          </p:spPr>
          <p:txBody>
            <a:bodyPr anchorCtr="0" anchor="ctr" bIns="46025" lIns="92075" spcFirstLastPara="1" rIns="92075" wrap="square" tIns="46025">
              <a:noAutofit/>
            </a:bodyPr>
            <a:lstStyle/>
            <a:p>
              <a:pPr indent="-142875" lvl="0" marL="142875" marR="0" rtl="0" algn="l">
                <a:spcBef>
                  <a:spcPts val="0"/>
                </a:spcBef>
                <a:spcAft>
                  <a:spcPts val="0"/>
                </a:spcAft>
                <a:buNone/>
              </a:pPr>
              <a:r>
                <a:rPr b="1" lang="en-US" sz="900">
                  <a:solidFill>
                    <a:schemeClr val="lt1"/>
                  </a:solidFill>
                  <a:latin typeface="Arial"/>
                  <a:ea typeface="Arial"/>
                  <a:cs typeface="Arial"/>
                  <a:sym typeface="Arial"/>
                </a:rPr>
                <a:t>2</a:t>
              </a:r>
              <a:r>
                <a:rPr b="1" lang="en-US" sz="900">
                  <a:solidFill>
                    <a:schemeClr val="dk1"/>
                  </a:solidFill>
                  <a:latin typeface="Arial"/>
                  <a:ea typeface="Arial"/>
                  <a:cs typeface="Arial"/>
                  <a:sym typeface="Arial"/>
                </a:rPr>
                <a:t>	</a:t>
              </a:r>
              <a:r>
                <a:rPr lang="en-US" sz="900">
                  <a:solidFill>
                    <a:schemeClr val="dk1"/>
                  </a:solidFill>
                  <a:latin typeface="Arial"/>
                  <a:ea typeface="Arial"/>
                  <a:cs typeface="Arial"/>
                  <a:sym typeface="Arial"/>
                </a:rPr>
                <a:t>Active rhodopsin </a:t>
              </a:r>
              <a:br>
                <a:rPr lang="en-US" sz="900">
                  <a:solidFill>
                    <a:schemeClr val="dk1"/>
                  </a:solidFill>
                  <a:latin typeface="Arial"/>
                  <a:ea typeface="Arial"/>
                  <a:cs typeface="Arial"/>
                  <a:sym typeface="Arial"/>
                </a:rPr>
              </a:br>
              <a:r>
                <a:rPr lang="en-US" sz="900">
                  <a:solidFill>
                    <a:schemeClr val="dk1"/>
                  </a:solidFill>
                  <a:latin typeface="Arial"/>
                  <a:ea typeface="Arial"/>
                  <a:cs typeface="Arial"/>
                  <a:sym typeface="Arial"/>
                </a:rPr>
                <a:t>in turn activates a G protein called transducin.</a:t>
              </a:r>
              <a:endParaRPr/>
            </a:p>
          </p:txBody>
        </p:sp>
        <p:sp>
          <p:nvSpPr>
            <p:cNvPr id="786" name="Google Shape;786;p35"/>
            <p:cNvSpPr/>
            <p:nvPr/>
          </p:nvSpPr>
          <p:spPr>
            <a:xfrm>
              <a:off x="2265" y="2859"/>
              <a:ext cx="78" cy="78"/>
            </a:xfrm>
            <a:prstGeom prst="ellipse">
              <a:avLst/>
            </a:prstGeom>
            <a:solidFill>
              <a:schemeClr val="hlink"/>
            </a:solid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87" name="Google Shape;787;p35"/>
            <p:cNvSpPr txBox="1"/>
            <p:nvPr/>
          </p:nvSpPr>
          <p:spPr>
            <a:xfrm>
              <a:off x="2228" y="2821"/>
              <a:ext cx="637" cy="574"/>
            </a:xfrm>
            <a:prstGeom prst="rect">
              <a:avLst/>
            </a:prstGeom>
            <a:noFill/>
            <a:ln>
              <a:noFill/>
            </a:ln>
          </p:spPr>
          <p:txBody>
            <a:bodyPr anchorCtr="0" anchor="ctr" bIns="46025" lIns="92075" spcFirstLastPara="1" rIns="92075" wrap="square" tIns="46025">
              <a:noAutofit/>
            </a:bodyPr>
            <a:lstStyle/>
            <a:p>
              <a:pPr indent="-142875" lvl="0" marL="142875" marR="0" rtl="0" algn="l">
                <a:spcBef>
                  <a:spcPts val="0"/>
                </a:spcBef>
                <a:spcAft>
                  <a:spcPts val="0"/>
                </a:spcAft>
                <a:buNone/>
              </a:pPr>
              <a:r>
                <a:rPr b="1" lang="en-US" sz="900">
                  <a:solidFill>
                    <a:schemeClr val="lt1"/>
                  </a:solidFill>
                  <a:latin typeface="Arial"/>
                  <a:ea typeface="Arial"/>
                  <a:cs typeface="Arial"/>
                  <a:sym typeface="Arial"/>
                </a:rPr>
                <a:t>3</a:t>
              </a:r>
              <a:r>
                <a:rPr b="1" lang="en-US" sz="900">
                  <a:solidFill>
                    <a:schemeClr val="dk1"/>
                  </a:solidFill>
                  <a:latin typeface="Arial"/>
                  <a:ea typeface="Arial"/>
                  <a:cs typeface="Arial"/>
                  <a:sym typeface="Arial"/>
                </a:rPr>
                <a:t>	</a:t>
              </a:r>
              <a:r>
                <a:rPr lang="en-US" sz="900">
                  <a:solidFill>
                    <a:schemeClr val="dk1"/>
                  </a:solidFill>
                  <a:latin typeface="Arial"/>
                  <a:ea typeface="Arial"/>
                  <a:cs typeface="Arial"/>
                  <a:sym typeface="Arial"/>
                </a:rPr>
                <a:t>Transducin</a:t>
              </a:r>
              <a:br>
                <a:rPr lang="en-US" sz="900">
                  <a:solidFill>
                    <a:schemeClr val="dk1"/>
                  </a:solidFill>
                  <a:latin typeface="Arial"/>
                  <a:ea typeface="Arial"/>
                  <a:cs typeface="Arial"/>
                  <a:sym typeface="Arial"/>
                </a:rPr>
              </a:br>
              <a:r>
                <a:rPr lang="en-US" sz="900">
                  <a:solidFill>
                    <a:schemeClr val="dk1"/>
                  </a:solidFill>
                  <a:latin typeface="Arial"/>
                  <a:ea typeface="Arial"/>
                  <a:cs typeface="Arial"/>
                  <a:sym typeface="Arial"/>
                </a:rPr>
                <a:t>activates the</a:t>
              </a:r>
              <a:br>
                <a:rPr lang="en-US" sz="900">
                  <a:solidFill>
                    <a:schemeClr val="dk1"/>
                  </a:solidFill>
                  <a:latin typeface="Arial"/>
                  <a:ea typeface="Arial"/>
                  <a:cs typeface="Arial"/>
                  <a:sym typeface="Arial"/>
                </a:rPr>
              </a:br>
              <a:r>
                <a:rPr lang="en-US" sz="900">
                  <a:solidFill>
                    <a:schemeClr val="dk1"/>
                  </a:solidFill>
                  <a:latin typeface="Arial"/>
                  <a:ea typeface="Arial"/>
                  <a:cs typeface="Arial"/>
                  <a:sym typeface="Arial"/>
                </a:rPr>
                <a:t>enzyme phos-phodiesterae(PDE).</a:t>
              </a:r>
              <a:endParaRPr/>
            </a:p>
          </p:txBody>
        </p:sp>
        <p:sp>
          <p:nvSpPr>
            <p:cNvPr id="788" name="Google Shape;788;p35"/>
            <p:cNvSpPr/>
            <p:nvPr/>
          </p:nvSpPr>
          <p:spPr>
            <a:xfrm>
              <a:off x="2993" y="2860"/>
              <a:ext cx="78" cy="78"/>
            </a:xfrm>
            <a:prstGeom prst="ellipse">
              <a:avLst/>
            </a:prstGeom>
            <a:solidFill>
              <a:schemeClr val="hlink"/>
            </a:solid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89" name="Google Shape;789;p35"/>
            <p:cNvSpPr txBox="1"/>
            <p:nvPr/>
          </p:nvSpPr>
          <p:spPr>
            <a:xfrm>
              <a:off x="2951" y="2821"/>
              <a:ext cx="807" cy="918"/>
            </a:xfrm>
            <a:prstGeom prst="rect">
              <a:avLst/>
            </a:prstGeom>
            <a:noFill/>
            <a:ln>
              <a:noFill/>
            </a:ln>
          </p:spPr>
          <p:txBody>
            <a:bodyPr anchorCtr="0" anchor="ctr" bIns="46025" lIns="92075" spcFirstLastPara="1" rIns="92075" wrap="square" tIns="46025">
              <a:noAutofit/>
            </a:bodyPr>
            <a:lstStyle/>
            <a:p>
              <a:pPr indent="-142875" lvl="0" marL="142875" marR="0" rtl="0" algn="l">
                <a:spcBef>
                  <a:spcPts val="0"/>
                </a:spcBef>
                <a:spcAft>
                  <a:spcPts val="0"/>
                </a:spcAft>
                <a:buNone/>
              </a:pPr>
              <a:r>
                <a:rPr b="1" lang="en-US" sz="900">
                  <a:solidFill>
                    <a:schemeClr val="lt1"/>
                  </a:solidFill>
                  <a:latin typeface="Arial"/>
                  <a:ea typeface="Arial"/>
                  <a:cs typeface="Arial"/>
                  <a:sym typeface="Arial"/>
                </a:rPr>
                <a:t>4	</a:t>
              </a:r>
              <a:r>
                <a:rPr lang="en-US" sz="900">
                  <a:solidFill>
                    <a:schemeClr val="dk1"/>
                  </a:solidFill>
                  <a:latin typeface="Arial"/>
                  <a:ea typeface="Arial"/>
                  <a:cs typeface="Arial"/>
                  <a:sym typeface="Arial"/>
                </a:rPr>
                <a:t>Activated PDE detaches cyclic guanosine monophosphate (cGMP) from </a:t>
              </a:r>
              <a:br>
                <a:rPr lang="en-US" sz="900">
                  <a:solidFill>
                    <a:schemeClr val="dk1"/>
                  </a:solidFill>
                  <a:latin typeface="Arial"/>
                  <a:ea typeface="Arial"/>
                  <a:cs typeface="Arial"/>
                  <a:sym typeface="Arial"/>
                </a:rPr>
              </a:br>
              <a:r>
                <a:rPr lang="en-US" sz="900">
                  <a:solidFill>
                    <a:schemeClr val="dk1"/>
                  </a:solidFill>
                  <a:latin typeface="Arial"/>
                  <a:ea typeface="Arial"/>
                  <a:cs typeface="Arial"/>
                  <a:sym typeface="Arial"/>
                </a:rPr>
                <a:t>Na</a:t>
              </a:r>
              <a:r>
                <a:rPr baseline="30000" lang="en-US" sz="900">
                  <a:solidFill>
                    <a:schemeClr val="dk1"/>
                  </a:solidFill>
                  <a:latin typeface="Arial"/>
                  <a:ea typeface="Arial"/>
                  <a:cs typeface="Arial"/>
                  <a:sym typeface="Arial"/>
                </a:rPr>
                <a:t>+</a:t>
              </a:r>
              <a:r>
                <a:rPr lang="en-US" sz="900">
                  <a:solidFill>
                    <a:schemeClr val="dk1"/>
                  </a:solidFill>
                  <a:latin typeface="Arial"/>
                  <a:ea typeface="Arial"/>
                  <a:cs typeface="Arial"/>
                  <a:sym typeface="Arial"/>
                </a:rPr>
                <a:t> channels in </a:t>
              </a:r>
              <a:br>
                <a:rPr lang="en-US" sz="900">
                  <a:solidFill>
                    <a:schemeClr val="dk1"/>
                  </a:solidFill>
                  <a:latin typeface="Arial"/>
                  <a:ea typeface="Arial"/>
                  <a:cs typeface="Arial"/>
                  <a:sym typeface="Arial"/>
                </a:rPr>
              </a:br>
              <a:r>
                <a:rPr lang="en-US" sz="900">
                  <a:solidFill>
                    <a:schemeClr val="dk1"/>
                  </a:solidFill>
                  <a:latin typeface="Arial"/>
                  <a:ea typeface="Arial"/>
                  <a:cs typeface="Arial"/>
                  <a:sym typeface="Arial"/>
                </a:rPr>
                <a:t>the plasma membrane by hydrolyzing </a:t>
              </a:r>
              <a:br>
                <a:rPr lang="en-US" sz="900">
                  <a:solidFill>
                    <a:schemeClr val="dk1"/>
                  </a:solidFill>
                  <a:latin typeface="Arial"/>
                  <a:ea typeface="Arial"/>
                  <a:cs typeface="Arial"/>
                  <a:sym typeface="Arial"/>
                </a:rPr>
              </a:br>
              <a:r>
                <a:rPr lang="en-US" sz="900">
                  <a:solidFill>
                    <a:schemeClr val="dk1"/>
                  </a:solidFill>
                  <a:latin typeface="Arial"/>
                  <a:ea typeface="Arial"/>
                  <a:cs typeface="Arial"/>
                  <a:sym typeface="Arial"/>
                </a:rPr>
                <a:t>cGMP to GMP.</a:t>
              </a:r>
              <a:endParaRPr/>
            </a:p>
          </p:txBody>
        </p:sp>
        <p:sp>
          <p:nvSpPr>
            <p:cNvPr id="790" name="Google Shape;790;p35"/>
            <p:cNvSpPr/>
            <p:nvPr/>
          </p:nvSpPr>
          <p:spPr>
            <a:xfrm>
              <a:off x="4687" y="3084"/>
              <a:ext cx="78" cy="78"/>
            </a:xfrm>
            <a:prstGeom prst="ellipse">
              <a:avLst/>
            </a:prstGeom>
            <a:solidFill>
              <a:schemeClr val="hlink"/>
            </a:solid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91" name="Google Shape;791;p35"/>
            <p:cNvSpPr txBox="1"/>
            <p:nvPr/>
          </p:nvSpPr>
          <p:spPr>
            <a:xfrm>
              <a:off x="4653" y="3053"/>
              <a:ext cx="806" cy="746"/>
            </a:xfrm>
            <a:prstGeom prst="rect">
              <a:avLst/>
            </a:prstGeom>
            <a:noFill/>
            <a:ln>
              <a:noFill/>
            </a:ln>
          </p:spPr>
          <p:txBody>
            <a:bodyPr anchorCtr="0" anchor="ctr" bIns="46025" lIns="92075" spcFirstLastPara="1" rIns="92075" wrap="square" tIns="46025">
              <a:noAutofit/>
            </a:bodyPr>
            <a:lstStyle/>
            <a:p>
              <a:pPr indent="-142875" lvl="0" marL="142875" marR="0" rtl="0" algn="l">
                <a:spcBef>
                  <a:spcPts val="0"/>
                </a:spcBef>
                <a:spcAft>
                  <a:spcPts val="0"/>
                </a:spcAft>
                <a:buNone/>
              </a:pPr>
              <a:r>
                <a:rPr b="1" lang="en-US" sz="900">
                  <a:solidFill>
                    <a:schemeClr val="lt1"/>
                  </a:solidFill>
                  <a:latin typeface="Arial"/>
                  <a:ea typeface="Arial"/>
                  <a:cs typeface="Arial"/>
                  <a:sym typeface="Arial"/>
                </a:rPr>
                <a:t>5</a:t>
              </a:r>
              <a:r>
                <a:rPr b="1" lang="en-US" sz="900">
                  <a:solidFill>
                    <a:schemeClr val="dk1"/>
                  </a:solidFill>
                  <a:latin typeface="Arial"/>
                  <a:ea typeface="Arial"/>
                  <a:cs typeface="Arial"/>
                  <a:sym typeface="Arial"/>
                </a:rPr>
                <a:t>	</a:t>
              </a:r>
              <a:r>
                <a:rPr lang="en-US" sz="900">
                  <a:solidFill>
                    <a:schemeClr val="dk1"/>
                  </a:solidFill>
                  <a:latin typeface="Arial"/>
                  <a:ea typeface="Arial"/>
                  <a:cs typeface="Arial"/>
                  <a:sym typeface="Arial"/>
                </a:rPr>
                <a:t>The Na+ channels close when cGMP detaches. The membrane’s permeability to </a:t>
              </a:r>
              <a:br>
                <a:rPr lang="en-US" sz="900">
                  <a:solidFill>
                    <a:schemeClr val="dk1"/>
                  </a:solidFill>
                  <a:latin typeface="Arial"/>
                  <a:ea typeface="Arial"/>
                  <a:cs typeface="Arial"/>
                  <a:sym typeface="Arial"/>
                </a:rPr>
              </a:br>
              <a:r>
                <a:rPr lang="en-US" sz="900">
                  <a:solidFill>
                    <a:schemeClr val="dk1"/>
                  </a:solidFill>
                  <a:latin typeface="Arial"/>
                  <a:ea typeface="Arial"/>
                  <a:cs typeface="Arial"/>
                  <a:sym typeface="Arial"/>
                </a:rPr>
                <a:t>Na+ decreases, and the rod hyperpolarizes.</a:t>
              </a:r>
              <a:endParaRPr/>
            </a:p>
          </p:txBody>
        </p:sp>
        <p:grpSp>
          <p:nvGrpSpPr>
            <p:cNvPr id="792" name="Google Shape;792;p35"/>
            <p:cNvGrpSpPr/>
            <p:nvPr/>
          </p:nvGrpSpPr>
          <p:grpSpPr>
            <a:xfrm>
              <a:off x="862" y="2825"/>
              <a:ext cx="637" cy="488"/>
              <a:chOff x="862" y="2825"/>
              <a:chExt cx="637" cy="488"/>
            </a:xfrm>
          </p:grpSpPr>
          <p:sp>
            <p:nvSpPr>
              <p:cNvPr id="793" name="Google Shape;793;p35"/>
              <p:cNvSpPr/>
              <p:nvPr/>
            </p:nvSpPr>
            <p:spPr>
              <a:xfrm>
                <a:off x="899" y="2861"/>
                <a:ext cx="78" cy="78"/>
              </a:xfrm>
              <a:prstGeom prst="ellipse">
                <a:avLst/>
              </a:prstGeom>
              <a:solidFill>
                <a:schemeClr val="hlink"/>
              </a:solid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94" name="Google Shape;794;p35"/>
              <p:cNvSpPr txBox="1"/>
              <p:nvPr/>
            </p:nvSpPr>
            <p:spPr>
              <a:xfrm>
                <a:off x="862" y="2825"/>
                <a:ext cx="637" cy="488"/>
              </a:xfrm>
              <a:prstGeom prst="rect">
                <a:avLst/>
              </a:prstGeom>
              <a:noFill/>
              <a:ln>
                <a:noFill/>
              </a:ln>
            </p:spPr>
            <p:txBody>
              <a:bodyPr anchorCtr="0" anchor="ctr" bIns="46025" lIns="92075" spcFirstLastPara="1" rIns="92075" wrap="square" tIns="46025">
                <a:noAutofit/>
              </a:bodyPr>
              <a:lstStyle/>
              <a:p>
                <a:pPr indent="-142875" lvl="0" marL="142875" marR="0" rtl="0" algn="l">
                  <a:spcBef>
                    <a:spcPts val="0"/>
                  </a:spcBef>
                  <a:spcAft>
                    <a:spcPts val="0"/>
                  </a:spcAft>
                  <a:buNone/>
                </a:pPr>
                <a:r>
                  <a:rPr b="1" lang="en-US" sz="900">
                    <a:solidFill>
                      <a:schemeClr val="lt1"/>
                    </a:solidFill>
                    <a:latin typeface="Arial"/>
                    <a:ea typeface="Arial"/>
                    <a:cs typeface="Arial"/>
                    <a:sym typeface="Arial"/>
                  </a:rPr>
                  <a:t>1</a:t>
                </a:r>
                <a:r>
                  <a:rPr b="1" lang="en-US" sz="900">
                    <a:solidFill>
                      <a:schemeClr val="dk1"/>
                    </a:solidFill>
                    <a:latin typeface="Arial"/>
                    <a:ea typeface="Arial"/>
                    <a:cs typeface="Arial"/>
                    <a:sym typeface="Arial"/>
                  </a:rPr>
                  <a:t>	</a:t>
                </a:r>
                <a:r>
                  <a:rPr lang="en-US" sz="900">
                    <a:solidFill>
                      <a:schemeClr val="dk1"/>
                    </a:solidFill>
                    <a:latin typeface="Arial"/>
                    <a:ea typeface="Arial"/>
                    <a:cs typeface="Arial"/>
                    <a:sym typeface="Arial"/>
                  </a:rPr>
                  <a:t>Light isomerizes retinal, which activates rhodopsin. </a:t>
                </a:r>
                <a:endParaRPr/>
              </a:p>
            </p:txBody>
          </p:sp>
        </p:grpSp>
      </p:grpSp>
      <p:grpSp>
        <p:nvGrpSpPr>
          <p:cNvPr id="795" name="Google Shape;795;p35"/>
          <p:cNvGrpSpPr/>
          <p:nvPr/>
        </p:nvGrpSpPr>
        <p:grpSpPr>
          <a:xfrm>
            <a:off x="7870825" y="1119945"/>
            <a:ext cx="4037012" cy="5519391"/>
            <a:chOff x="1640" y="2173"/>
            <a:chExt cx="1816" cy="1911"/>
          </a:xfrm>
        </p:grpSpPr>
        <p:pic>
          <p:nvPicPr>
            <p:cNvPr id="796" name="Google Shape;796;p35"/>
            <p:cNvPicPr preferRelativeResize="0"/>
            <p:nvPr/>
          </p:nvPicPr>
          <p:blipFill rotWithShape="1">
            <a:blip r:embed="rId4">
              <a:alphaModFix/>
            </a:blip>
            <a:srcRect b="0" l="0" r="0" t="0"/>
            <a:stretch/>
          </p:blipFill>
          <p:spPr>
            <a:xfrm>
              <a:off x="1680" y="2173"/>
              <a:ext cx="1767" cy="1911"/>
            </a:xfrm>
            <a:prstGeom prst="rect">
              <a:avLst/>
            </a:prstGeom>
            <a:noFill/>
            <a:ln>
              <a:noFill/>
            </a:ln>
          </p:spPr>
        </p:pic>
        <p:sp>
          <p:nvSpPr>
            <p:cNvPr id="797" name="Google Shape;797;p35"/>
            <p:cNvSpPr txBox="1"/>
            <p:nvPr/>
          </p:nvSpPr>
          <p:spPr>
            <a:xfrm>
              <a:off x="1837" y="2174"/>
              <a:ext cx="553"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700">
                  <a:solidFill>
                    <a:schemeClr val="dk1"/>
                  </a:solidFill>
                  <a:latin typeface="Trebuchet MS"/>
                  <a:ea typeface="Trebuchet MS"/>
                  <a:cs typeface="Trebuchet MS"/>
                  <a:sym typeface="Trebuchet MS"/>
                </a:rPr>
                <a:t>Dark Responses</a:t>
              </a:r>
              <a:endParaRPr/>
            </a:p>
          </p:txBody>
        </p:sp>
        <p:sp>
          <p:nvSpPr>
            <p:cNvPr id="798" name="Google Shape;798;p35"/>
            <p:cNvSpPr txBox="1"/>
            <p:nvPr/>
          </p:nvSpPr>
          <p:spPr>
            <a:xfrm>
              <a:off x="1645" y="2355"/>
              <a:ext cx="587" cy="1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Rhodopsin inactive</a:t>
              </a:r>
              <a:endParaRPr/>
            </a:p>
          </p:txBody>
        </p:sp>
        <p:sp>
          <p:nvSpPr>
            <p:cNvPr id="799" name="Google Shape;799;p35"/>
            <p:cNvSpPr txBox="1"/>
            <p:nvPr/>
          </p:nvSpPr>
          <p:spPr>
            <a:xfrm>
              <a:off x="1640" y="2564"/>
              <a:ext cx="589" cy="1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Na</a:t>
              </a:r>
              <a:r>
                <a:rPr baseline="30000" lang="en-US" sz="700">
                  <a:solidFill>
                    <a:schemeClr val="dk1"/>
                  </a:solidFill>
                  <a:latin typeface="Trebuchet MS"/>
                  <a:ea typeface="Trebuchet MS"/>
                  <a:cs typeface="Trebuchet MS"/>
                  <a:sym typeface="Trebuchet MS"/>
                </a:rPr>
                <a:t>+</a:t>
              </a:r>
              <a:r>
                <a:rPr lang="en-US" sz="700">
                  <a:solidFill>
                    <a:schemeClr val="dk1"/>
                  </a:solidFill>
                  <a:latin typeface="Trebuchet MS"/>
                  <a:ea typeface="Trebuchet MS"/>
                  <a:cs typeface="Trebuchet MS"/>
                  <a:sym typeface="Trebuchet MS"/>
                </a:rPr>
                <a:t> channels open</a:t>
              </a:r>
              <a:endParaRPr/>
            </a:p>
          </p:txBody>
        </p:sp>
        <p:sp>
          <p:nvSpPr>
            <p:cNvPr id="800" name="Google Shape;800;p35"/>
            <p:cNvSpPr txBox="1"/>
            <p:nvPr/>
          </p:nvSpPr>
          <p:spPr>
            <a:xfrm>
              <a:off x="1655" y="3169"/>
              <a:ext cx="522" cy="1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Rod depolarized</a:t>
              </a:r>
              <a:endParaRPr/>
            </a:p>
          </p:txBody>
        </p:sp>
        <p:sp>
          <p:nvSpPr>
            <p:cNvPr id="801" name="Google Shape;801;p35"/>
            <p:cNvSpPr txBox="1"/>
            <p:nvPr/>
          </p:nvSpPr>
          <p:spPr>
            <a:xfrm>
              <a:off x="1683" y="3403"/>
              <a:ext cx="375" cy="19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Glutamate</a:t>
              </a:r>
              <a:endParaRPr/>
            </a:p>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released</a:t>
              </a:r>
              <a:endParaRPr/>
            </a:p>
          </p:txBody>
        </p:sp>
        <p:sp>
          <p:nvSpPr>
            <p:cNvPr id="802" name="Google Shape;802;p35"/>
            <p:cNvSpPr txBox="1"/>
            <p:nvPr/>
          </p:nvSpPr>
          <p:spPr>
            <a:xfrm>
              <a:off x="1660" y="3668"/>
              <a:ext cx="612" cy="393"/>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Bipolar cell either</a:t>
              </a:r>
              <a:endParaRPr/>
            </a:p>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depolarized or</a:t>
              </a:r>
              <a:endParaRPr/>
            </a:p>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hyperpolarized,</a:t>
              </a:r>
              <a:endParaRPr/>
            </a:p>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depending on</a:t>
              </a:r>
              <a:endParaRPr/>
            </a:p>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glutamate receptors</a:t>
              </a:r>
              <a:endParaRPr/>
            </a:p>
          </p:txBody>
        </p:sp>
        <p:cxnSp>
          <p:nvCxnSpPr>
            <p:cNvPr id="803" name="Google Shape;803;p35"/>
            <p:cNvCxnSpPr/>
            <p:nvPr/>
          </p:nvCxnSpPr>
          <p:spPr>
            <a:xfrm rot="10800000">
              <a:off x="2159" y="3745"/>
              <a:ext cx="208" cy="0"/>
            </a:xfrm>
            <a:prstGeom prst="straightConnector1">
              <a:avLst/>
            </a:prstGeom>
            <a:noFill/>
            <a:ln cap="flat" cmpd="sng" w="25400">
              <a:solidFill>
                <a:schemeClr val="dk1"/>
              </a:solidFill>
              <a:prstDash val="solid"/>
              <a:round/>
              <a:headEnd len="med" w="med" type="none"/>
              <a:tailEnd len="med" w="med" type="none"/>
            </a:ln>
          </p:spPr>
        </p:cxnSp>
        <p:cxnSp>
          <p:nvCxnSpPr>
            <p:cNvPr id="804" name="Google Shape;804;p35"/>
            <p:cNvCxnSpPr/>
            <p:nvPr/>
          </p:nvCxnSpPr>
          <p:spPr>
            <a:xfrm rot="10800000">
              <a:off x="1969" y="3510"/>
              <a:ext cx="347" cy="0"/>
            </a:xfrm>
            <a:prstGeom prst="straightConnector1">
              <a:avLst/>
            </a:prstGeom>
            <a:noFill/>
            <a:ln cap="flat" cmpd="sng" w="25400">
              <a:solidFill>
                <a:schemeClr val="dk1"/>
              </a:solidFill>
              <a:prstDash val="solid"/>
              <a:round/>
              <a:headEnd len="med" w="med" type="none"/>
              <a:tailEnd len="med" w="med" type="none"/>
            </a:ln>
          </p:spPr>
        </p:cxnSp>
        <p:cxnSp>
          <p:nvCxnSpPr>
            <p:cNvPr id="805" name="Google Shape;805;p35"/>
            <p:cNvCxnSpPr/>
            <p:nvPr/>
          </p:nvCxnSpPr>
          <p:spPr>
            <a:xfrm rot="10800000">
              <a:off x="2131" y="3234"/>
              <a:ext cx="198" cy="0"/>
            </a:xfrm>
            <a:prstGeom prst="straightConnector1">
              <a:avLst/>
            </a:prstGeom>
            <a:noFill/>
            <a:ln cap="flat" cmpd="sng" w="25400">
              <a:solidFill>
                <a:schemeClr val="dk1"/>
              </a:solidFill>
              <a:prstDash val="solid"/>
              <a:round/>
              <a:headEnd len="med" w="med" type="none"/>
              <a:tailEnd len="med" w="med" type="none"/>
            </a:ln>
          </p:spPr>
        </p:cxnSp>
        <p:cxnSp>
          <p:nvCxnSpPr>
            <p:cNvPr id="806" name="Google Shape;806;p35"/>
            <p:cNvCxnSpPr/>
            <p:nvPr/>
          </p:nvCxnSpPr>
          <p:spPr>
            <a:xfrm rot="10800000">
              <a:off x="2186" y="2631"/>
              <a:ext cx="134" cy="0"/>
            </a:xfrm>
            <a:prstGeom prst="straightConnector1">
              <a:avLst/>
            </a:prstGeom>
            <a:noFill/>
            <a:ln cap="flat" cmpd="sng" w="25400">
              <a:solidFill>
                <a:schemeClr val="dk1"/>
              </a:solidFill>
              <a:prstDash val="solid"/>
              <a:round/>
              <a:headEnd len="med" w="med" type="none"/>
              <a:tailEnd len="med" w="med" type="none"/>
            </a:ln>
          </p:spPr>
        </p:cxnSp>
        <p:cxnSp>
          <p:nvCxnSpPr>
            <p:cNvPr id="807" name="Google Shape;807;p35"/>
            <p:cNvCxnSpPr/>
            <p:nvPr/>
          </p:nvCxnSpPr>
          <p:spPr>
            <a:xfrm rot="10800000">
              <a:off x="2186" y="2424"/>
              <a:ext cx="191" cy="0"/>
            </a:xfrm>
            <a:prstGeom prst="straightConnector1">
              <a:avLst/>
            </a:prstGeom>
            <a:noFill/>
            <a:ln cap="flat" cmpd="sng" w="25400">
              <a:solidFill>
                <a:schemeClr val="dk1"/>
              </a:solidFill>
              <a:prstDash val="solid"/>
              <a:round/>
              <a:headEnd len="med" w="med" type="none"/>
              <a:tailEnd len="med" w="med" type="none"/>
            </a:ln>
          </p:spPr>
        </p:cxnSp>
        <p:sp>
          <p:nvSpPr>
            <p:cNvPr id="808" name="Google Shape;808;p35"/>
            <p:cNvSpPr txBox="1"/>
            <p:nvPr/>
          </p:nvSpPr>
          <p:spPr>
            <a:xfrm>
              <a:off x="2743" y="2174"/>
              <a:ext cx="56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700">
                  <a:solidFill>
                    <a:schemeClr val="dk1"/>
                  </a:solidFill>
                  <a:latin typeface="Trebuchet MS"/>
                  <a:ea typeface="Trebuchet MS"/>
                  <a:cs typeface="Trebuchet MS"/>
                  <a:sym typeface="Trebuchet MS"/>
                </a:rPr>
                <a:t>Light Responses</a:t>
              </a:r>
              <a:endParaRPr/>
            </a:p>
          </p:txBody>
        </p:sp>
        <p:cxnSp>
          <p:nvCxnSpPr>
            <p:cNvPr id="809" name="Google Shape;809;p35"/>
            <p:cNvCxnSpPr/>
            <p:nvPr/>
          </p:nvCxnSpPr>
          <p:spPr>
            <a:xfrm rot="10800000">
              <a:off x="2701" y="2418"/>
              <a:ext cx="147" cy="0"/>
            </a:xfrm>
            <a:prstGeom prst="straightConnector1">
              <a:avLst/>
            </a:prstGeom>
            <a:noFill/>
            <a:ln cap="flat" cmpd="sng" w="25400">
              <a:solidFill>
                <a:schemeClr val="dk1"/>
              </a:solidFill>
              <a:prstDash val="solid"/>
              <a:round/>
              <a:headEnd len="med" w="med" type="none"/>
              <a:tailEnd len="med" w="med" type="none"/>
            </a:ln>
          </p:spPr>
        </p:cxnSp>
        <p:sp>
          <p:nvSpPr>
            <p:cNvPr id="810" name="Google Shape;810;p35"/>
            <p:cNvSpPr txBox="1"/>
            <p:nvPr/>
          </p:nvSpPr>
          <p:spPr>
            <a:xfrm>
              <a:off x="2826" y="2354"/>
              <a:ext cx="544" cy="1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Rhodopsin active</a:t>
              </a:r>
              <a:endParaRPr/>
            </a:p>
          </p:txBody>
        </p:sp>
        <p:sp>
          <p:nvSpPr>
            <p:cNvPr id="811" name="Google Shape;811;p35"/>
            <p:cNvSpPr txBox="1"/>
            <p:nvPr/>
          </p:nvSpPr>
          <p:spPr>
            <a:xfrm>
              <a:off x="2829" y="2563"/>
              <a:ext cx="626" cy="1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Na</a:t>
              </a:r>
              <a:r>
                <a:rPr baseline="30000" lang="en-US" sz="700">
                  <a:solidFill>
                    <a:schemeClr val="dk1"/>
                  </a:solidFill>
                  <a:latin typeface="Trebuchet MS"/>
                  <a:ea typeface="Trebuchet MS"/>
                  <a:cs typeface="Trebuchet MS"/>
                  <a:sym typeface="Trebuchet MS"/>
                </a:rPr>
                <a:t>+</a:t>
              </a:r>
              <a:r>
                <a:rPr lang="en-US" sz="700">
                  <a:solidFill>
                    <a:schemeClr val="dk1"/>
                  </a:solidFill>
                  <a:latin typeface="Trebuchet MS"/>
                  <a:ea typeface="Trebuchet MS"/>
                  <a:cs typeface="Trebuchet MS"/>
                  <a:sym typeface="Trebuchet MS"/>
                </a:rPr>
                <a:t> channels closed</a:t>
              </a:r>
              <a:endParaRPr/>
            </a:p>
          </p:txBody>
        </p:sp>
        <p:sp>
          <p:nvSpPr>
            <p:cNvPr id="812" name="Google Shape;812;p35"/>
            <p:cNvSpPr txBox="1"/>
            <p:nvPr/>
          </p:nvSpPr>
          <p:spPr>
            <a:xfrm>
              <a:off x="2829" y="3168"/>
              <a:ext cx="600" cy="1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Rod hyperpolarized</a:t>
              </a:r>
              <a:endParaRPr/>
            </a:p>
          </p:txBody>
        </p:sp>
        <p:sp>
          <p:nvSpPr>
            <p:cNvPr id="813" name="Google Shape;813;p35"/>
            <p:cNvSpPr txBox="1"/>
            <p:nvPr/>
          </p:nvSpPr>
          <p:spPr>
            <a:xfrm>
              <a:off x="2827" y="3414"/>
              <a:ext cx="449" cy="19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No glutamate</a:t>
              </a:r>
              <a:endParaRPr/>
            </a:p>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released</a:t>
              </a:r>
              <a:endParaRPr/>
            </a:p>
          </p:txBody>
        </p:sp>
        <p:sp>
          <p:nvSpPr>
            <p:cNvPr id="814" name="Google Shape;814;p35"/>
            <p:cNvSpPr txBox="1"/>
            <p:nvPr/>
          </p:nvSpPr>
          <p:spPr>
            <a:xfrm>
              <a:off x="2829" y="3667"/>
              <a:ext cx="627" cy="393"/>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Bipolar cell either</a:t>
              </a:r>
              <a:endParaRPr/>
            </a:p>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hyperpolarized or</a:t>
              </a:r>
              <a:endParaRPr/>
            </a:p>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depolarized, depending on glutamate receptors</a:t>
              </a:r>
              <a:endParaRPr/>
            </a:p>
          </p:txBody>
        </p:sp>
        <p:cxnSp>
          <p:nvCxnSpPr>
            <p:cNvPr id="815" name="Google Shape;815;p35"/>
            <p:cNvCxnSpPr/>
            <p:nvPr/>
          </p:nvCxnSpPr>
          <p:spPr>
            <a:xfrm>
              <a:off x="2705" y="3513"/>
              <a:ext cx="142" cy="0"/>
            </a:xfrm>
            <a:prstGeom prst="straightConnector1">
              <a:avLst/>
            </a:prstGeom>
            <a:noFill/>
            <a:ln cap="flat" cmpd="sng" w="25400">
              <a:solidFill>
                <a:schemeClr val="dk1"/>
              </a:solidFill>
              <a:prstDash val="solid"/>
              <a:round/>
              <a:headEnd len="med" w="med" type="none"/>
              <a:tailEnd len="med" w="med" type="none"/>
            </a:ln>
          </p:spPr>
        </p:cxnSp>
        <p:cxnSp>
          <p:nvCxnSpPr>
            <p:cNvPr id="816" name="Google Shape;816;p35"/>
            <p:cNvCxnSpPr/>
            <p:nvPr/>
          </p:nvCxnSpPr>
          <p:spPr>
            <a:xfrm>
              <a:off x="2761" y="3231"/>
              <a:ext cx="87" cy="0"/>
            </a:xfrm>
            <a:prstGeom prst="straightConnector1">
              <a:avLst/>
            </a:prstGeom>
            <a:noFill/>
            <a:ln cap="flat" cmpd="sng" w="25400">
              <a:solidFill>
                <a:schemeClr val="dk1"/>
              </a:solidFill>
              <a:prstDash val="solid"/>
              <a:round/>
              <a:headEnd len="med" w="med" type="none"/>
              <a:tailEnd len="med" w="med" type="none"/>
            </a:ln>
          </p:spPr>
        </p:cxnSp>
        <p:cxnSp>
          <p:nvCxnSpPr>
            <p:cNvPr id="817" name="Google Shape;817;p35"/>
            <p:cNvCxnSpPr/>
            <p:nvPr/>
          </p:nvCxnSpPr>
          <p:spPr>
            <a:xfrm>
              <a:off x="2767" y="2626"/>
              <a:ext cx="82" cy="0"/>
            </a:xfrm>
            <a:prstGeom prst="straightConnector1">
              <a:avLst/>
            </a:prstGeom>
            <a:noFill/>
            <a:ln cap="flat" cmpd="sng" w="25400">
              <a:solidFill>
                <a:schemeClr val="dk1"/>
              </a:solidFill>
              <a:prstDash val="solid"/>
              <a:round/>
              <a:headEnd len="med" w="med" type="none"/>
              <a:tailEnd len="med" w="med" type="none"/>
            </a:ln>
          </p:spPr>
        </p:cxnSp>
        <p:cxnSp>
          <p:nvCxnSpPr>
            <p:cNvPr id="818" name="Google Shape;818;p35"/>
            <p:cNvCxnSpPr/>
            <p:nvPr/>
          </p:nvCxnSpPr>
          <p:spPr>
            <a:xfrm>
              <a:off x="2738" y="3770"/>
              <a:ext cx="115" cy="0"/>
            </a:xfrm>
            <a:prstGeom prst="straightConnector1">
              <a:avLst/>
            </a:prstGeom>
            <a:noFill/>
            <a:ln cap="flat" cmpd="sng" w="25400">
              <a:solidFill>
                <a:schemeClr val="dk1"/>
              </a:solidFill>
              <a:prstDash val="solid"/>
              <a:round/>
              <a:headEnd len="med" w="med" type="none"/>
              <a:tailEnd len="med" w="med" type="none"/>
            </a:ln>
          </p:spPr>
        </p:cxn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2" name="Shape 822"/>
        <p:cNvGrpSpPr/>
        <p:nvPr/>
      </p:nvGrpSpPr>
      <p:grpSpPr>
        <a:xfrm>
          <a:off x="0" y="0"/>
          <a:ext cx="0" cy="0"/>
          <a:chOff x="0" y="0"/>
          <a:chExt cx="0" cy="0"/>
        </a:xfrm>
      </p:grpSpPr>
      <p:sp>
        <p:nvSpPr>
          <p:cNvPr id="823" name="Google Shape;823;p3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Visual Circuits</a:t>
            </a:r>
            <a:endParaRPr/>
          </a:p>
        </p:txBody>
      </p:sp>
      <p:grpSp>
        <p:nvGrpSpPr>
          <p:cNvPr id="824" name="Google Shape;824;p36"/>
          <p:cNvGrpSpPr/>
          <p:nvPr/>
        </p:nvGrpSpPr>
        <p:grpSpPr>
          <a:xfrm>
            <a:off x="7103165" y="251791"/>
            <a:ext cx="4876801" cy="6517310"/>
            <a:chOff x="1872" y="1499"/>
            <a:chExt cx="1602" cy="2608"/>
          </a:xfrm>
        </p:grpSpPr>
        <p:pic>
          <p:nvPicPr>
            <p:cNvPr id="825" name="Google Shape;825;p36"/>
            <p:cNvPicPr preferRelativeResize="0"/>
            <p:nvPr/>
          </p:nvPicPr>
          <p:blipFill rotWithShape="1">
            <a:blip r:embed="rId3">
              <a:alphaModFix/>
            </a:blip>
            <a:srcRect b="0" l="0" r="0" t="0"/>
            <a:stretch/>
          </p:blipFill>
          <p:spPr>
            <a:xfrm>
              <a:off x="1872" y="1529"/>
              <a:ext cx="1512" cy="2183"/>
            </a:xfrm>
            <a:prstGeom prst="rect">
              <a:avLst/>
            </a:prstGeom>
            <a:noFill/>
            <a:ln>
              <a:noFill/>
            </a:ln>
          </p:spPr>
        </p:pic>
        <p:sp>
          <p:nvSpPr>
            <p:cNvPr id="826" name="Google Shape;826;p36"/>
            <p:cNvSpPr txBox="1"/>
            <p:nvPr/>
          </p:nvSpPr>
          <p:spPr>
            <a:xfrm>
              <a:off x="1951" y="3835"/>
              <a:ext cx="256" cy="259"/>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Optic</a:t>
              </a:r>
              <a:br>
                <a:rPr lang="en-US" sz="700">
                  <a:solidFill>
                    <a:schemeClr val="dk1"/>
                  </a:solidFill>
                  <a:latin typeface="Trebuchet MS"/>
                  <a:ea typeface="Trebuchet MS"/>
                  <a:cs typeface="Trebuchet MS"/>
                  <a:sym typeface="Trebuchet MS"/>
                </a:rPr>
              </a:br>
              <a:r>
                <a:rPr lang="en-US" sz="700">
                  <a:solidFill>
                    <a:schemeClr val="dk1"/>
                  </a:solidFill>
                  <a:latin typeface="Trebuchet MS"/>
                  <a:ea typeface="Trebuchet MS"/>
                  <a:cs typeface="Trebuchet MS"/>
                  <a:sym typeface="Trebuchet MS"/>
                </a:rPr>
                <a:t>nerve</a:t>
              </a:r>
              <a:br>
                <a:rPr lang="en-US" sz="700">
                  <a:solidFill>
                    <a:schemeClr val="dk1"/>
                  </a:solidFill>
                  <a:latin typeface="Trebuchet MS"/>
                  <a:ea typeface="Trebuchet MS"/>
                  <a:cs typeface="Trebuchet MS"/>
                  <a:sym typeface="Trebuchet MS"/>
                </a:rPr>
              </a:br>
              <a:r>
                <a:rPr lang="en-US" sz="700">
                  <a:solidFill>
                    <a:schemeClr val="dk1"/>
                  </a:solidFill>
                  <a:latin typeface="Trebuchet MS"/>
                  <a:ea typeface="Trebuchet MS"/>
                  <a:cs typeface="Trebuchet MS"/>
                  <a:sym typeface="Trebuchet MS"/>
                </a:rPr>
                <a:t>fibers</a:t>
              </a:r>
              <a:endParaRPr/>
            </a:p>
          </p:txBody>
        </p:sp>
        <p:sp>
          <p:nvSpPr>
            <p:cNvPr id="827" name="Google Shape;827;p36"/>
            <p:cNvSpPr txBox="1"/>
            <p:nvPr/>
          </p:nvSpPr>
          <p:spPr>
            <a:xfrm>
              <a:off x="2149" y="3910"/>
              <a:ext cx="339" cy="19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Ganglion</a:t>
              </a:r>
              <a:br>
                <a:rPr lang="en-US" sz="700">
                  <a:solidFill>
                    <a:schemeClr val="dk1"/>
                  </a:solidFill>
                  <a:latin typeface="Trebuchet MS"/>
                  <a:ea typeface="Trebuchet MS"/>
                  <a:cs typeface="Trebuchet MS"/>
                  <a:sym typeface="Trebuchet MS"/>
                </a:rPr>
              </a:br>
              <a:r>
                <a:rPr lang="en-US" sz="700">
                  <a:solidFill>
                    <a:schemeClr val="dk1"/>
                  </a:solidFill>
                  <a:latin typeface="Trebuchet MS"/>
                  <a:ea typeface="Trebuchet MS"/>
                  <a:cs typeface="Trebuchet MS"/>
                  <a:sym typeface="Trebuchet MS"/>
                </a:rPr>
                <a:t>cell</a:t>
              </a:r>
              <a:endParaRPr/>
            </a:p>
          </p:txBody>
        </p:sp>
        <p:sp>
          <p:nvSpPr>
            <p:cNvPr id="828" name="Google Shape;828;p36"/>
            <p:cNvSpPr txBox="1"/>
            <p:nvPr/>
          </p:nvSpPr>
          <p:spPr>
            <a:xfrm>
              <a:off x="2486" y="3915"/>
              <a:ext cx="289" cy="19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Bipolar</a:t>
              </a:r>
              <a:br>
                <a:rPr lang="en-US" sz="700">
                  <a:solidFill>
                    <a:schemeClr val="dk1"/>
                  </a:solidFill>
                  <a:latin typeface="Trebuchet MS"/>
                  <a:ea typeface="Trebuchet MS"/>
                  <a:cs typeface="Trebuchet MS"/>
                  <a:sym typeface="Trebuchet MS"/>
                </a:rPr>
              </a:br>
              <a:r>
                <a:rPr lang="en-US" sz="700">
                  <a:solidFill>
                    <a:schemeClr val="dk1"/>
                  </a:solidFill>
                  <a:latin typeface="Trebuchet MS"/>
                  <a:ea typeface="Trebuchet MS"/>
                  <a:cs typeface="Trebuchet MS"/>
                  <a:sym typeface="Trebuchet MS"/>
                </a:rPr>
                <a:t>cell</a:t>
              </a:r>
              <a:endParaRPr/>
            </a:p>
          </p:txBody>
        </p:sp>
        <p:sp>
          <p:nvSpPr>
            <p:cNvPr id="829" name="Google Shape;829;p36"/>
            <p:cNvSpPr txBox="1"/>
            <p:nvPr/>
          </p:nvSpPr>
          <p:spPr>
            <a:xfrm>
              <a:off x="2581" y="3753"/>
              <a:ext cx="367" cy="19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Horizontal</a:t>
              </a:r>
              <a:br>
                <a:rPr lang="en-US" sz="700">
                  <a:solidFill>
                    <a:schemeClr val="dk1"/>
                  </a:solidFill>
                  <a:latin typeface="Trebuchet MS"/>
                  <a:ea typeface="Trebuchet MS"/>
                  <a:cs typeface="Trebuchet MS"/>
                  <a:sym typeface="Trebuchet MS"/>
                </a:rPr>
              </a:br>
              <a:r>
                <a:rPr lang="en-US" sz="700">
                  <a:solidFill>
                    <a:schemeClr val="dk1"/>
                  </a:solidFill>
                  <a:latin typeface="Trebuchet MS"/>
                  <a:ea typeface="Trebuchet MS"/>
                  <a:cs typeface="Trebuchet MS"/>
                  <a:sym typeface="Trebuchet MS"/>
                </a:rPr>
                <a:t>cell</a:t>
              </a:r>
              <a:endParaRPr/>
            </a:p>
          </p:txBody>
        </p:sp>
        <p:sp>
          <p:nvSpPr>
            <p:cNvPr id="830" name="Google Shape;830;p36"/>
            <p:cNvSpPr txBox="1"/>
            <p:nvPr/>
          </p:nvSpPr>
          <p:spPr>
            <a:xfrm>
              <a:off x="2259" y="3690"/>
              <a:ext cx="352" cy="19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Amacrine</a:t>
              </a:r>
              <a:br>
                <a:rPr lang="en-US" sz="700">
                  <a:solidFill>
                    <a:schemeClr val="dk1"/>
                  </a:solidFill>
                  <a:latin typeface="Trebuchet MS"/>
                  <a:ea typeface="Trebuchet MS"/>
                  <a:cs typeface="Trebuchet MS"/>
                  <a:sym typeface="Trebuchet MS"/>
                </a:rPr>
              </a:br>
              <a:r>
                <a:rPr lang="en-US" sz="700">
                  <a:solidFill>
                    <a:schemeClr val="dk1"/>
                  </a:solidFill>
                  <a:latin typeface="Trebuchet MS"/>
                  <a:ea typeface="Trebuchet MS"/>
                  <a:cs typeface="Trebuchet MS"/>
                  <a:sym typeface="Trebuchet MS"/>
                </a:rPr>
                <a:t>cell</a:t>
              </a:r>
              <a:endParaRPr/>
            </a:p>
          </p:txBody>
        </p:sp>
        <p:sp>
          <p:nvSpPr>
            <p:cNvPr id="831" name="Google Shape;831;p36"/>
            <p:cNvSpPr txBox="1"/>
            <p:nvPr/>
          </p:nvSpPr>
          <p:spPr>
            <a:xfrm>
              <a:off x="3091" y="3906"/>
              <a:ext cx="383" cy="19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Pigmented</a:t>
              </a:r>
              <a:br>
                <a:rPr lang="en-US" sz="700">
                  <a:solidFill>
                    <a:schemeClr val="dk1"/>
                  </a:solidFill>
                  <a:latin typeface="Trebuchet MS"/>
                  <a:ea typeface="Trebuchet MS"/>
                  <a:cs typeface="Trebuchet MS"/>
                  <a:sym typeface="Trebuchet MS"/>
                </a:rPr>
              </a:br>
              <a:r>
                <a:rPr lang="en-US" sz="700">
                  <a:solidFill>
                    <a:schemeClr val="dk1"/>
                  </a:solidFill>
                  <a:latin typeface="Trebuchet MS"/>
                  <a:ea typeface="Trebuchet MS"/>
                  <a:cs typeface="Trebuchet MS"/>
                  <a:sym typeface="Trebuchet MS"/>
                </a:rPr>
                <a:t>epithelium</a:t>
              </a:r>
              <a:endParaRPr/>
            </a:p>
          </p:txBody>
        </p:sp>
        <p:cxnSp>
          <p:nvCxnSpPr>
            <p:cNvPr id="832" name="Google Shape;832;p36"/>
            <p:cNvCxnSpPr/>
            <p:nvPr/>
          </p:nvCxnSpPr>
          <p:spPr>
            <a:xfrm>
              <a:off x="2430" y="3329"/>
              <a:ext cx="0" cy="382"/>
            </a:xfrm>
            <a:prstGeom prst="straightConnector1">
              <a:avLst/>
            </a:prstGeom>
            <a:noFill/>
            <a:ln cap="flat" cmpd="sng" w="25400">
              <a:solidFill>
                <a:schemeClr val="dk1"/>
              </a:solidFill>
              <a:prstDash val="solid"/>
              <a:round/>
              <a:headEnd len="med" w="med" type="none"/>
              <a:tailEnd len="med" w="med" type="none"/>
            </a:ln>
          </p:spPr>
        </p:cxnSp>
        <p:cxnSp>
          <p:nvCxnSpPr>
            <p:cNvPr id="833" name="Google Shape;833;p36"/>
            <p:cNvCxnSpPr/>
            <p:nvPr/>
          </p:nvCxnSpPr>
          <p:spPr>
            <a:xfrm>
              <a:off x="2643" y="3626"/>
              <a:ext cx="0" cy="129"/>
            </a:xfrm>
            <a:prstGeom prst="straightConnector1">
              <a:avLst/>
            </a:prstGeom>
            <a:noFill/>
            <a:ln cap="flat" cmpd="sng" w="25400">
              <a:solidFill>
                <a:schemeClr val="dk1"/>
              </a:solidFill>
              <a:prstDash val="solid"/>
              <a:round/>
              <a:headEnd len="med" w="med" type="none"/>
              <a:tailEnd len="med" w="med" type="none"/>
            </a:ln>
          </p:spPr>
        </p:cxnSp>
        <p:cxnSp>
          <p:nvCxnSpPr>
            <p:cNvPr id="834" name="Google Shape;834;p36"/>
            <p:cNvCxnSpPr/>
            <p:nvPr/>
          </p:nvCxnSpPr>
          <p:spPr>
            <a:xfrm>
              <a:off x="2236" y="3561"/>
              <a:ext cx="0" cy="365"/>
            </a:xfrm>
            <a:prstGeom prst="straightConnector1">
              <a:avLst/>
            </a:prstGeom>
            <a:noFill/>
            <a:ln cap="flat" cmpd="sng" w="25400">
              <a:solidFill>
                <a:schemeClr val="dk1"/>
              </a:solidFill>
              <a:prstDash val="solid"/>
              <a:round/>
              <a:headEnd len="med" w="med" type="none"/>
              <a:tailEnd len="med" w="med" type="none"/>
            </a:ln>
          </p:spPr>
        </p:cxnSp>
        <p:sp>
          <p:nvSpPr>
            <p:cNvPr id="835" name="Google Shape;835;p36"/>
            <p:cNvSpPr/>
            <p:nvPr/>
          </p:nvSpPr>
          <p:spPr>
            <a:xfrm rot="-5400000">
              <a:off x="2046" y="3708"/>
              <a:ext cx="33" cy="46"/>
            </a:xfrm>
            <a:prstGeom prst="leftBrace">
              <a:avLst>
                <a:gd fmla="val 11616" name="adj1"/>
                <a:gd fmla="val 50000"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cxnSp>
          <p:nvCxnSpPr>
            <p:cNvPr id="836" name="Google Shape;836;p36"/>
            <p:cNvCxnSpPr/>
            <p:nvPr/>
          </p:nvCxnSpPr>
          <p:spPr>
            <a:xfrm>
              <a:off x="2062" y="3742"/>
              <a:ext cx="0" cy="112"/>
            </a:xfrm>
            <a:prstGeom prst="straightConnector1">
              <a:avLst/>
            </a:prstGeom>
            <a:noFill/>
            <a:ln cap="flat" cmpd="sng" w="25400">
              <a:solidFill>
                <a:schemeClr val="dk1"/>
              </a:solidFill>
              <a:prstDash val="solid"/>
              <a:round/>
              <a:headEnd len="med" w="med" type="none"/>
              <a:tailEnd len="med" w="med" type="none"/>
            </a:ln>
          </p:spPr>
        </p:cxnSp>
        <p:cxnSp>
          <p:nvCxnSpPr>
            <p:cNvPr id="837" name="Google Shape;837;p36"/>
            <p:cNvCxnSpPr/>
            <p:nvPr/>
          </p:nvCxnSpPr>
          <p:spPr>
            <a:xfrm>
              <a:off x="2571" y="3474"/>
              <a:ext cx="0" cy="450"/>
            </a:xfrm>
            <a:prstGeom prst="straightConnector1">
              <a:avLst/>
            </a:prstGeom>
            <a:noFill/>
            <a:ln cap="flat" cmpd="sng" w="25400">
              <a:solidFill>
                <a:schemeClr val="dk1"/>
              </a:solidFill>
              <a:prstDash val="solid"/>
              <a:round/>
              <a:headEnd len="med" w="med" type="none"/>
              <a:tailEnd len="med" w="med" type="none"/>
            </a:ln>
          </p:spPr>
        </p:cxnSp>
        <p:sp>
          <p:nvSpPr>
            <p:cNvPr id="838" name="Google Shape;838;p36"/>
            <p:cNvSpPr/>
            <p:nvPr/>
          </p:nvSpPr>
          <p:spPr>
            <a:xfrm rot="-5400000">
              <a:off x="3217" y="3681"/>
              <a:ext cx="59" cy="130"/>
            </a:xfrm>
            <a:prstGeom prst="leftBrace">
              <a:avLst>
                <a:gd fmla="val 18362" name="adj1"/>
                <a:gd fmla="val 50000"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cxnSp>
          <p:nvCxnSpPr>
            <p:cNvPr id="839" name="Google Shape;839;p36"/>
            <p:cNvCxnSpPr/>
            <p:nvPr/>
          </p:nvCxnSpPr>
          <p:spPr>
            <a:xfrm>
              <a:off x="3247" y="3769"/>
              <a:ext cx="0" cy="157"/>
            </a:xfrm>
            <a:prstGeom prst="straightConnector1">
              <a:avLst/>
            </a:prstGeom>
            <a:noFill/>
            <a:ln cap="flat" cmpd="sng" w="25400">
              <a:solidFill>
                <a:schemeClr val="dk1"/>
              </a:solidFill>
              <a:prstDash val="solid"/>
              <a:round/>
              <a:headEnd len="med" w="med" type="none"/>
              <a:tailEnd len="med" w="med" type="none"/>
            </a:ln>
          </p:spPr>
        </p:cxnSp>
        <p:sp>
          <p:nvSpPr>
            <p:cNvPr id="840" name="Google Shape;840;p36"/>
            <p:cNvSpPr txBox="1"/>
            <p:nvPr/>
          </p:nvSpPr>
          <p:spPr>
            <a:xfrm>
              <a:off x="2269" y="2398"/>
              <a:ext cx="299" cy="116"/>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600">
                  <a:solidFill>
                    <a:schemeClr val="dk1"/>
                  </a:solidFill>
                  <a:latin typeface="Trebuchet MS"/>
                  <a:ea typeface="Trebuchet MS"/>
                  <a:cs typeface="Trebuchet MS"/>
                  <a:sym typeface="Trebuchet MS"/>
                </a:rPr>
                <a:t>Neurons</a:t>
              </a:r>
              <a:endParaRPr/>
            </a:p>
          </p:txBody>
        </p:sp>
        <p:cxnSp>
          <p:nvCxnSpPr>
            <p:cNvPr id="841" name="Google Shape;841;p36"/>
            <p:cNvCxnSpPr/>
            <p:nvPr/>
          </p:nvCxnSpPr>
          <p:spPr>
            <a:xfrm rot="10800000">
              <a:off x="3030" y="2537"/>
              <a:ext cx="0" cy="270"/>
            </a:xfrm>
            <a:prstGeom prst="straightConnector1">
              <a:avLst/>
            </a:prstGeom>
            <a:noFill/>
            <a:ln cap="flat" cmpd="sng" w="25400">
              <a:solidFill>
                <a:schemeClr val="dk1"/>
              </a:solidFill>
              <a:prstDash val="solid"/>
              <a:round/>
              <a:headEnd len="med" w="med" type="none"/>
              <a:tailEnd len="med" w="med" type="none"/>
            </a:ln>
          </p:spPr>
        </p:cxnSp>
        <p:cxnSp>
          <p:nvCxnSpPr>
            <p:cNvPr id="842" name="Google Shape;842;p36"/>
            <p:cNvCxnSpPr/>
            <p:nvPr/>
          </p:nvCxnSpPr>
          <p:spPr>
            <a:xfrm rot="10800000">
              <a:off x="3171" y="2543"/>
              <a:ext cx="0" cy="95"/>
            </a:xfrm>
            <a:prstGeom prst="straightConnector1">
              <a:avLst/>
            </a:prstGeom>
            <a:noFill/>
            <a:ln cap="flat" cmpd="sng" w="25400">
              <a:solidFill>
                <a:schemeClr val="dk1"/>
              </a:solidFill>
              <a:prstDash val="solid"/>
              <a:round/>
              <a:headEnd len="med" w="med" type="none"/>
              <a:tailEnd len="med" w="med" type="none"/>
            </a:ln>
          </p:spPr>
        </p:cxnSp>
        <p:sp>
          <p:nvSpPr>
            <p:cNvPr id="843" name="Google Shape;843;p36"/>
            <p:cNvSpPr/>
            <p:nvPr/>
          </p:nvSpPr>
          <p:spPr>
            <a:xfrm rot="5400000">
              <a:off x="2385" y="2190"/>
              <a:ext cx="49" cy="672"/>
            </a:xfrm>
            <a:prstGeom prst="leftBrace">
              <a:avLst>
                <a:gd fmla="val 114286" name="adj1"/>
                <a:gd fmla="val 50000"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44" name="Google Shape;844;p36"/>
            <p:cNvSpPr/>
            <p:nvPr/>
          </p:nvSpPr>
          <p:spPr>
            <a:xfrm rot="5400000">
              <a:off x="3003" y="2266"/>
              <a:ext cx="41" cy="403"/>
            </a:xfrm>
            <a:prstGeom prst="leftBrace">
              <a:avLst>
                <a:gd fmla="val 81911" name="adj1"/>
                <a:gd fmla="val 50000"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45" name="Google Shape;845;p36"/>
            <p:cNvSpPr/>
            <p:nvPr/>
          </p:nvSpPr>
          <p:spPr>
            <a:xfrm rot="5400000">
              <a:off x="2680" y="1722"/>
              <a:ext cx="84" cy="1303"/>
            </a:xfrm>
            <a:prstGeom prst="leftBrace">
              <a:avLst>
                <a:gd fmla="val 129266" name="adj1"/>
                <a:gd fmla="val 50000"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46" name="Google Shape;846;p36"/>
            <p:cNvSpPr txBox="1"/>
            <p:nvPr/>
          </p:nvSpPr>
          <p:spPr>
            <a:xfrm>
              <a:off x="2920" y="2454"/>
              <a:ext cx="232" cy="116"/>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600">
                  <a:solidFill>
                    <a:schemeClr val="dk1"/>
                  </a:solidFill>
                  <a:latin typeface="Trebuchet MS"/>
                  <a:ea typeface="Trebuchet MS"/>
                  <a:cs typeface="Trebuchet MS"/>
                  <a:sym typeface="Trebuchet MS"/>
                </a:rPr>
                <a:t>Cone</a:t>
              </a:r>
              <a:endParaRPr/>
            </a:p>
          </p:txBody>
        </p:sp>
        <p:sp>
          <p:nvSpPr>
            <p:cNvPr id="847" name="Google Shape;847;p36"/>
            <p:cNvSpPr txBox="1"/>
            <p:nvPr/>
          </p:nvSpPr>
          <p:spPr>
            <a:xfrm>
              <a:off x="3069" y="2459"/>
              <a:ext cx="205" cy="116"/>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600">
                  <a:solidFill>
                    <a:schemeClr val="dk1"/>
                  </a:solidFill>
                  <a:latin typeface="Trebuchet MS"/>
                  <a:ea typeface="Trebuchet MS"/>
                  <a:cs typeface="Trebuchet MS"/>
                  <a:sym typeface="Trebuchet MS"/>
                </a:rPr>
                <a:t>Rod</a:t>
              </a:r>
              <a:endParaRPr/>
            </a:p>
          </p:txBody>
        </p:sp>
        <p:sp>
          <p:nvSpPr>
            <p:cNvPr id="848" name="Google Shape;848;p36"/>
            <p:cNvSpPr txBox="1"/>
            <p:nvPr/>
          </p:nvSpPr>
          <p:spPr>
            <a:xfrm>
              <a:off x="2754" y="2357"/>
              <a:ext cx="443" cy="116"/>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600">
                  <a:solidFill>
                    <a:schemeClr val="dk1"/>
                  </a:solidFill>
                  <a:latin typeface="Trebuchet MS"/>
                  <a:ea typeface="Trebuchet MS"/>
                  <a:cs typeface="Trebuchet MS"/>
                  <a:sym typeface="Trebuchet MS"/>
                </a:rPr>
                <a:t>Photoreceptors</a:t>
              </a:r>
              <a:endParaRPr/>
            </a:p>
          </p:txBody>
        </p:sp>
        <p:sp>
          <p:nvSpPr>
            <p:cNvPr id="849" name="Google Shape;849;p36"/>
            <p:cNvSpPr txBox="1"/>
            <p:nvPr/>
          </p:nvSpPr>
          <p:spPr>
            <a:xfrm>
              <a:off x="2586" y="2242"/>
              <a:ext cx="256" cy="116"/>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600">
                  <a:solidFill>
                    <a:schemeClr val="dk1"/>
                  </a:solidFill>
                  <a:latin typeface="Trebuchet MS"/>
                  <a:ea typeface="Trebuchet MS"/>
                  <a:cs typeface="Trebuchet MS"/>
                  <a:sym typeface="Trebuchet MS"/>
                </a:rPr>
                <a:t>Retina</a:t>
              </a:r>
              <a:endParaRPr/>
            </a:p>
          </p:txBody>
        </p:sp>
        <p:cxnSp>
          <p:nvCxnSpPr>
            <p:cNvPr id="850" name="Google Shape;850;p36"/>
            <p:cNvCxnSpPr/>
            <p:nvPr/>
          </p:nvCxnSpPr>
          <p:spPr>
            <a:xfrm flipH="1" rot="10800000">
              <a:off x="2942" y="1560"/>
              <a:ext cx="134" cy="34"/>
            </a:xfrm>
            <a:prstGeom prst="straightConnector1">
              <a:avLst/>
            </a:prstGeom>
            <a:noFill/>
            <a:ln cap="flat" cmpd="sng" w="25400">
              <a:solidFill>
                <a:schemeClr val="dk1"/>
              </a:solidFill>
              <a:prstDash val="solid"/>
              <a:round/>
              <a:headEnd len="med" w="med" type="none"/>
              <a:tailEnd len="med" w="med" type="none"/>
            </a:ln>
          </p:spPr>
        </p:cxnSp>
        <p:cxnSp>
          <p:nvCxnSpPr>
            <p:cNvPr id="851" name="Google Shape;851;p36"/>
            <p:cNvCxnSpPr/>
            <p:nvPr/>
          </p:nvCxnSpPr>
          <p:spPr>
            <a:xfrm flipH="1" rot="10800000">
              <a:off x="3074" y="1678"/>
              <a:ext cx="164" cy="164"/>
            </a:xfrm>
            <a:prstGeom prst="straightConnector1">
              <a:avLst/>
            </a:prstGeom>
            <a:noFill/>
            <a:ln cap="flat" cmpd="sng" w="25400">
              <a:solidFill>
                <a:schemeClr val="dk1"/>
              </a:solidFill>
              <a:prstDash val="solid"/>
              <a:round/>
              <a:headEnd len="med" w="med" type="none"/>
              <a:tailEnd len="med" w="med" type="none"/>
            </a:ln>
          </p:spPr>
        </p:cxnSp>
        <p:sp>
          <p:nvSpPr>
            <p:cNvPr id="852" name="Google Shape;852;p36"/>
            <p:cNvSpPr txBox="1"/>
            <p:nvPr/>
          </p:nvSpPr>
          <p:spPr>
            <a:xfrm>
              <a:off x="3073" y="1499"/>
              <a:ext cx="256" cy="116"/>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600">
                  <a:solidFill>
                    <a:schemeClr val="dk1"/>
                  </a:solidFill>
                  <a:latin typeface="Trebuchet MS"/>
                  <a:ea typeface="Trebuchet MS"/>
                  <a:cs typeface="Trebuchet MS"/>
                  <a:sym typeface="Trebuchet MS"/>
                </a:rPr>
                <a:t>Retina</a:t>
              </a:r>
              <a:endParaRPr/>
            </a:p>
          </p:txBody>
        </p:sp>
        <p:sp>
          <p:nvSpPr>
            <p:cNvPr id="853" name="Google Shape;853;p36"/>
            <p:cNvSpPr txBox="1"/>
            <p:nvPr/>
          </p:nvSpPr>
          <p:spPr>
            <a:xfrm>
              <a:off x="3049" y="1571"/>
              <a:ext cx="403"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Optic nerve</a:t>
              </a:r>
              <a:endParaRPr/>
            </a:p>
          </p:txBody>
        </p:sp>
        <p:sp>
          <p:nvSpPr>
            <p:cNvPr id="854" name="Google Shape;854;p36"/>
            <p:cNvSpPr txBox="1"/>
            <p:nvPr/>
          </p:nvSpPr>
          <p:spPr>
            <a:xfrm>
              <a:off x="3169" y="1845"/>
              <a:ext cx="224" cy="174"/>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600">
                  <a:solidFill>
                    <a:schemeClr val="dk1"/>
                  </a:solidFill>
                  <a:latin typeface="Trebuchet MS"/>
                  <a:ea typeface="Trebuchet MS"/>
                  <a:cs typeface="Trebuchet MS"/>
                  <a:sym typeface="Trebuchet MS"/>
                </a:rPr>
                <a:t>To</a:t>
              </a:r>
              <a:br>
                <a:rPr lang="en-US" sz="600">
                  <a:solidFill>
                    <a:schemeClr val="dk1"/>
                  </a:solidFill>
                  <a:latin typeface="Trebuchet MS"/>
                  <a:ea typeface="Trebuchet MS"/>
                  <a:cs typeface="Trebuchet MS"/>
                  <a:sym typeface="Trebuchet MS"/>
                </a:rPr>
              </a:br>
              <a:r>
                <a:rPr lang="en-US" sz="600">
                  <a:solidFill>
                    <a:schemeClr val="dk1"/>
                  </a:solidFill>
                  <a:latin typeface="Trebuchet MS"/>
                  <a:ea typeface="Trebuchet MS"/>
                  <a:cs typeface="Trebuchet MS"/>
                  <a:sym typeface="Trebuchet MS"/>
                </a:rPr>
                <a:t>brain</a:t>
              </a:r>
              <a:endParaRPr/>
            </a:p>
          </p:txBody>
        </p:sp>
      </p:grpSp>
      <p:sp>
        <p:nvSpPr>
          <p:cNvPr id="855" name="Google Shape;855;p36"/>
          <p:cNvSpPr txBox="1"/>
          <p:nvPr>
            <p:ph idx="1" type="body"/>
          </p:nvPr>
        </p:nvSpPr>
        <p:spPr>
          <a:xfrm>
            <a:off x="677333" y="1513477"/>
            <a:ext cx="6474539" cy="511168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b="1" i="1" lang="en-US"/>
              <a:t>Vertical pathway: photoreceptor → bipolar cell→ ganglion cells (optic nerve)</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b="1" i="1" lang="en-US"/>
              <a:t>Lateral pathway: </a:t>
            </a:r>
            <a:r>
              <a:rPr lang="en-US"/>
              <a:t>signals integrated by horizontal cells (between photoreceptor/bipolar) and amacrine cells (between bipolar/ganglion)</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b="1" i="1" lang="en-US"/>
              <a:t>Lateral inhibition: </a:t>
            </a:r>
            <a:r>
              <a:rPr lang="en-US"/>
              <a:t>horizontal/amacrine cells inhibit signals from non-illuminated receptors/cells</a:t>
            </a:r>
            <a:endParaRPr/>
          </a:p>
          <a:p>
            <a:pPr indent="-251459" lvl="0" marL="342900" rtl="0" algn="l">
              <a:spcBef>
                <a:spcPts val="1000"/>
              </a:spcBef>
              <a:spcAft>
                <a:spcPts val="0"/>
              </a:spcAft>
              <a:buSzPts val="1440"/>
              <a:buNone/>
            </a:pPr>
            <a:r>
              <a:t/>
            </a:r>
            <a:endParaRPr b="1" i="1"/>
          </a:p>
          <a:p>
            <a:pPr indent="-342900" lvl="0" marL="342900" rtl="0" algn="l">
              <a:spcBef>
                <a:spcPts val="1000"/>
              </a:spcBef>
              <a:spcAft>
                <a:spcPts val="0"/>
              </a:spcAft>
              <a:buSzPts val="1440"/>
              <a:buChar char="▶"/>
            </a:pPr>
            <a:r>
              <a:rPr b="1" i="1" lang="en-US"/>
              <a:t>Receptive field: </a:t>
            </a:r>
            <a:r>
              <a:rPr lang="en-US"/>
              <a:t>the photoreceptors feeding to a ganglion cell (smaller field = more acute; field smallest at fovea)</a:t>
            </a:r>
            <a:endParaRPr b="1"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Sensory Mechanisms</a:t>
            </a:r>
            <a:endParaRPr/>
          </a:p>
        </p:txBody>
      </p:sp>
      <p:sp>
        <p:nvSpPr>
          <p:cNvPr id="150" name="Google Shape;150;p19"/>
          <p:cNvSpPr txBox="1"/>
          <p:nvPr>
            <p:ph idx="1" type="body"/>
          </p:nvPr>
        </p:nvSpPr>
        <p:spPr>
          <a:xfrm>
            <a:off x="677334" y="1513477"/>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b="1" i="1" lang="en-US"/>
              <a:t>Sensations</a:t>
            </a:r>
            <a:r>
              <a:rPr i="1" lang="en-US"/>
              <a:t>: </a:t>
            </a:r>
            <a:r>
              <a:rPr lang="en-US"/>
              <a:t>action potentials of sensory neurons, give </a:t>
            </a:r>
            <a:r>
              <a:rPr b="1" i="1" lang="en-US"/>
              <a:t>perception</a:t>
            </a:r>
            <a:r>
              <a:rPr lang="en-US"/>
              <a:t> of stimuli</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b="1" i="1" lang="en-US"/>
              <a:t>Sensory receptors</a:t>
            </a:r>
            <a:r>
              <a:rPr lang="en-US"/>
              <a:t>: cells that detect stimuli</a:t>
            </a:r>
            <a:endParaRPr/>
          </a:p>
          <a:p>
            <a:pPr indent="-285750" lvl="1" marL="742950" rtl="0" algn="l">
              <a:spcBef>
                <a:spcPts val="1000"/>
              </a:spcBef>
              <a:spcAft>
                <a:spcPts val="0"/>
              </a:spcAft>
              <a:buSzPts val="1280"/>
              <a:buChar char="▶"/>
            </a:pPr>
            <a:r>
              <a:rPr b="1" i="1" lang="en-US"/>
              <a:t>Exteroreceptors:</a:t>
            </a:r>
            <a:r>
              <a:rPr lang="en-US"/>
              <a:t> outside body</a:t>
            </a:r>
            <a:endParaRPr/>
          </a:p>
          <a:p>
            <a:pPr indent="-285750" lvl="1" marL="742950" rtl="0" algn="l">
              <a:spcBef>
                <a:spcPts val="1000"/>
              </a:spcBef>
              <a:spcAft>
                <a:spcPts val="0"/>
              </a:spcAft>
              <a:buSzPts val="1280"/>
              <a:buChar char="▶"/>
            </a:pPr>
            <a:r>
              <a:rPr b="1" i="1" lang="en-US"/>
              <a:t>Interoreceptors: </a:t>
            </a:r>
            <a:r>
              <a:rPr lang="en-US"/>
              <a:t>within body</a:t>
            </a:r>
            <a:endParaRPr b="1" i="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9" name="Shape 859"/>
        <p:cNvGrpSpPr/>
        <p:nvPr/>
      </p:nvGrpSpPr>
      <p:grpSpPr>
        <a:xfrm>
          <a:off x="0" y="0"/>
          <a:ext cx="0" cy="0"/>
          <a:chOff x="0" y="0"/>
          <a:chExt cx="0" cy="0"/>
        </a:xfrm>
      </p:grpSpPr>
      <p:sp>
        <p:nvSpPr>
          <p:cNvPr id="860" name="Google Shape;860;p3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Integration of Visual Information</a:t>
            </a:r>
            <a:endParaRPr/>
          </a:p>
        </p:txBody>
      </p:sp>
      <p:grpSp>
        <p:nvGrpSpPr>
          <p:cNvPr id="861" name="Google Shape;861;p37"/>
          <p:cNvGrpSpPr/>
          <p:nvPr/>
        </p:nvGrpSpPr>
        <p:grpSpPr>
          <a:xfrm>
            <a:off x="1404247" y="1167672"/>
            <a:ext cx="5646332" cy="5556898"/>
            <a:chOff x="1685" y="2384"/>
            <a:chExt cx="1492" cy="1706"/>
          </a:xfrm>
        </p:grpSpPr>
        <p:pic>
          <p:nvPicPr>
            <p:cNvPr id="862" name="Google Shape;862;p37"/>
            <p:cNvPicPr preferRelativeResize="0"/>
            <p:nvPr/>
          </p:nvPicPr>
          <p:blipFill rotWithShape="1">
            <a:blip r:embed="rId3">
              <a:alphaModFix/>
            </a:blip>
            <a:srcRect b="0" l="0" r="0" t="0"/>
            <a:stretch/>
          </p:blipFill>
          <p:spPr>
            <a:xfrm>
              <a:off x="2334" y="2467"/>
              <a:ext cx="740" cy="1521"/>
            </a:xfrm>
            <a:prstGeom prst="rect">
              <a:avLst/>
            </a:prstGeom>
            <a:noFill/>
            <a:ln>
              <a:noFill/>
            </a:ln>
          </p:spPr>
        </p:pic>
        <p:sp>
          <p:nvSpPr>
            <p:cNvPr id="863" name="Google Shape;863;p37"/>
            <p:cNvSpPr txBox="1"/>
            <p:nvPr/>
          </p:nvSpPr>
          <p:spPr>
            <a:xfrm>
              <a:off x="2264" y="2384"/>
              <a:ext cx="280" cy="289"/>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Left</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visual</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field</a:t>
              </a:r>
              <a:endParaRPr/>
            </a:p>
          </p:txBody>
        </p:sp>
        <p:sp>
          <p:nvSpPr>
            <p:cNvPr id="864" name="Google Shape;864;p37"/>
            <p:cNvSpPr txBox="1"/>
            <p:nvPr/>
          </p:nvSpPr>
          <p:spPr>
            <a:xfrm>
              <a:off x="2897" y="2389"/>
              <a:ext cx="280" cy="289"/>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Right</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visual</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field</a:t>
              </a:r>
              <a:endParaRPr/>
            </a:p>
          </p:txBody>
        </p:sp>
        <p:sp>
          <p:nvSpPr>
            <p:cNvPr id="865" name="Google Shape;865;p37"/>
            <p:cNvSpPr txBox="1"/>
            <p:nvPr/>
          </p:nvSpPr>
          <p:spPr>
            <a:xfrm>
              <a:off x="2294" y="3054"/>
              <a:ext cx="224" cy="21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Left</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eye</a:t>
              </a:r>
              <a:endParaRPr/>
            </a:p>
          </p:txBody>
        </p:sp>
        <p:sp>
          <p:nvSpPr>
            <p:cNvPr id="866" name="Google Shape;866;p37"/>
            <p:cNvSpPr txBox="1"/>
            <p:nvPr/>
          </p:nvSpPr>
          <p:spPr>
            <a:xfrm>
              <a:off x="2906" y="3055"/>
              <a:ext cx="266" cy="21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Right</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eye</a:t>
              </a:r>
              <a:endParaRPr/>
            </a:p>
          </p:txBody>
        </p:sp>
        <p:cxnSp>
          <p:nvCxnSpPr>
            <p:cNvPr id="867" name="Google Shape;867;p37"/>
            <p:cNvCxnSpPr/>
            <p:nvPr/>
          </p:nvCxnSpPr>
          <p:spPr>
            <a:xfrm rot="10800000">
              <a:off x="2122" y="3272"/>
              <a:ext cx="444" cy="0"/>
            </a:xfrm>
            <a:prstGeom prst="straightConnector1">
              <a:avLst/>
            </a:prstGeom>
            <a:noFill/>
            <a:ln cap="flat" cmpd="sng" w="25400">
              <a:solidFill>
                <a:schemeClr val="dk1"/>
              </a:solidFill>
              <a:prstDash val="solid"/>
              <a:round/>
              <a:headEnd len="med" w="med" type="none"/>
              <a:tailEnd len="med" w="med" type="none"/>
            </a:ln>
          </p:spPr>
        </p:cxnSp>
        <p:sp>
          <p:nvSpPr>
            <p:cNvPr id="868" name="Google Shape;868;p37"/>
            <p:cNvSpPr txBox="1"/>
            <p:nvPr/>
          </p:nvSpPr>
          <p:spPr>
            <a:xfrm>
              <a:off x="1690" y="3201"/>
              <a:ext cx="445" cy="13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Optic nerve</a:t>
              </a:r>
              <a:endParaRPr/>
            </a:p>
          </p:txBody>
        </p:sp>
        <p:cxnSp>
          <p:nvCxnSpPr>
            <p:cNvPr id="869" name="Google Shape;869;p37"/>
            <p:cNvCxnSpPr/>
            <p:nvPr/>
          </p:nvCxnSpPr>
          <p:spPr>
            <a:xfrm rot="10800000">
              <a:off x="2147" y="3432"/>
              <a:ext cx="528" cy="0"/>
            </a:xfrm>
            <a:prstGeom prst="straightConnector1">
              <a:avLst/>
            </a:prstGeom>
            <a:noFill/>
            <a:ln cap="flat" cmpd="sng" w="25400">
              <a:solidFill>
                <a:schemeClr val="dk1"/>
              </a:solidFill>
              <a:prstDash val="solid"/>
              <a:round/>
              <a:headEnd len="med" w="med" type="none"/>
              <a:tailEnd len="med" w="med" type="none"/>
            </a:ln>
          </p:spPr>
        </p:cxnSp>
        <p:sp>
          <p:nvSpPr>
            <p:cNvPr id="870" name="Google Shape;870;p37"/>
            <p:cNvSpPr txBox="1"/>
            <p:nvPr/>
          </p:nvSpPr>
          <p:spPr>
            <a:xfrm>
              <a:off x="1685" y="3362"/>
              <a:ext cx="487" cy="13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Optic chiasm</a:t>
              </a:r>
              <a:endParaRPr/>
            </a:p>
          </p:txBody>
        </p:sp>
        <p:cxnSp>
          <p:nvCxnSpPr>
            <p:cNvPr id="871" name="Google Shape;871;p37"/>
            <p:cNvCxnSpPr/>
            <p:nvPr/>
          </p:nvCxnSpPr>
          <p:spPr>
            <a:xfrm rot="10800000">
              <a:off x="2039" y="3627"/>
              <a:ext cx="535" cy="0"/>
            </a:xfrm>
            <a:prstGeom prst="straightConnector1">
              <a:avLst/>
            </a:prstGeom>
            <a:noFill/>
            <a:ln cap="flat" cmpd="sng" w="25400">
              <a:solidFill>
                <a:schemeClr val="dk1"/>
              </a:solidFill>
              <a:prstDash val="solid"/>
              <a:round/>
              <a:headEnd len="med" w="med" type="none"/>
              <a:tailEnd len="med" w="med" type="none"/>
            </a:ln>
          </p:spPr>
        </p:cxnSp>
        <p:sp>
          <p:nvSpPr>
            <p:cNvPr id="872" name="Google Shape;872;p37"/>
            <p:cNvSpPr txBox="1"/>
            <p:nvPr/>
          </p:nvSpPr>
          <p:spPr>
            <a:xfrm>
              <a:off x="1733" y="3562"/>
              <a:ext cx="410" cy="289"/>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Lateral</a:t>
              </a:r>
              <a:br>
                <a:rPr lang="en-US" sz="800">
                  <a:solidFill>
                    <a:schemeClr val="dk1"/>
                  </a:solidFill>
                  <a:latin typeface="Trebuchet MS"/>
                  <a:ea typeface="Trebuchet MS"/>
                  <a:cs typeface="Trebuchet MS"/>
                  <a:sym typeface="Trebuchet MS"/>
                </a:rPr>
              </a:br>
              <a:r>
                <a:rPr lang="en-US" sz="800">
                  <a:solidFill>
                    <a:schemeClr val="dk1"/>
                  </a:solidFill>
                  <a:latin typeface="Trebuchet MS"/>
                  <a:ea typeface="Trebuchet MS"/>
                  <a:cs typeface="Trebuchet MS"/>
                  <a:sym typeface="Trebuchet MS"/>
                </a:rPr>
                <a:t>geniculate</a:t>
              </a:r>
              <a:br>
                <a:rPr lang="en-US" sz="800">
                  <a:solidFill>
                    <a:schemeClr val="dk1"/>
                  </a:solidFill>
                  <a:latin typeface="Trebuchet MS"/>
                  <a:ea typeface="Trebuchet MS"/>
                  <a:cs typeface="Trebuchet MS"/>
                  <a:sym typeface="Trebuchet MS"/>
                </a:rPr>
              </a:br>
              <a:r>
                <a:rPr lang="en-US" sz="800">
                  <a:solidFill>
                    <a:schemeClr val="dk1"/>
                  </a:solidFill>
                  <a:latin typeface="Trebuchet MS"/>
                  <a:ea typeface="Trebuchet MS"/>
                  <a:cs typeface="Trebuchet MS"/>
                  <a:sym typeface="Trebuchet MS"/>
                </a:rPr>
                <a:t>nucleus</a:t>
              </a:r>
              <a:endParaRPr/>
            </a:p>
          </p:txBody>
        </p:sp>
        <p:cxnSp>
          <p:nvCxnSpPr>
            <p:cNvPr id="873" name="Google Shape;873;p37"/>
            <p:cNvCxnSpPr/>
            <p:nvPr/>
          </p:nvCxnSpPr>
          <p:spPr>
            <a:xfrm rot="10800000">
              <a:off x="2060" y="3957"/>
              <a:ext cx="514" cy="0"/>
            </a:xfrm>
            <a:prstGeom prst="straightConnector1">
              <a:avLst/>
            </a:prstGeom>
            <a:noFill/>
            <a:ln cap="flat" cmpd="sng" w="25400">
              <a:solidFill>
                <a:schemeClr val="dk1"/>
              </a:solidFill>
              <a:prstDash val="solid"/>
              <a:round/>
              <a:headEnd len="med" w="med" type="none"/>
              <a:tailEnd len="med" w="med" type="none"/>
            </a:ln>
          </p:spPr>
        </p:cxnSp>
        <p:sp>
          <p:nvSpPr>
            <p:cNvPr id="874" name="Google Shape;874;p37"/>
            <p:cNvSpPr txBox="1"/>
            <p:nvPr/>
          </p:nvSpPr>
          <p:spPr>
            <a:xfrm>
              <a:off x="1751" y="3878"/>
              <a:ext cx="473" cy="21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Primary</a:t>
              </a:r>
              <a:br>
                <a:rPr lang="en-US" sz="800">
                  <a:solidFill>
                    <a:schemeClr val="dk1"/>
                  </a:solidFill>
                  <a:latin typeface="Trebuchet MS"/>
                  <a:ea typeface="Trebuchet MS"/>
                  <a:cs typeface="Trebuchet MS"/>
                  <a:sym typeface="Trebuchet MS"/>
                </a:rPr>
              </a:br>
              <a:r>
                <a:rPr lang="en-US" sz="800">
                  <a:solidFill>
                    <a:schemeClr val="dk1"/>
                  </a:solidFill>
                  <a:latin typeface="Trebuchet MS"/>
                  <a:ea typeface="Trebuchet MS"/>
                  <a:cs typeface="Trebuchet MS"/>
                  <a:sym typeface="Trebuchet MS"/>
                </a:rPr>
                <a:t>visual cortex</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sp>
        <p:nvSpPr>
          <p:cNvPr id="879" name="Google Shape;879;p38"/>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4000"/>
              <a:buFont typeface="Trebuchet MS"/>
              <a:buNone/>
            </a:pPr>
            <a:r>
              <a:rPr lang="en-US"/>
              <a:t>Skeletons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3" name="Shape 883"/>
        <p:cNvGrpSpPr/>
        <p:nvPr/>
      </p:nvGrpSpPr>
      <p:grpSpPr>
        <a:xfrm>
          <a:off x="0" y="0"/>
          <a:ext cx="0" cy="0"/>
          <a:chOff x="0" y="0"/>
          <a:chExt cx="0" cy="0"/>
        </a:xfrm>
      </p:grpSpPr>
      <p:sp>
        <p:nvSpPr>
          <p:cNvPr id="884" name="Google Shape;884;p3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Types of Skeletons</a:t>
            </a:r>
            <a:endParaRPr/>
          </a:p>
        </p:txBody>
      </p:sp>
      <p:sp>
        <p:nvSpPr>
          <p:cNvPr id="885" name="Google Shape;885;p39"/>
          <p:cNvSpPr txBox="1"/>
          <p:nvPr>
            <p:ph idx="1" type="body"/>
          </p:nvPr>
        </p:nvSpPr>
        <p:spPr>
          <a:xfrm>
            <a:off x="677334" y="1513477"/>
            <a:ext cx="8596668" cy="456927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b="1" i="1" lang="en-US"/>
              <a:t>Hydrostatic skeleton: </a:t>
            </a:r>
            <a:r>
              <a:rPr lang="en-US"/>
              <a:t>formed by pressurized fluid (cnidarians, flatworms, nematodes, annelids)</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b="1" i="1" lang="en-US"/>
              <a:t>Exoskeleton: </a:t>
            </a:r>
            <a:r>
              <a:rPr lang="en-US"/>
              <a:t>hardened exterior skeleton of either calcium carbonate or cuticle of chitin cross-linked to protein (molluscs, arthropods, crustaceans)</a:t>
            </a:r>
            <a:endParaRPr/>
          </a:p>
          <a:p>
            <a:pPr indent="-251459" lvl="0" marL="342900" rtl="0" algn="l">
              <a:spcBef>
                <a:spcPts val="1000"/>
              </a:spcBef>
              <a:spcAft>
                <a:spcPts val="0"/>
              </a:spcAft>
              <a:buSzPts val="1440"/>
              <a:buNone/>
            </a:pPr>
            <a:r>
              <a:t/>
            </a:r>
            <a:endParaRPr b="1" i="1"/>
          </a:p>
          <a:p>
            <a:pPr indent="-342900" lvl="0" marL="342900" rtl="0" algn="l">
              <a:spcBef>
                <a:spcPts val="1000"/>
              </a:spcBef>
              <a:spcAft>
                <a:spcPts val="0"/>
              </a:spcAft>
              <a:buSzPts val="1440"/>
              <a:buChar char="▶"/>
            </a:pPr>
            <a:r>
              <a:rPr b="1" i="1" lang="en-US"/>
              <a:t>Endoskeleton: </a:t>
            </a:r>
            <a:r>
              <a:rPr lang="en-US"/>
              <a:t>supports within animal’s soft tissues (chordates, echinoderms)</a:t>
            </a:r>
            <a:endParaRPr/>
          </a:p>
          <a:p>
            <a:pPr indent="-285750" lvl="1" marL="742950" rtl="0" algn="l">
              <a:spcBef>
                <a:spcPts val="1000"/>
              </a:spcBef>
              <a:spcAft>
                <a:spcPts val="0"/>
              </a:spcAft>
              <a:buSzPts val="1280"/>
              <a:buChar char="▶"/>
            </a:pPr>
            <a:r>
              <a:rPr b="1" i="1" lang="en-US"/>
              <a:t>Axial and appendicular skeletons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9" name="Shape 889"/>
        <p:cNvGrpSpPr/>
        <p:nvPr/>
      </p:nvGrpSpPr>
      <p:grpSpPr>
        <a:xfrm>
          <a:off x="0" y="0"/>
          <a:ext cx="0" cy="0"/>
          <a:chOff x="0" y="0"/>
          <a:chExt cx="0" cy="0"/>
        </a:xfrm>
      </p:grpSpPr>
      <p:grpSp>
        <p:nvGrpSpPr>
          <p:cNvPr id="890" name="Google Shape;890;p40"/>
          <p:cNvGrpSpPr/>
          <p:nvPr/>
        </p:nvGrpSpPr>
        <p:grpSpPr>
          <a:xfrm>
            <a:off x="2596321" y="609600"/>
            <a:ext cx="5991087" cy="6119123"/>
            <a:chOff x="1048" y="1768"/>
            <a:chExt cx="3528" cy="2316"/>
          </a:xfrm>
        </p:grpSpPr>
        <p:pic>
          <p:nvPicPr>
            <p:cNvPr id="891" name="Google Shape;891;p40"/>
            <p:cNvPicPr preferRelativeResize="0"/>
            <p:nvPr/>
          </p:nvPicPr>
          <p:blipFill rotWithShape="1">
            <a:blip r:embed="rId3">
              <a:alphaModFix/>
            </a:blip>
            <a:srcRect b="0" l="0" r="0" t="0"/>
            <a:stretch/>
          </p:blipFill>
          <p:spPr>
            <a:xfrm>
              <a:off x="2645" y="1792"/>
              <a:ext cx="1896" cy="2292"/>
            </a:xfrm>
            <a:prstGeom prst="rect">
              <a:avLst/>
            </a:prstGeom>
            <a:noFill/>
            <a:ln>
              <a:noFill/>
            </a:ln>
          </p:spPr>
        </p:pic>
        <p:sp>
          <p:nvSpPr>
            <p:cNvPr id="892" name="Google Shape;892;p40"/>
            <p:cNvSpPr txBox="1"/>
            <p:nvPr/>
          </p:nvSpPr>
          <p:spPr>
            <a:xfrm>
              <a:off x="1080" y="1844"/>
              <a:ext cx="1510" cy="597"/>
            </a:xfrm>
            <a:prstGeom prst="rect">
              <a:avLst/>
            </a:prstGeom>
            <a:noFill/>
            <a:ln>
              <a:noFill/>
            </a:ln>
          </p:spPr>
          <p:txBody>
            <a:bodyPr anchorCtr="0" anchor="ctr" bIns="46025" lIns="92075" spcFirstLastPara="1" rIns="92075" wrap="square" tIns="46025">
              <a:noAutofit/>
            </a:bodyPr>
            <a:lstStyle/>
            <a:p>
              <a:pPr indent="-152400" lvl="0" marL="152400" marR="0" rtl="0" algn="l">
                <a:spcBef>
                  <a:spcPts val="0"/>
                </a:spcBef>
                <a:spcAft>
                  <a:spcPts val="0"/>
                </a:spcAft>
                <a:buNone/>
              </a:pPr>
              <a:r>
                <a:rPr b="1" lang="en-US" sz="800">
                  <a:solidFill>
                    <a:schemeClr val="dk1"/>
                  </a:solidFill>
                  <a:latin typeface="Arial"/>
                  <a:ea typeface="Arial"/>
                  <a:cs typeface="Arial"/>
                  <a:sym typeface="Arial"/>
                </a:rPr>
                <a:t>(a)</a:t>
              </a:r>
              <a:r>
                <a:rPr lang="en-US" sz="800">
                  <a:solidFill>
                    <a:schemeClr val="dk1"/>
                  </a:solidFill>
                  <a:latin typeface="Arial"/>
                  <a:ea typeface="Arial"/>
                  <a:cs typeface="Arial"/>
                  <a:sym typeface="Arial"/>
                </a:rPr>
                <a:t> Body segments at the head and just in front of the rear are short and thick (longitudinal muscles contracted; circular muscles relaxed) and anchored to the ground by bristles. The other segments are thin and elongated (circular muscles contracted; longitudinal muscles relaxed.)</a:t>
              </a:r>
              <a:endParaRPr/>
            </a:p>
          </p:txBody>
        </p:sp>
        <p:sp>
          <p:nvSpPr>
            <p:cNvPr id="893" name="Google Shape;893;p40"/>
            <p:cNvSpPr txBox="1"/>
            <p:nvPr/>
          </p:nvSpPr>
          <p:spPr>
            <a:xfrm>
              <a:off x="1048" y="2953"/>
              <a:ext cx="1510" cy="443"/>
            </a:xfrm>
            <a:prstGeom prst="rect">
              <a:avLst/>
            </a:prstGeom>
            <a:noFill/>
            <a:ln>
              <a:noFill/>
            </a:ln>
          </p:spPr>
          <p:txBody>
            <a:bodyPr anchorCtr="0" anchor="ctr" bIns="46025" lIns="92075" spcFirstLastPara="1" rIns="92075" wrap="square" tIns="46025">
              <a:noAutofit/>
            </a:bodyPr>
            <a:lstStyle/>
            <a:p>
              <a:pPr indent="-152400" lvl="0" marL="152400" marR="0" rtl="0" algn="l">
                <a:spcBef>
                  <a:spcPts val="0"/>
                </a:spcBef>
                <a:spcAft>
                  <a:spcPts val="0"/>
                </a:spcAft>
                <a:buNone/>
              </a:pPr>
              <a:r>
                <a:rPr b="1" lang="en-US" sz="800">
                  <a:solidFill>
                    <a:schemeClr val="dk1"/>
                  </a:solidFill>
                  <a:latin typeface="Arial"/>
                  <a:ea typeface="Arial"/>
                  <a:cs typeface="Arial"/>
                  <a:sym typeface="Arial"/>
                </a:rPr>
                <a:t>(b) </a:t>
              </a:r>
              <a:r>
                <a:rPr lang="en-US" sz="800">
                  <a:solidFill>
                    <a:schemeClr val="dk1"/>
                  </a:solidFill>
                  <a:latin typeface="Arial"/>
                  <a:ea typeface="Arial"/>
                  <a:cs typeface="Arial"/>
                  <a:sym typeface="Arial"/>
                </a:rPr>
                <a:t>The head has moved forward because circular muscles in the head segments have contracted. Segments behind the head and at the rear are now thick and anchored, thus preventing the worm from slipping backward.</a:t>
              </a:r>
              <a:endParaRPr/>
            </a:p>
          </p:txBody>
        </p:sp>
        <p:sp>
          <p:nvSpPr>
            <p:cNvPr id="894" name="Google Shape;894;p40"/>
            <p:cNvSpPr txBox="1"/>
            <p:nvPr/>
          </p:nvSpPr>
          <p:spPr>
            <a:xfrm>
              <a:off x="1088" y="3561"/>
              <a:ext cx="1510" cy="366"/>
            </a:xfrm>
            <a:prstGeom prst="rect">
              <a:avLst/>
            </a:prstGeom>
            <a:noFill/>
            <a:ln>
              <a:noFill/>
            </a:ln>
          </p:spPr>
          <p:txBody>
            <a:bodyPr anchorCtr="0" anchor="ctr" bIns="46025" lIns="92075" spcFirstLastPara="1" rIns="92075" wrap="square" tIns="46025">
              <a:noAutofit/>
            </a:bodyPr>
            <a:lstStyle/>
            <a:p>
              <a:pPr indent="-152400" lvl="0" marL="152400" marR="0" rtl="0" algn="l">
                <a:spcBef>
                  <a:spcPts val="0"/>
                </a:spcBef>
                <a:spcAft>
                  <a:spcPts val="0"/>
                </a:spcAft>
                <a:buNone/>
              </a:pPr>
              <a:r>
                <a:rPr b="1" lang="en-US" sz="800">
                  <a:solidFill>
                    <a:schemeClr val="dk1"/>
                  </a:solidFill>
                  <a:latin typeface="Arial"/>
                  <a:ea typeface="Arial"/>
                  <a:cs typeface="Arial"/>
                  <a:sym typeface="Arial"/>
                </a:rPr>
                <a:t>(c) </a:t>
              </a:r>
              <a:r>
                <a:rPr lang="en-US" sz="800">
                  <a:solidFill>
                    <a:schemeClr val="dk1"/>
                  </a:solidFill>
                  <a:latin typeface="Arial"/>
                  <a:ea typeface="Arial"/>
                  <a:cs typeface="Arial"/>
                  <a:sym typeface="Arial"/>
                </a:rPr>
                <a:t>The head segments are thick again and anchored in their new positions. The rear segments have released their hold on the </a:t>
              </a:r>
              <a:br>
                <a:rPr lang="en-US" sz="800">
                  <a:solidFill>
                    <a:schemeClr val="dk1"/>
                  </a:solidFill>
                  <a:latin typeface="Arial"/>
                  <a:ea typeface="Arial"/>
                  <a:cs typeface="Arial"/>
                  <a:sym typeface="Arial"/>
                </a:rPr>
              </a:br>
              <a:r>
                <a:rPr lang="en-US" sz="800">
                  <a:solidFill>
                    <a:schemeClr val="dk1"/>
                  </a:solidFill>
                  <a:latin typeface="Arial"/>
                  <a:ea typeface="Arial"/>
                  <a:cs typeface="Arial"/>
                  <a:sym typeface="Arial"/>
                </a:rPr>
                <a:t>ground and have been pulled forward.</a:t>
              </a:r>
              <a:endParaRPr/>
            </a:p>
          </p:txBody>
        </p:sp>
        <p:sp>
          <p:nvSpPr>
            <p:cNvPr id="895" name="Google Shape;895;p40"/>
            <p:cNvSpPr txBox="1"/>
            <p:nvPr/>
          </p:nvSpPr>
          <p:spPr>
            <a:xfrm>
              <a:off x="2653" y="1773"/>
              <a:ext cx="548" cy="289"/>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Longitudinal</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muscle relaxed</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(extended)</a:t>
              </a:r>
              <a:endParaRPr/>
            </a:p>
          </p:txBody>
        </p:sp>
        <p:cxnSp>
          <p:nvCxnSpPr>
            <p:cNvPr id="896" name="Google Shape;896;p40"/>
            <p:cNvCxnSpPr/>
            <p:nvPr/>
          </p:nvCxnSpPr>
          <p:spPr>
            <a:xfrm>
              <a:off x="2826" y="2032"/>
              <a:ext cx="308" cy="216"/>
            </a:xfrm>
            <a:prstGeom prst="straightConnector1">
              <a:avLst/>
            </a:prstGeom>
            <a:noFill/>
            <a:ln cap="flat" cmpd="sng" w="25400">
              <a:solidFill>
                <a:schemeClr val="dk1"/>
              </a:solidFill>
              <a:prstDash val="solid"/>
              <a:round/>
              <a:headEnd len="med" w="med" type="none"/>
              <a:tailEnd len="med" w="med" type="none"/>
            </a:ln>
          </p:spPr>
        </p:cxnSp>
        <p:sp>
          <p:nvSpPr>
            <p:cNvPr id="897" name="Google Shape;897;p40"/>
            <p:cNvSpPr txBox="1"/>
            <p:nvPr/>
          </p:nvSpPr>
          <p:spPr>
            <a:xfrm>
              <a:off x="3206" y="1768"/>
              <a:ext cx="417" cy="289"/>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Circular</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muscle</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contracted</a:t>
              </a:r>
              <a:endParaRPr/>
            </a:p>
          </p:txBody>
        </p:sp>
        <p:cxnSp>
          <p:nvCxnSpPr>
            <p:cNvPr id="898" name="Google Shape;898;p40"/>
            <p:cNvCxnSpPr/>
            <p:nvPr/>
          </p:nvCxnSpPr>
          <p:spPr>
            <a:xfrm>
              <a:off x="3371" y="2034"/>
              <a:ext cx="0" cy="154"/>
            </a:xfrm>
            <a:prstGeom prst="straightConnector1">
              <a:avLst/>
            </a:prstGeom>
            <a:noFill/>
            <a:ln cap="flat" cmpd="sng" w="25400">
              <a:solidFill>
                <a:schemeClr val="dk1"/>
              </a:solidFill>
              <a:prstDash val="solid"/>
              <a:round/>
              <a:headEnd len="med" w="med" type="none"/>
              <a:tailEnd len="med" w="med" type="none"/>
            </a:ln>
          </p:spPr>
        </p:cxnSp>
        <p:sp>
          <p:nvSpPr>
            <p:cNvPr id="899" name="Google Shape;899;p40"/>
            <p:cNvSpPr txBox="1"/>
            <p:nvPr/>
          </p:nvSpPr>
          <p:spPr>
            <a:xfrm>
              <a:off x="3662" y="1773"/>
              <a:ext cx="336" cy="289"/>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Circular</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muscle</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relaxed</a:t>
              </a:r>
              <a:endParaRPr/>
            </a:p>
          </p:txBody>
        </p:sp>
        <p:cxnSp>
          <p:nvCxnSpPr>
            <p:cNvPr id="900" name="Google Shape;900;p40"/>
            <p:cNvCxnSpPr/>
            <p:nvPr/>
          </p:nvCxnSpPr>
          <p:spPr>
            <a:xfrm>
              <a:off x="3784" y="2038"/>
              <a:ext cx="92" cy="61"/>
            </a:xfrm>
            <a:prstGeom prst="straightConnector1">
              <a:avLst/>
            </a:prstGeom>
            <a:noFill/>
            <a:ln cap="flat" cmpd="sng" w="25400">
              <a:solidFill>
                <a:schemeClr val="dk1"/>
              </a:solidFill>
              <a:prstDash val="solid"/>
              <a:round/>
              <a:headEnd len="med" w="med" type="none"/>
              <a:tailEnd len="med" w="med" type="none"/>
            </a:ln>
          </p:spPr>
        </p:cxnSp>
        <p:sp>
          <p:nvSpPr>
            <p:cNvPr id="901" name="Google Shape;901;p40"/>
            <p:cNvSpPr txBox="1"/>
            <p:nvPr/>
          </p:nvSpPr>
          <p:spPr>
            <a:xfrm>
              <a:off x="4112" y="1773"/>
              <a:ext cx="464" cy="289"/>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Longitudinal</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muscle</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contracted</a:t>
              </a:r>
              <a:endParaRPr/>
            </a:p>
          </p:txBody>
        </p:sp>
        <p:cxnSp>
          <p:nvCxnSpPr>
            <p:cNvPr id="902" name="Google Shape;902;p40"/>
            <p:cNvCxnSpPr/>
            <p:nvPr/>
          </p:nvCxnSpPr>
          <p:spPr>
            <a:xfrm flipH="1" rot="10800000">
              <a:off x="4096" y="2036"/>
              <a:ext cx="184" cy="154"/>
            </a:xfrm>
            <a:prstGeom prst="straightConnector1">
              <a:avLst/>
            </a:prstGeom>
            <a:noFill/>
            <a:ln cap="flat" cmpd="sng" w="25400">
              <a:solidFill>
                <a:schemeClr val="dk1"/>
              </a:solidFill>
              <a:prstDash val="solid"/>
              <a:round/>
              <a:headEnd len="med" w="med" type="none"/>
              <a:tailEnd len="med" w="med" type="none"/>
            </a:ln>
          </p:spPr>
        </p:cxnSp>
        <p:sp>
          <p:nvSpPr>
            <p:cNvPr id="903" name="Google Shape;903;p40"/>
            <p:cNvSpPr txBox="1"/>
            <p:nvPr/>
          </p:nvSpPr>
          <p:spPr>
            <a:xfrm>
              <a:off x="4108" y="2472"/>
              <a:ext cx="270"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800">
                  <a:solidFill>
                    <a:schemeClr val="dk1"/>
                  </a:solidFill>
                  <a:latin typeface="Trebuchet MS"/>
                  <a:ea typeface="Trebuchet MS"/>
                  <a:cs typeface="Trebuchet MS"/>
                  <a:sym typeface="Trebuchet MS"/>
                </a:rPr>
                <a:t>Head</a:t>
              </a:r>
              <a:endParaRPr/>
            </a:p>
          </p:txBody>
        </p:sp>
        <p:cxnSp>
          <p:nvCxnSpPr>
            <p:cNvPr id="904" name="Google Shape;904;p40"/>
            <p:cNvCxnSpPr/>
            <p:nvPr/>
          </p:nvCxnSpPr>
          <p:spPr>
            <a:xfrm flipH="1" rot="10800000">
              <a:off x="3990" y="2542"/>
              <a:ext cx="154" cy="185"/>
            </a:xfrm>
            <a:prstGeom prst="straightConnector1">
              <a:avLst/>
            </a:prstGeom>
            <a:noFill/>
            <a:ln cap="flat" cmpd="sng" w="25400">
              <a:solidFill>
                <a:schemeClr val="dk1"/>
              </a:solidFill>
              <a:prstDash val="solid"/>
              <a:round/>
              <a:headEnd len="med" w="med" type="none"/>
              <a:tailEnd len="med" w="med" type="none"/>
            </a:ln>
          </p:spPr>
        </p:cxnSp>
        <p:cxnSp>
          <p:nvCxnSpPr>
            <p:cNvPr id="905" name="Google Shape;905;p40"/>
            <p:cNvCxnSpPr/>
            <p:nvPr/>
          </p:nvCxnSpPr>
          <p:spPr>
            <a:xfrm rot="10800000">
              <a:off x="3015" y="2563"/>
              <a:ext cx="154" cy="216"/>
            </a:xfrm>
            <a:prstGeom prst="straightConnector1">
              <a:avLst/>
            </a:prstGeom>
            <a:noFill/>
            <a:ln cap="flat" cmpd="sng" w="25400">
              <a:solidFill>
                <a:schemeClr val="dk1"/>
              </a:solidFill>
              <a:prstDash val="solid"/>
              <a:round/>
              <a:headEnd len="med" w="med" type="none"/>
              <a:tailEnd len="med" w="med" type="none"/>
            </a:ln>
          </p:spPr>
        </p:cxnSp>
        <p:cxnSp>
          <p:nvCxnSpPr>
            <p:cNvPr id="906" name="Google Shape;906;p40"/>
            <p:cNvCxnSpPr/>
            <p:nvPr/>
          </p:nvCxnSpPr>
          <p:spPr>
            <a:xfrm>
              <a:off x="3015" y="2563"/>
              <a:ext cx="293" cy="216"/>
            </a:xfrm>
            <a:prstGeom prst="straightConnector1">
              <a:avLst/>
            </a:prstGeom>
            <a:noFill/>
            <a:ln cap="flat" cmpd="sng" w="25400">
              <a:solidFill>
                <a:schemeClr val="dk1"/>
              </a:solidFill>
              <a:prstDash val="solid"/>
              <a:round/>
              <a:headEnd len="med" w="med" type="none"/>
              <a:tailEnd len="med" w="med" type="none"/>
            </a:ln>
          </p:spPr>
        </p:cxnSp>
        <p:sp>
          <p:nvSpPr>
            <p:cNvPr id="907" name="Google Shape;907;p40"/>
            <p:cNvSpPr txBox="1"/>
            <p:nvPr/>
          </p:nvSpPr>
          <p:spPr>
            <a:xfrm>
              <a:off x="2717" y="2485"/>
              <a:ext cx="326"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800">
                  <a:solidFill>
                    <a:schemeClr val="dk1"/>
                  </a:solidFill>
                  <a:latin typeface="Trebuchet MS"/>
                  <a:ea typeface="Trebuchet MS"/>
                  <a:cs typeface="Trebuchet MS"/>
                  <a:sym typeface="Trebuchet MS"/>
                </a:rPr>
                <a:t>Bristles</a:t>
              </a:r>
              <a:endParaRPr/>
            </a:p>
          </p:txBody>
        </p:sp>
        <p:cxnSp>
          <p:nvCxnSpPr>
            <p:cNvPr id="908" name="Google Shape;908;p40"/>
            <p:cNvCxnSpPr/>
            <p:nvPr/>
          </p:nvCxnSpPr>
          <p:spPr>
            <a:xfrm>
              <a:off x="4338" y="3280"/>
              <a:ext cx="154" cy="0"/>
            </a:xfrm>
            <a:prstGeom prst="straightConnector1">
              <a:avLst/>
            </a:prstGeom>
            <a:noFill/>
            <a:ln cap="flat" cmpd="sng" w="25400">
              <a:solidFill>
                <a:schemeClr val="dk1"/>
              </a:solidFill>
              <a:prstDash val="solid"/>
              <a:round/>
              <a:headEnd len="med" w="med" type="none"/>
              <a:tailEnd len="med" w="med" type="stealth"/>
            </a:ln>
          </p:spPr>
        </p:cxnSp>
        <p:cxnSp>
          <p:nvCxnSpPr>
            <p:cNvPr id="909" name="Google Shape;909;p40"/>
            <p:cNvCxnSpPr/>
            <p:nvPr/>
          </p:nvCxnSpPr>
          <p:spPr>
            <a:xfrm>
              <a:off x="4074" y="2733"/>
              <a:ext cx="154" cy="0"/>
            </a:xfrm>
            <a:prstGeom prst="straightConnector1">
              <a:avLst/>
            </a:prstGeom>
            <a:noFill/>
            <a:ln cap="flat" cmpd="sng" w="25400">
              <a:solidFill>
                <a:schemeClr val="dk1"/>
              </a:solidFill>
              <a:prstDash val="solid"/>
              <a:round/>
              <a:headEnd len="med" w="med" type="none"/>
              <a:tailEnd len="med" w="med" type="stealth"/>
            </a:ln>
          </p:spPr>
        </p:cxnSp>
      </p:grpSp>
      <p:sp>
        <p:nvSpPr>
          <p:cNvPr id="910" name="Google Shape;910;p4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Hydrostatic Skeleton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4" name="Shape 914"/>
        <p:cNvGrpSpPr/>
        <p:nvPr/>
      </p:nvGrpSpPr>
      <p:grpSpPr>
        <a:xfrm>
          <a:off x="0" y="0"/>
          <a:ext cx="0" cy="0"/>
          <a:chOff x="0" y="0"/>
          <a:chExt cx="0" cy="0"/>
        </a:xfrm>
      </p:grpSpPr>
      <p:grpSp>
        <p:nvGrpSpPr>
          <p:cNvPr id="915" name="Google Shape;915;p41"/>
          <p:cNvGrpSpPr/>
          <p:nvPr/>
        </p:nvGrpSpPr>
        <p:grpSpPr>
          <a:xfrm>
            <a:off x="1299956" y="1342745"/>
            <a:ext cx="7986712" cy="5362575"/>
            <a:chOff x="697" y="752"/>
            <a:chExt cx="5031" cy="3378"/>
          </a:xfrm>
        </p:grpSpPr>
        <p:grpSp>
          <p:nvGrpSpPr>
            <p:cNvPr id="916" name="Google Shape;916;p41"/>
            <p:cNvGrpSpPr/>
            <p:nvPr/>
          </p:nvGrpSpPr>
          <p:grpSpPr>
            <a:xfrm>
              <a:off x="989" y="796"/>
              <a:ext cx="4063" cy="3223"/>
              <a:chOff x="416" y="457"/>
              <a:chExt cx="4424" cy="3509"/>
            </a:xfrm>
          </p:grpSpPr>
          <p:pic>
            <p:nvPicPr>
              <p:cNvPr id="917" name="Google Shape;917;p41"/>
              <p:cNvPicPr preferRelativeResize="0"/>
              <p:nvPr/>
            </p:nvPicPr>
            <p:blipFill rotWithShape="1">
              <a:blip r:embed="rId3">
                <a:alphaModFix/>
              </a:blip>
              <a:srcRect b="0" l="0" r="0" t="0"/>
              <a:stretch/>
            </p:blipFill>
            <p:spPr>
              <a:xfrm>
                <a:off x="416" y="457"/>
                <a:ext cx="1984" cy="3501"/>
              </a:xfrm>
              <a:prstGeom prst="rect">
                <a:avLst/>
              </a:prstGeom>
              <a:noFill/>
              <a:ln>
                <a:noFill/>
              </a:ln>
            </p:spPr>
          </p:pic>
          <p:pic>
            <p:nvPicPr>
              <p:cNvPr id="918" name="Google Shape;918;p41"/>
              <p:cNvPicPr preferRelativeResize="0"/>
              <p:nvPr/>
            </p:nvPicPr>
            <p:blipFill rotWithShape="1">
              <a:blip r:embed="rId4">
                <a:alphaModFix/>
              </a:blip>
              <a:srcRect b="0" l="0" r="0" t="0"/>
              <a:stretch/>
            </p:blipFill>
            <p:spPr>
              <a:xfrm>
                <a:off x="3264" y="465"/>
                <a:ext cx="1576" cy="3501"/>
              </a:xfrm>
              <a:prstGeom prst="rect">
                <a:avLst/>
              </a:prstGeom>
              <a:noFill/>
              <a:ln>
                <a:noFill/>
              </a:ln>
            </p:spPr>
          </p:pic>
        </p:grpSp>
        <p:grpSp>
          <p:nvGrpSpPr>
            <p:cNvPr id="919" name="Google Shape;919;p41"/>
            <p:cNvGrpSpPr/>
            <p:nvPr/>
          </p:nvGrpSpPr>
          <p:grpSpPr>
            <a:xfrm>
              <a:off x="3427" y="1602"/>
              <a:ext cx="2301" cy="482"/>
              <a:chOff x="3427" y="1602"/>
              <a:chExt cx="2301" cy="482"/>
            </a:xfrm>
          </p:grpSpPr>
          <p:sp>
            <p:nvSpPr>
              <p:cNvPr id="920" name="Google Shape;920;p41"/>
              <p:cNvSpPr/>
              <p:nvPr/>
            </p:nvSpPr>
            <p:spPr>
              <a:xfrm>
                <a:off x="3463" y="1647"/>
                <a:ext cx="88" cy="88"/>
              </a:xfrm>
              <a:prstGeom prst="ellipse">
                <a:avLst/>
              </a:prstGeom>
              <a:solidFill>
                <a:srgbClr val="00CCFF"/>
              </a:solidFill>
              <a:ln cap="flat" cmpd="sng" w="25400">
                <a:solidFill>
                  <a:srgbClr val="00CCFF"/>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21" name="Google Shape;921;p41"/>
              <p:cNvSpPr txBox="1"/>
              <p:nvPr/>
            </p:nvSpPr>
            <p:spPr>
              <a:xfrm>
                <a:off x="3427" y="1602"/>
                <a:ext cx="2301" cy="482"/>
              </a:xfrm>
              <a:prstGeom prst="rect">
                <a:avLst/>
              </a:prstGeom>
              <a:noFill/>
              <a:ln>
                <a:noFill/>
              </a:ln>
            </p:spPr>
            <p:txBody>
              <a:bodyPr anchorCtr="0" anchor="ctr" bIns="46025" lIns="92075" spcFirstLastPara="1" rIns="92075" wrap="square" tIns="46025">
                <a:noAutofit/>
              </a:bodyPr>
              <a:lstStyle/>
              <a:p>
                <a:pPr indent="-190500" lvl="0" marL="190500" marR="0" rtl="0" algn="l">
                  <a:spcBef>
                    <a:spcPts val="0"/>
                  </a:spcBef>
                  <a:spcAft>
                    <a:spcPts val="0"/>
                  </a:spcAft>
                  <a:buNone/>
                </a:pPr>
                <a:r>
                  <a:rPr b="1" lang="en-US" sz="1100">
                    <a:solidFill>
                      <a:schemeClr val="lt1"/>
                    </a:solidFill>
                    <a:latin typeface="Arial"/>
                    <a:ea typeface="Arial"/>
                    <a:cs typeface="Arial"/>
                    <a:sym typeface="Arial"/>
                  </a:rPr>
                  <a:t>1</a:t>
                </a:r>
                <a:r>
                  <a:rPr lang="en-US" sz="1100">
                    <a:solidFill>
                      <a:schemeClr val="dk1"/>
                    </a:solidFill>
                    <a:latin typeface="Arial"/>
                    <a:ea typeface="Arial"/>
                    <a:cs typeface="Arial"/>
                    <a:sym typeface="Arial"/>
                  </a:rPr>
                  <a:t>   </a:t>
                </a:r>
                <a:r>
                  <a:rPr b="1" lang="en-US" sz="1100">
                    <a:solidFill>
                      <a:schemeClr val="dk1"/>
                    </a:solidFill>
                    <a:latin typeface="Arial"/>
                    <a:ea typeface="Arial"/>
                    <a:cs typeface="Arial"/>
                    <a:sym typeface="Arial"/>
                  </a:rPr>
                  <a:t>Ball-and-socket joints,</a:t>
                </a:r>
                <a:r>
                  <a:rPr lang="en-US" sz="1100">
                    <a:solidFill>
                      <a:schemeClr val="dk1"/>
                    </a:solidFill>
                    <a:latin typeface="Arial"/>
                    <a:ea typeface="Arial"/>
                    <a:cs typeface="Arial"/>
                    <a:sym typeface="Arial"/>
                  </a:rPr>
                  <a:t> where the humerus contacts</a:t>
                </a:r>
                <a:br>
                  <a:rPr lang="en-US" sz="1100">
                    <a:solidFill>
                      <a:schemeClr val="dk1"/>
                    </a:solidFill>
                    <a:latin typeface="Arial"/>
                    <a:ea typeface="Arial"/>
                    <a:cs typeface="Arial"/>
                    <a:sym typeface="Arial"/>
                  </a:rPr>
                </a:br>
                <a:r>
                  <a:rPr lang="en-US" sz="1100">
                    <a:solidFill>
                      <a:schemeClr val="dk1"/>
                    </a:solidFill>
                    <a:latin typeface="Arial"/>
                    <a:ea typeface="Arial"/>
                    <a:cs typeface="Arial"/>
                    <a:sym typeface="Arial"/>
                  </a:rPr>
                  <a:t>the shoulder girdle and where the femur contacts the</a:t>
                </a:r>
                <a:br>
                  <a:rPr lang="en-US" sz="1100">
                    <a:solidFill>
                      <a:schemeClr val="dk1"/>
                    </a:solidFill>
                    <a:latin typeface="Arial"/>
                    <a:ea typeface="Arial"/>
                    <a:cs typeface="Arial"/>
                    <a:sym typeface="Arial"/>
                  </a:rPr>
                </a:br>
                <a:r>
                  <a:rPr lang="en-US" sz="1100">
                    <a:solidFill>
                      <a:schemeClr val="dk1"/>
                    </a:solidFill>
                    <a:latin typeface="Arial"/>
                    <a:ea typeface="Arial"/>
                    <a:cs typeface="Arial"/>
                    <a:sym typeface="Arial"/>
                  </a:rPr>
                  <a:t>pelvic girdle, enable us to rotate our arms and</a:t>
                </a:r>
                <a:br>
                  <a:rPr lang="en-US" sz="1100">
                    <a:solidFill>
                      <a:schemeClr val="dk1"/>
                    </a:solidFill>
                    <a:latin typeface="Arial"/>
                    <a:ea typeface="Arial"/>
                    <a:cs typeface="Arial"/>
                    <a:sym typeface="Arial"/>
                  </a:rPr>
                </a:br>
                <a:r>
                  <a:rPr lang="en-US" sz="1100">
                    <a:solidFill>
                      <a:schemeClr val="dk1"/>
                    </a:solidFill>
                    <a:latin typeface="Arial"/>
                    <a:ea typeface="Arial"/>
                    <a:cs typeface="Arial"/>
                    <a:sym typeface="Arial"/>
                  </a:rPr>
                  <a:t>legs and move them in several planes.</a:t>
                </a:r>
                <a:endParaRPr/>
              </a:p>
            </p:txBody>
          </p:sp>
        </p:grpSp>
        <p:grpSp>
          <p:nvGrpSpPr>
            <p:cNvPr id="922" name="Google Shape;922;p41"/>
            <p:cNvGrpSpPr/>
            <p:nvPr/>
          </p:nvGrpSpPr>
          <p:grpSpPr>
            <a:xfrm>
              <a:off x="3414" y="2842"/>
              <a:ext cx="2171" cy="376"/>
              <a:chOff x="3056" y="2685"/>
              <a:chExt cx="2364" cy="409"/>
            </a:xfrm>
          </p:grpSpPr>
          <p:sp>
            <p:nvSpPr>
              <p:cNvPr id="923" name="Google Shape;923;p41"/>
              <p:cNvSpPr/>
              <p:nvPr/>
            </p:nvSpPr>
            <p:spPr>
              <a:xfrm>
                <a:off x="3100" y="2736"/>
                <a:ext cx="96" cy="96"/>
              </a:xfrm>
              <a:prstGeom prst="ellipse">
                <a:avLst/>
              </a:prstGeom>
              <a:solidFill>
                <a:srgbClr val="00CCFF"/>
              </a:solidFill>
              <a:ln cap="flat" cmpd="sng" w="25400">
                <a:solidFill>
                  <a:srgbClr val="00CCFF"/>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24" name="Google Shape;924;p41"/>
              <p:cNvSpPr txBox="1"/>
              <p:nvPr/>
            </p:nvSpPr>
            <p:spPr>
              <a:xfrm>
                <a:off x="3056" y="2685"/>
                <a:ext cx="2364" cy="409"/>
              </a:xfrm>
              <a:prstGeom prst="rect">
                <a:avLst/>
              </a:prstGeom>
              <a:noFill/>
              <a:ln>
                <a:noFill/>
              </a:ln>
            </p:spPr>
            <p:txBody>
              <a:bodyPr anchorCtr="0" anchor="ctr" bIns="46025" lIns="92075" spcFirstLastPara="1" rIns="92075" wrap="square" tIns="46025">
                <a:noAutofit/>
              </a:bodyPr>
              <a:lstStyle/>
              <a:p>
                <a:pPr indent="-160338" lvl="0" marL="173038" marR="0" rtl="0" algn="l">
                  <a:spcBef>
                    <a:spcPts val="0"/>
                  </a:spcBef>
                  <a:spcAft>
                    <a:spcPts val="0"/>
                  </a:spcAft>
                  <a:buNone/>
                </a:pPr>
                <a:r>
                  <a:rPr b="1" lang="en-US" sz="1100">
                    <a:solidFill>
                      <a:schemeClr val="lt1"/>
                    </a:solidFill>
                    <a:latin typeface="Arial"/>
                    <a:ea typeface="Arial"/>
                    <a:cs typeface="Arial"/>
                    <a:sym typeface="Arial"/>
                  </a:rPr>
                  <a:t>2</a:t>
                </a:r>
                <a:r>
                  <a:rPr lang="en-US" sz="1100">
                    <a:solidFill>
                      <a:schemeClr val="dk1"/>
                    </a:solidFill>
                    <a:latin typeface="Arial"/>
                    <a:ea typeface="Arial"/>
                    <a:cs typeface="Arial"/>
                    <a:sym typeface="Arial"/>
                  </a:rPr>
                  <a:t>   </a:t>
                </a:r>
                <a:r>
                  <a:rPr b="1" lang="en-US" sz="1100">
                    <a:solidFill>
                      <a:schemeClr val="dk1"/>
                    </a:solidFill>
                    <a:latin typeface="Arial"/>
                    <a:ea typeface="Arial"/>
                    <a:cs typeface="Arial"/>
                    <a:sym typeface="Arial"/>
                  </a:rPr>
                  <a:t>Hinge joints,</a:t>
                </a:r>
                <a:r>
                  <a:rPr lang="en-US" sz="1100">
                    <a:solidFill>
                      <a:schemeClr val="dk1"/>
                    </a:solidFill>
                    <a:latin typeface="Arial"/>
                    <a:ea typeface="Arial"/>
                    <a:cs typeface="Arial"/>
                    <a:sym typeface="Arial"/>
                  </a:rPr>
                  <a:t> such as between the humerus and</a:t>
                </a:r>
                <a:br>
                  <a:rPr lang="en-US" sz="1100">
                    <a:solidFill>
                      <a:schemeClr val="dk1"/>
                    </a:solidFill>
                    <a:latin typeface="Arial"/>
                    <a:ea typeface="Arial"/>
                    <a:cs typeface="Arial"/>
                    <a:sym typeface="Arial"/>
                  </a:rPr>
                </a:br>
                <a:r>
                  <a:rPr lang="en-US" sz="1100">
                    <a:solidFill>
                      <a:schemeClr val="dk1"/>
                    </a:solidFill>
                    <a:latin typeface="Arial"/>
                    <a:ea typeface="Arial"/>
                    <a:cs typeface="Arial"/>
                    <a:sym typeface="Arial"/>
                  </a:rPr>
                  <a:t>the head of the ulna, restrict movement to a single</a:t>
                </a:r>
                <a:br>
                  <a:rPr lang="en-US" sz="1100">
                    <a:solidFill>
                      <a:schemeClr val="dk1"/>
                    </a:solidFill>
                    <a:latin typeface="Arial"/>
                    <a:ea typeface="Arial"/>
                    <a:cs typeface="Arial"/>
                    <a:sym typeface="Arial"/>
                  </a:rPr>
                </a:br>
                <a:r>
                  <a:rPr lang="en-US" sz="1100">
                    <a:solidFill>
                      <a:schemeClr val="dk1"/>
                    </a:solidFill>
                    <a:latin typeface="Arial"/>
                    <a:ea typeface="Arial"/>
                    <a:cs typeface="Arial"/>
                    <a:sym typeface="Arial"/>
                  </a:rPr>
                  <a:t>plane.</a:t>
                </a:r>
                <a:endParaRPr/>
              </a:p>
            </p:txBody>
          </p:sp>
        </p:grpSp>
        <p:grpSp>
          <p:nvGrpSpPr>
            <p:cNvPr id="925" name="Google Shape;925;p41"/>
            <p:cNvGrpSpPr/>
            <p:nvPr/>
          </p:nvGrpSpPr>
          <p:grpSpPr>
            <a:xfrm>
              <a:off x="3429" y="3860"/>
              <a:ext cx="2118" cy="270"/>
              <a:chOff x="3093" y="3793"/>
              <a:chExt cx="2306" cy="294"/>
            </a:xfrm>
          </p:grpSpPr>
          <p:sp>
            <p:nvSpPr>
              <p:cNvPr id="926" name="Google Shape;926;p41"/>
              <p:cNvSpPr/>
              <p:nvPr/>
            </p:nvSpPr>
            <p:spPr>
              <a:xfrm>
                <a:off x="3120" y="3840"/>
                <a:ext cx="96" cy="96"/>
              </a:xfrm>
              <a:prstGeom prst="ellipse">
                <a:avLst/>
              </a:prstGeom>
              <a:solidFill>
                <a:srgbClr val="00CCFF"/>
              </a:solidFill>
              <a:ln cap="flat" cmpd="sng" w="25400">
                <a:solidFill>
                  <a:srgbClr val="00CCFF"/>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27" name="Google Shape;927;p41"/>
              <p:cNvSpPr txBox="1"/>
              <p:nvPr/>
            </p:nvSpPr>
            <p:spPr>
              <a:xfrm>
                <a:off x="3093" y="3793"/>
                <a:ext cx="2306" cy="294"/>
              </a:xfrm>
              <a:prstGeom prst="rect">
                <a:avLst/>
              </a:prstGeom>
              <a:noFill/>
              <a:ln>
                <a:noFill/>
              </a:ln>
            </p:spPr>
            <p:txBody>
              <a:bodyPr anchorCtr="0" anchor="ctr" bIns="46025" lIns="92075" spcFirstLastPara="1" rIns="92075" wrap="square" tIns="46025">
                <a:noAutofit/>
              </a:bodyPr>
              <a:lstStyle/>
              <a:p>
                <a:pPr indent="-190500" lvl="0" marL="190500" marR="0" rtl="0" algn="l">
                  <a:spcBef>
                    <a:spcPts val="0"/>
                  </a:spcBef>
                  <a:spcAft>
                    <a:spcPts val="0"/>
                  </a:spcAft>
                  <a:buNone/>
                </a:pPr>
                <a:r>
                  <a:rPr b="1" lang="en-US" sz="1100">
                    <a:solidFill>
                      <a:schemeClr val="lt1"/>
                    </a:solidFill>
                    <a:latin typeface="Arial"/>
                    <a:ea typeface="Arial"/>
                    <a:cs typeface="Arial"/>
                    <a:sym typeface="Arial"/>
                  </a:rPr>
                  <a:t>3</a:t>
                </a:r>
                <a:r>
                  <a:rPr lang="en-US" sz="1100">
                    <a:solidFill>
                      <a:schemeClr val="dk1"/>
                    </a:solidFill>
                    <a:latin typeface="Arial"/>
                    <a:ea typeface="Arial"/>
                    <a:cs typeface="Arial"/>
                    <a:sym typeface="Arial"/>
                  </a:rPr>
                  <a:t>   </a:t>
                </a:r>
                <a:r>
                  <a:rPr b="1" lang="en-US" sz="1100">
                    <a:solidFill>
                      <a:schemeClr val="dk1"/>
                    </a:solidFill>
                    <a:latin typeface="Arial"/>
                    <a:ea typeface="Arial"/>
                    <a:cs typeface="Arial"/>
                    <a:sym typeface="Arial"/>
                  </a:rPr>
                  <a:t>Pivot joints</a:t>
                </a:r>
                <a:r>
                  <a:rPr lang="en-US" sz="1100">
                    <a:solidFill>
                      <a:schemeClr val="dk1"/>
                    </a:solidFill>
                    <a:latin typeface="Arial"/>
                    <a:ea typeface="Arial"/>
                    <a:cs typeface="Arial"/>
                    <a:sym typeface="Arial"/>
                  </a:rPr>
                  <a:t> allow us to rotate our forearm at the</a:t>
                </a:r>
                <a:br>
                  <a:rPr lang="en-US" sz="1100">
                    <a:solidFill>
                      <a:schemeClr val="dk1"/>
                    </a:solidFill>
                    <a:latin typeface="Arial"/>
                    <a:ea typeface="Arial"/>
                    <a:cs typeface="Arial"/>
                    <a:sym typeface="Arial"/>
                  </a:rPr>
                </a:br>
                <a:r>
                  <a:rPr lang="en-US" sz="1100">
                    <a:solidFill>
                      <a:schemeClr val="dk1"/>
                    </a:solidFill>
                    <a:latin typeface="Arial"/>
                    <a:ea typeface="Arial"/>
                    <a:cs typeface="Arial"/>
                    <a:sym typeface="Arial"/>
                  </a:rPr>
                  <a:t>elbow and to move our head from side to side.</a:t>
                </a:r>
                <a:endParaRPr/>
              </a:p>
            </p:txBody>
          </p:sp>
        </p:grpSp>
        <p:sp>
          <p:nvSpPr>
            <p:cNvPr id="928" name="Google Shape;928;p41"/>
            <p:cNvSpPr txBox="1"/>
            <p:nvPr/>
          </p:nvSpPr>
          <p:spPr>
            <a:xfrm>
              <a:off x="1062" y="785"/>
              <a:ext cx="248" cy="15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1000">
                  <a:solidFill>
                    <a:schemeClr val="dk1"/>
                  </a:solidFill>
                  <a:latin typeface="Trebuchet MS"/>
                  <a:ea typeface="Trebuchet MS"/>
                  <a:cs typeface="Trebuchet MS"/>
                  <a:sym typeface="Trebuchet MS"/>
                </a:rPr>
                <a:t>key</a:t>
              </a:r>
              <a:endParaRPr/>
            </a:p>
          </p:txBody>
        </p:sp>
        <p:sp>
          <p:nvSpPr>
            <p:cNvPr id="929" name="Google Shape;929;p41"/>
            <p:cNvSpPr txBox="1"/>
            <p:nvPr/>
          </p:nvSpPr>
          <p:spPr>
            <a:xfrm>
              <a:off x="1037" y="899"/>
              <a:ext cx="513"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800">
                  <a:solidFill>
                    <a:schemeClr val="dk1"/>
                  </a:solidFill>
                  <a:latin typeface="Trebuchet MS"/>
                  <a:ea typeface="Trebuchet MS"/>
                  <a:cs typeface="Trebuchet MS"/>
                  <a:sym typeface="Trebuchet MS"/>
                </a:rPr>
                <a:t>Axial skeleton</a:t>
              </a:r>
              <a:endParaRPr/>
            </a:p>
          </p:txBody>
        </p:sp>
        <p:sp>
          <p:nvSpPr>
            <p:cNvPr id="930" name="Google Shape;930;p41"/>
            <p:cNvSpPr txBox="1"/>
            <p:nvPr/>
          </p:nvSpPr>
          <p:spPr>
            <a:xfrm>
              <a:off x="1057" y="979"/>
              <a:ext cx="492" cy="21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Appendicular</a:t>
              </a:r>
              <a:br>
                <a:rPr lang="en-US" sz="800">
                  <a:solidFill>
                    <a:schemeClr val="dk1"/>
                  </a:solidFill>
                  <a:latin typeface="Trebuchet MS"/>
                  <a:ea typeface="Trebuchet MS"/>
                  <a:cs typeface="Trebuchet MS"/>
                  <a:sym typeface="Trebuchet MS"/>
                </a:rPr>
              </a:br>
              <a:r>
                <a:rPr lang="en-US" sz="800">
                  <a:solidFill>
                    <a:schemeClr val="dk1"/>
                  </a:solidFill>
                  <a:latin typeface="Trebuchet MS"/>
                  <a:ea typeface="Trebuchet MS"/>
                  <a:cs typeface="Trebuchet MS"/>
                  <a:sym typeface="Trebuchet MS"/>
                </a:rPr>
                <a:t>skeleton</a:t>
              </a:r>
              <a:endParaRPr/>
            </a:p>
          </p:txBody>
        </p:sp>
        <p:sp>
          <p:nvSpPr>
            <p:cNvPr id="931" name="Google Shape;931;p41"/>
            <p:cNvSpPr/>
            <p:nvPr/>
          </p:nvSpPr>
          <p:spPr>
            <a:xfrm>
              <a:off x="1875" y="817"/>
              <a:ext cx="58" cy="379"/>
            </a:xfrm>
            <a:prstGeom prst="leftBrace">
              <a:avLst>
                <a:gd fmla="val 54454" name="adj1"/>
                <a:gd fmla="val 50000"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32" name="Google Shape;932;p41"/>
            <p:cNvSpPr txBox="1"/>
            <p:nvPr/>
          </p:nvSpPr>
          <p:spPr>
            <a:xfrm>
              <a:off x="1624" y="938"/>
              <a:ext cx="255"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800">
                  <a:solidFill>
                    <a:schemeClr val="dk1"/>
                  </a:solidFill>
                  <a:latin typeface="Trebuchet MS"/>
                  <a:ea typeface="Trebuchet MS"/>
                  <a:cs typeface="Trebuchet MS"/>
                  <a:sym typeface="Trebuchet MS"/>
                </a:rPr>
                <a:t>Skull</a:t>
              </a:r>
              <a:endParaRPr/>
            </a:p>
          </p:txBody>
        </p:sp>
        <p:sp>
          <p:nvSpPr>
            <p:cNvPr id="933" name="Google Shape;933;p41"/>
            <p:cNvSpPr txBox="1"/>
            <p:nvPr/>
          </p:nvSpPr>
          <p:spPr>
            <a:xfrm>
              <a:off x="711" y="1305"/>
              <a:ext cx="374" cy="21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Shoulder</a:t>
              </a:r>
              <a:br>
                <a:rPr lang="en-US" sz="800">
                  <a:solidFill>
                    <a:schemeClr val="dk1"/>
                  </a:solidFill>
                  <a:latin typeface="Trebuchet MS"/>
                  <a:ea typeface="Trebuchet MS"/>
                  <a:cs typeface="Trebuchet MS"/>
                  <a:sym typeface="Trebuchet MS"/>
                </a:rPr>
              </a:br>
              <a:r>
                <a:rPr lang="en-US" sz="800">
                  <a:solidFill>
                    <a:schemeClr val="dk1"/>
                  </a:solidFill>
                  <a:latin typeface="Trebuchet MS"/>
                  <a:ea typeface="Trebuchet MS"/>
                  <a:cs typeface="Trebuchet MS"/>
                  <a:sym typeface="Trebuchet MS"/>
                </a:rPr>
                <a:t>girdle</a:t>
              </a:r>
              <a:endParaRPr/>
            </a:p>
          </p:txBody>
        </p:sp>
        <p:cxnSp>
          <p:nvCxnSpPr>
            <p:cNvPr id="934" name="Google Shape;934;p41"/>
            <p:cNvCxnSpPr/>
            <p:nvPr/>
          </p:nvCxnSpPr>
          <p:spPr>
            <a:xfrm>
              <a:off x="1033" y="1416"/>
              <a:ext cx="235" cy="0"/>
            </a:xfrm>
            <a:prstGeom prst="straightConnector1">
              <a:avLst/>
            </a:prstGeom>
            <a:noFill/>
            <a:ln cap="flat" cmpd="sng" w="25400">
              <a:solidFill>
                <a:schemeClr val="dk1"/>
              </a:solidFill>
              <a:prstDash val="solid"/>
              <a:round/>
              <a:headEnd len="med" w="med" type="none"/>
              <a:tailEnd len="med" w="med" type="none"/>
            </a:ln>
          </p:spPr>
        </p:cxnSp>
        <p:sp>
          <p:nvSpPr>
            <p:cNvPr id="935" name="Google Shape;935;p41"/>
            <p:cNvSpPr txBox="1"/>
            <p:nvPr/>
          </p:nvSpPr>
          <p:spPr>
            <a:xfrm>
              <a:off x="1268" y="1292"/>
              <a:ext cx="340" cy="13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Clavicle</a:t>
              </a:r>
              <a:endParaRPr/>
            </a:p>
          </p:txBody>
        </p:sp>
        <p:sp>
          <p:nvSpPr>
            <p:cNvPr id="936" name="Google Shape;936;p41"/>
            <p:cNvSpPr txBox="1"/>
            <p:nvPr/>
          </p:nvSpPr>
          <p:spPr>
            <a:xfrm>
              <a:off x="1271" y="1407"/>
              <a:ext cx="349" cy="13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Scapula</a:t>
              </a:r>
              <a:endParaRPr/>
            </a:p>
          </p:txBody>
        </p:sp>
        <p:sp>
          <p:nvSpPr>
            <p:cNvPr id="937" name="Google Shape;937;p41"/>
            <p:cNvSpPr/>
            <p:nvPr/>
          </p:nvSpPr>
          <p:spPr>
            <a:xfrm>
              <a:off x="1277" y="1361"/>
              <a:ext cx="47" cy="114"/>
            </a:xfrm>
            <a:prstGeom prst="leftBrace">
              <a:avLst>
                <a:gd fmla="val 20213" name="adj1"/>
                <a:gd fmla="val 50000"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cxnSp>
          <p:nvCxnSpPr>
            <p:cNvPr id="938" name="Google Shape;938;p41"/>
            <p:cNvCxnSpPr/>
            <p:nvPr/>
          </p:nvCxnSpPr>
          <p:spPr>
            <a:xfrm>
              <a:off x="1577" y="1361"/>
              <a:ext cx="309" cy="0"/>
            </a:xfrm>
            <a:prstGeom prst="straightConnector1">
              <a:avLst/>
            </a:prstGeom>
            <a:noFill/>
            <a:ln cap="flat" cmpd="sng" w="25400">
              <a:solidFill>
                <a:schemeClr val="dk1"/>
              </a:solidFill>
              <a:prstDash val="solid"/>
              <a:round/>
              <a:headEnd len="med" w="med" type="none"/>
              <a:tailEnd len="med" w="med" type="none"/>
            </a:ln>
          </p:spPr>
        </p:cxnSp>
        <p:cxnSp>
          <p:nvCxnSpPr>
            <p:cNvPr id="939" name="Google Shape;939;p41"/>
            <p:cNvCxnSpPr/>
            <p:nvPr/>
          </p:nvCxnSpPr>
          <p:spPr>
            <a:xfrm>
              <a:off x="1577" y="1478"/>
              <a:ext cx="290" cy="0"/>
            </a:xfrm>
            <a:prstGeom prst="straightConnector1">
              <a:avLst/>
            </a:prstGeom>
            <a:noFill/>
            <a:ln cap="flat" cmpd="sng" w="25400">
              <a:solidFill>
                <a:schemeClr val="dk1"/>
              </a:solidFill>
              <a:prstDash val="solid"/>
              <a:round/>
              <a:headEnd len="med" w="med" type="none"/>
              <a:tailEnd len="med" w="med" type="none"/>
            </a:ln>
          </p:spPr>
        </p:cxnSp>
        <p:sp>
          <p:nvSpPr>
            <p:cNvPr id="940" name="Google Shape;940;p41"/>
            <p:cNvSpPr txBox="1"/>
            <p:nvPr/>
          </p:nvSpPr>
          <p:spPr>
            <a:xfrm>
              <a:off x="726" y="1551"/>
              <a:ext cx="359" cy="13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Sternum</a:t>
              </a:r>
              <a:endParaRPr/>
            </a:p>
          </p:txBody>
        </p:sp>
        <p:cxnSp>
          <p:nvCxnSpPr>
            <p:cNvPr id="941" name="Google Shape;941;p41"/>
            <p:cNvCxnSpPr/>
            <p:nvPr/>
          </p:nvCxnSpPr>
          <p:spPr>
            <a:xfrm rot="10800000">
              <a:off x="1048" y="1622"/>
              <a:ext cx="1084" cy="0"/>
            </a:xfrm>
            <a:prstGeom prst="straightConnector1">
              <a:avLst/>
            </a:prstGeom>
            <a:noFill/>
            <a:ln cap="flat" cmpd="sng" w="25400">
              <a:solidFill>
                <a:schemeClr val="dk1"/>
              </a:solidFill>
              <a:prstDash val="solid"/>
              <a:round/>
              <a:headEnd len="med" w="med" type="none"/>
              <a:tailEnd len="med" w="med" type="none"/>
            </a:ln>
          </p:spPr>
        </p:cxnSp>
        <p:sp>
          <p:nvSpPr>
            <p:cNvPr id="942" name="Google Shape;942;p41"/>
            <p:cNvSpPr txBox="1"/>
            <p:nvPr/>
          </p:nvSpPr>
          <p:spPr>
            <a:xfrm>
              <a:off x="732" y="1653"/>
              <a:ext cx="212" cy="13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Rib</a:t>
              </a:r>
              <a:endParaRPr/>
            </a:p>
          </p:txBody>
        </p:sp>
        <p:cxnSp>
          <p:nvCxnSpPr>
            <p:cNvPr id="943" name="Google Shape;943;p41"/>
            <p:cNvCxnSpPr/>
            <p:nvPr/>
          </p:nvCxnSpPr>
          <p:spPr>
            <a:xfrm rot="10800000">
              <a:off x="912" y="1725"/>
              <a:ext cx="1030" cy="0"/>
            </a:xfrm>
            <a:prstGeom prst="straightConnector1">
              <a:avLst/>
            </a:prstGeom>
            <a:noFill/>
            <a:ln cap="flat" cmpd="sng" w="25400">
              <a:solidFill>
                <a:schemeClr val="dk1"/>
              </a:solidFill>
              <a:prstDash val="solid"/>
              <a:round/>
              <a:headEnd len="med" w="med" type="none"/>
              <a:tailEnd len="med" w="med" type="none"/>
            </a:ln>
          </p:spPr>
        </p:cxnSp>
        <p:sp>
          <p:nvSpPr>
            <p:cNvPr id="944" name="Google Shape;944;p41"/>
            <p:cNvSpPr txBox="1"/>
            <p:nvPr/>
          </p:nvSpPr>
          <p:spPr>
            <a:xfrm>
              <a:off x="717" y="1742"/>
              <a:ext cx="376" cy="13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Humerus</a:t>
              </a:r>
              <a:endParaRPr/>
            </a:p>
          </p:txBody>
        </p:sp>
        <p:cxnSp>
          <p:nvCxnSpPr>
            <p:cNvPr id="945" name="Google Shape;945;p41"/>
            <p:cNvCxnSpPr/>
            <p:nvPr/>
          </p:nvCxnSpPr>
          <p:spPr>
            <a:xfrm rot="10800000">
              <a:off x="1055" y="1813"/>
              <a:ext cx="673" cy="0"/>
            </a:xfrm>
            <a:prstGeom prst="straightConnector1">
              <a:avLst/>
            </a:prstGeom>
            <a:noFill/>
            <a:ln cap="flat" cmpd="sng" w="25400">
              <a:solidFill>
                <a:schemeClr val="dk1"/>
              </a:solidFill>
              <a:prstDash val="solid"/>
              <a:round/>
              <a:headEnd len="med" w="med" type="none"/>
              <a:tailEnd len="med" w="med" type="none"/>
            </a:ln>
          </p:spPr>
        </p:cxnSp>
        <p:sp>
          <p:nvSpPr>
            <p:cNvPr id="946" name="Google Shape;946;p41"/>
            <p:cNvSpPr txBox="1"/>
            <p:nvPr/>
          </p:nvSpPr>
          <p:spPr>
            <a:xfrm>
              <a:off x="717" y="1870"/>
              <a:ext cx="363" cy="13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Vertebra</a:t>
              </a:r>
              <a:endParaRPr/>
            </a:p>
          </p:txBody>
        </p:sp>
        <p:sp>
          <p:nvSpPr>
            <p:cNvPr id="947" name="Google Shape;947;p41"/>
            <p:cNvSpPr/>
            <p:nvPr/>
          </p:nvSpPr>
          <p:spPr>
            <a:xfrm>
              <a:off x="2003" y="1919"/>
              <a:ext cx="44" cy="44"/>
            </a:xfrm>
            <a:prstGeom prst="leftBrace">
              <a:avLst>
                <a:gd fmla="val 8333" name="adj1"/>
                <a:gd fmla="val 50000"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cxnSp>
          <p:nvCxnSpPr>
            <p:cNvPr id="948" name="Google Shape;948;p41"/>
            <p:cNvCxnSpPr/>
            <p:nvPr/>
          </p:nvCxnSpPr>
          <p:spPr>
            <a:xfrm rot="10800000">
              <a:off x="1048" y="1941"/>
              <a:ext cx="966" cy="0"/>
            </a:xfrm>
            <a:prstGeom prst="straightConnector1">
              <a:avLst/>
            </a:prstGeom>
            <a:noFill/>
            <a:ln cap="flat" cmpd="sng" w="25400">
              <a:solidFill>
                <a:schemeClr val="dk1"/>
              </a:solidFill>
              <a:prstDash val="solid"/>
              <a:round/>
              <a:headEnd len="med" w="med" type="none"/>
              <a:tailEnd len="med" w="med" type="none"/>
            </a:ln>
          </p:spPr>
        </p:cxnSp>
        <p:sp>
          <p:nvSpPr>
            <p:cNvPr id="949" name="Google Shape;949;p41"/>
            <p:cNvSpPr txBox="1"/>
            <p:nvPr/>
          </p:nvSpPr>
          <p:spPr>
            <a:xfrm>
              <a:off x="716" y="1973"/>
              <a:ext cx="316" cy="13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Radius</a:t>
              </a:r>
              <a:endParaRPr/>
            </a:p>
          </p:txBody>
        </p:sp>
        <p:cxnSp>
          <p:nvCxnSpPr>
            <p:cNvPr id="950" name="Google Shape;950;p41"/>
            <p:cNvCxnSpPr/>
            <p:nvPr/>
          </p:nvCxnSpPr>
          <p:spPr>
            <a:xfrm rot="10800000">
              <a:off x="1000" y="2044"/>
              <a:ext cx="625" cy="0"/>
            </a:xfrm>
            <a:prstGeom prst="straightConnector1">
              <a:avLst/>
            </a:prstGeom>
            <a:noFill/>
            <a:ln cap="flat" cmpd="sng" w="25400">
              <a:solidFill>
                <a:schemeClr val="dk1"/>
              </a:solidFill>
              <a:prstDash val="solid"/>
              <a:round/>
              <a:headEnd len="med" w="med" type="none"/>
              <a:tailEnd len="med" w="med" type="none"/>
            </a:ln>
          </p:spPr>
        </p:cxnSp>
        <p:sp>
          <p:nvSpPr>
            <p:cNvPr id="951" name="Google Shape;951;p41"/>
            <p:cNvSpPr txBox="1"/>
            <p:nvPr/>
          </p:nvSpPr>
          <p:spPr>
            <a:xfrm>
              <a:off x="722" y="2043"/>
              <a:ext cx="248" cy="13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Ulna</a:t>
              </a:r>
              <a:endParaRPr/>
            </a:p>
          </p:txBody>
        </p:sp>
        <p:cxnSp>
          <p:nvCxnSpPr>
            <p:cNvPr id="952" name="Google Shape;952;p41"/>
            <p:cNvCxnSpPr/>
            <p:nvPr/>
          </p:nvCxnSpPr>
          <p:spPr>
            <a:xfrm rot="10800000">
              <a:off x="938" y="2114"/>
              <a:ext cx="705" cy="0"/>
            </a:xfrm>
            <a:prstGeom prst="straightConnector1">
              <a:avLst/>
            </a:prstGeom>
            <a:noFill/>
            <a:ln cap="flat" cmpd="sng" w="25400">
              <a:solidFill>
                <a:schemeClr val="dk1"/>
              </a:solidFill>
              <a:prstDash val="solid"/>
              <a:round/>
              <a:headEnd len="med" w="med" type="none"/>
              <a:tailEnd len="med" w="med" type="none"/>
            </a:ln>
          </p:spPr>
        </p:cxnSp>
        <p:sp>
          <p:nvSpPr>
            <p:cNvPr id="953" name="Google Shape;953;p41"/>
            <p:cNvSpPr txBox="1"/>
            <p:nvPr/>
          </p:nvSpPr>
          <p:spPr>
            <a:xfrm>
              <a:off x="712" y="2116"/>
              <a:ext cx="287" cy="21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Pelvic</a:t>
              </a:r>
              <a:br>
                <a:rPr lang="en-US" sz="800">
                  <a:solidFill>
                    <a:schemeClr val="dk1"/>
                  </a:solidFill>
                  <a:latin typeface="Trebuchet MS"/>
                  <a:ea typeface="Trebuchet MS"/>
                  <a:cs typeface="Trebuchet MS"/>
                  <a:sym typeface="Trebuchet MS"/>
                </a:rPr>
              </a:br>
              <a:r>
                <a:rPr lang="en-US" sz="800">
                  <a:solidFill>
                    <a:schemeClr val="dk1"/>
                  </a:solidFill>
                  <a:latin typeface="Trebuchet MS"/>
                  <a:ea typeface="Trebuchet MS"/>
                  <a:cs typeface="Trebuchet MS"/>
                  <a:sym typeface="Trebuchet MS"/>
                </a:rPr>
                <a:t>girdle</a:t>
              </a:r>
              <a:endParaRPr/>
            </a:p>
          </p:txBody>
        </p:sp>
        <p:cxnSp>
          <p:nvCxnSpPr>
            <p:cNvPr id="954" name="Google Shape;954;p41"/>
            <p:cNvCxnSpPr/>
            <p:nvPr/>
          </p:nvCxnSpPr>
          <p:spPr>
            <a:xfrm rot="10800000">
              <a:off x="971" y="2184"/>
              <a:ext cx="914" cy="0"/>
            </a:xfrm>
            <a:prstGeom prst="straightConnector1">
              <a:avLst/>
            </a:prstGeom>
            <a:noFill/>
            <a:ln cap="flat" cmpd="sng" w="25400">
              <a:solidFill>
                <a:schemeClr val="dk1"/>
              </a:solidFill>
              <a:prstDash val="solid"/>
              <a:round/>
              <a:headEnd len="med" w="med" type="none"/>
              <a:tailEnd len="med" w="med" type="none"/>
            </a:ln>
          </p:spPr>
        </p:cxnSp>
        <p:sp>
          <p:nvSpPr>
            <p:cNvPr id="955" name="Google Shape;955;p41"/>
            <p:cNvSpPr txBox="1"/>
            <p:nvPr/>
          </p:nvSpPr>
          <p:spPr>
            <a:xfrm>
              <a:off x="697" y="2293"/>
              <a:ext cx="337" cy="13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Carpals</a:t>
              </a:r>
              <a:endParaRPr/>
            </a:p>
          </p:txBody>
        </p:sp>
        <p:sp>
          <p:nvSpPr>
            <p:cNvPr id="956" name="Google Shape;956;p41"/>
            <p:cNvSpPr/>
            <p:nvPr/>
          </p:nvSpPr>
          <p:spPr>
            <a:xfrm>
              <a:off x="1426" y="2312"/>
              <a:ext cx="47" cy="89"/>
            </a:xfrm>
            <a:prstGeom prst="leftBrace">
              <a:avLst>
                <a:gd fmla="val 15780" name="adj1"/>
                <a:gd fmla="val 50000"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cxnSp>
          <p:nvCxnSpPr>
            <p:cNvPr id="957" name="Google Shape;957;p41"/>
            <p:cNvCxnSpPr/>
            <p:nvPr/>
          </p:nvCxnSpPr>
          <p:spPr>
            <a:xfrm rot="10800000">
              <a:off x="1015" y="2357"/>
              <a:ext cx="408" cy="0"/>
            </a:xfrm>
            <a:prstGeom prst="straightConnector1">
              <a:avLst/>
            </a:prstGeom>
            <a:noFill/>
            <a:ln cap="flat" cmpd="sng" w="25400">
              <a:solidFill>
                <a:schemeClr val="dk1"/>
              </a:solidFill>
              <a:prstDash val="solid"/>
              <a:round/>
              <a:headEnd len="med" w="med" type="none"/>
              <a:tailEnd len="med" w="med" type="none"/>
            </a:ln>
          </p:spPr>
        </p:cxnSp>
        <p:sp>
          <p:nvSpPr>
            <p:cNvPr id="958" name="Google Shape;958;p41"/>
            <p:cNvSpPr/>
            <p:nvPr/>
          </p:nvSpPr>
          <p:spPr>
            <a:xfrm rot="10800000">
              <a:off x="1549" y="2401"/>
              <a:ext cx="47" cy="88"/>
            </a:xfrm>
            <a:prstGeom prst="leftBrace">
              <a:avLst>
                <a:gd fmla="val 15603" name="adj1"/>
                <a:gd fmla="val 50000"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59" name="Google Shape;959;p41"/>
            <p:cNvSpPr/>
            <p:nvPr/>
          </p:nvSpPr>
          <p:spPr>
            <a:xfrm rot="10800000">
              <a:off x="1524" y="2511"/>
              <a:ext cx="53" cy="109"/>
            </a:xfrm>
            <a:prstGeom prst="leftBrace">
              <a:avLst>
                <a:gd fmla="val 17138" name="adj1"/>
                <a:gd fmla="val 50000"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cxnSp>
          <p:nvCxnSpPr>
            <p:cNvPr id="960" name="Google Shape;960;p41"/>
            <p:cNvCxnSpPr/>
            <p:nvPr/>
          </p:nvCxnSpPr>
          <p:spPr>
            <a:xfrm rot="10800000">
              <a:off x="1585" y="2445"/>
              <a:ext cx="129" cy="0"/>
            </a:xfrm>
            <a:prstGeom prst="straightConnector1">
              <a:avLst/>
            </a:prstGeom>
            <a:noFill/>
            <a:ln cap="flat" cmpd="sng" w="25400">
              <a:solidFill>
                <a:schemeClr val="dk1"/>
              </a:solidFill>
              <a:prstDash val="solid"/>
              <a:round/>
              <a:headEnd len="med" w="med" type="none"/>
              <a:tailEnd len="med" w="med" type="none"/>
            </a:ln>
          </p:spPr>
        </p:cxnSp>
        <p:cxnSp>
          <p:nvCxnSpPr>
            <p:cNvPr id="961" name="Google Shape;961;p41"/>
            <p:cNvCxnSpPr/>
            <p:nvPr/>
          </p:nvCxnSpPr>
          <p:spPr>
            <a:xfrm>
              <a:off x="1709" y="2440"/>
              <a:ext cx="0" cy="396"/>
            </a:xfrm>
            <a:prstGeom prst="straightConnector1">
              <a:avLst/>
            </a:prstGeom>
            <a:noFill/>
            <a:ln cap="flat" cmpd="sng" w="25400">
              <a:solidFill>
                <a:schemeClr val="dk1"/>
              </a:solidFill>
              <a:prstDash val="solid"/>
              <a:round/>
              <a:headEnd len="med" w="med" type="none"/>
              <a:tailEnd len="med" w="med" type="none"/>
            </a:ln>
          </p:spPr>
        </p:cxnSp>
        <p:cxnSp>
          <p:nvCxnSpPr>
            <p:cNvPr id="962" name="Google Shape;962;p41"/>
            <p:cNvCxnSpPr/>
            <p:nvPr/>
          </p:nvCxnSpPr>
          <p:spPr>
            <a:xfrm rot="10800000">
              <a:off x="1566" y="2567"/>
              <a:ext cx="78" cy="0"/>
            </a:xfrm>
            <a:prstGeom prst="straightConnector1">
              <a:avLst/>
            </a:prstGeom>
            <a:noFill/>
            <a:ln cap="flat" cmpd="sng" w="25400">
              <a:solidFill>
                <a:schemeClr val="dk1"/>
              </a:solidFill>
              <a:prstDash val="solid"/>
              <a:round/>
              <a:headEnd len="med" w="med" type="none"/>
              <a:tailEnd len="med" w="med" type="none"/>
            </a:ln>
          </p:spPr>
        </p:cxnSp>
        <p:cxnSp>
          <p:nvCxnSpPr>
            <p:cNvPr id="963" name="Google Shape;963;p41"/>
            <p:cNvCxnSpPr/>
            <p:nvPr/>
          </p:nvCxnSpPr>
          <p:spPr>
            <a:xfrm>
              <a:off x="1646" y="2561"/>
              <a:ext cx="0" cy="167"/>
            </a:xfrm>
            <a:prstGeom prst="straightConnector1">
              <a:avLst/>
            </a:prstGeom>
            <a:noFill/>
            <a:ln cap="flat" cmpd="sng" w="25400">
              <a:solidFill>
                <a:schemeClr val="dk1"/>
              </a:solidFill>
              <a:prstDash val="solid"/>
              <a:round/>
              <a:headEnd len="med" w="med" type="none"/>
              <a:tailEnd len="med" w="med" type="none"/>
            </a:ln>
          </p:spPr>
        </p:cxnSp>
        <p:cxnSp>
          <p:nvCxnSpPr>
            <p:cNvPr id="964" name="Google Shape;964;p41"/>
            <p:cNvCxnSpPr/>
            <p:nvPr/>
          </p:nvCxnSpPr>
          <p:spPr>
            <a:xfrm rot="10800000">
              <a:off x="1098" y="2732"/>
              <a:ext cx="556" cy="0"/>
            </a:xfrm>
            <a:prstGeom prst="straightConnector1">
              <a:avLst/>
            </a:prstGeom>
            <a:noFill/>
            <a:ln cap="flat" cmpd="sng" w="25400">
              <a:solidFill>
                <a:schemeClr val="dk1"/>
              </a:solidFill>
              <a:prstDash val="solid"/>
              <a:round/>
              <a:headEnd len="med" w="med" type="none"/>
              <a:tailEnd len="med" w="med" type="none"/>
            </a:ln>
          </p:spPr>
        </p:cxnSp>
        <p:sp>
          <p:nvSpPr>
            <p:cNvPr id="965" name="Google Shape;965;p41"/>
            <p:cNvSpPr txBox="1"/>
            <p:nvPr/>
          </p:nvSpPr>
          <p:spPr>
            <a:xfrm>
              <a:off x="723" y="2661"/>
              <a:ext cx="421" cy="13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Phalanges</a:t>
              </a:r>
              <a:endParaRPr/>
            </a:p>
          </p:txBody>
        </p:sp>
        <p:sp>
          <p:nvSpPr>
            <p:cNvPr id="966" name="Google Shape;966;p41"/>
            <p:cNvSpPr txBox="1"/>
            <p:nvPr/>
          </p:nvSpPr>
          <p:spPr>
            <a:xfrm>
              <a:off x="712" y="2766"/>
              <a:ext cx="466" cy="13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Metacarpals</a:t>
              </a:r>
              <a:endParaRPr/>
            </a:p>
          </p:txBody>
        </p:sp>
        <p:cxnSp>
          <p:nvCxnSpPr>
            <p:cNvPr id="967" name="Google Shape;967;p41"/>
            <p:cNvCxnSpPr/>
            <p:nvPr/>
          </p:nvCxnSpPr>
          <p:spPr>
            <a:xfrm rot="10800000">
              <a:off x="1143" y="2834"/>
              <a:ext cx="574" cy="0"/>
            </a:xfrm>
            <a:prstGeom prst="straightConnector1">
              <a:avLst/>
            </a:prstGeom>
            <a:noFill/>
            <a:ln cap="flat" cmpd="sng" w="25400">
              <a:solidFill>
                <a:schemeClr val="dk1"/>
              </a:solidFill>
              <a:prstDash val="solid"/>
              <a:round/>
              <a:headEnd len="med" w="med" type="none"/>
              <a:tailEnd len="med" w="med" type="none"/>
            </a:ln>
          </p:spPr>
        </p:cxnSp>
        <p:sp>
          <p:nvSpPr>
            <p:cNvPr id="968" name="Google Shape;968;p41"/>
            <p:cNvSpPr txBox="1"/>
            <p:nvPr/>
          </p:nvSpPr>
          <p:spPr>
            <a:xfrm>
              <a:off x="721" y="2870"/>
              <a:ext cx="301" cy="13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Femur</a:t>
              </a:r>
              <a:endParaRPr/>
            </a:p>
          </p:txBody>
        </p:sp>
        <p:cxnSp>
          <p:nvCxnSpPr>
            <p:cNvPr id="969" name="Google Shape;969;p41"/>
            <p:cNvCxnSpPr/>
            <p:nvPr/>
          </p:nvCxnSpPr>
          <p:spPr>
            <a:xfrm rot="10800000">
              <a:off x="1000" y="2941"/>
              <a:ext cx="956" cy="0"/>
            </a:xfrm>
            <a:prstGeom prst="straightConnector1">
              <a:avLst/>
            </a:prstGeom>
            <a:noFill/>
            <a:ln cap="flat" cmpd="sng" w="25400">
              <a:solidFill>
                <a:schemeClr val="dk1"/>
              </a:solidFill>
              <a:prstDash val="solid"/>
              <a:round/>
              <a:headEnd len="med" w="med" type="none"/>
              <a:tailEnd len="med" w="med" type="none"/>
            </a:ln>
          </p:spPr>
        </p:cxnSp>
        <p:sp>
          <p:nvSpPr>
            <p:cNvPr id="970" name="Google Shape;970;p41"/>
            <p:cNvSpPr txBox="1"/>
            <p:nvPr/>
          </p:nvSpPr>
          <p:spPr>
            <a:xfrm>
              <a:off x="732" y="2965"/>
              <a:ext cx="313" cy="13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Patella</a:t>
              </a:r>
              <a:endParaRPr/>
            </a:p>
          </p:txBody>
        </p:sp>
        <p:cxnSp>
          <p:nvCxnSpPr>
            <p:cNvPr id="971" name="Google Shape;971;p41"/>
            <p:cNvCxnSpPr/>
            <p:nvPr/>
          </p:nvCxnSpPr>
          <p:spPr>
            <a:xfrm rot="10800000">
              <a:off x="1004" y="3036"/>
              <a:ext cx="956" cy="0"/>
            </a:xfrm>
            <a:prstGeom prst="straightConnector1">
              <a:avLst/>
            </a:prstGeom>
            <a:noFill/>
            <a:ln cap="flat" cmpd="sng" w="25400">
              <a:solidFill>
                <a:schemeClr val="dk1"/>
              </a:solidFill>
              <a:prstDash val="solid"/>
              <a:round/>
              <a:headEnd len="med" w="med" type="none"/>
              <a:tailEnd len="med" w="med" type="none"/>
            </a:ln>
          </p:spPr>
        </p:cxnSp>
        <p:sp>
          <p:nvSpPr>
            <p:cNvPr id="972" name="Google Shape;972;p41"/>
            <p:cNvSpPr txBox="1"/>
            <p:nvPr/>
          </p:nvSpPr>
          <p:spPr>
            <a:xfrm>
              <a:off x="732" y="3227"/>
              <a:ext cx="255" cy="13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Tibia</a:t>
              </a:r>
              <a:endParaRPr/>
            </a:p>
          </p:txBody>
        </p:sp>
        <p:cxnSp>
          <p:nvCxnSpPr>
            <p:cNvPr id="973" name="Google Shape;973;p41"/>
            <p:cNvCxnSpPr/>
            <p:nvPr/>
          </p:nvCxnSpPr>
          <p:spPr>
            <a:xfrm rot="10800000">
              <a:off x="956" y="3297"/>
              <a:ext cx="1033" cy="0"/>
            </a:xfrm>
            <a:prstGeom prst="straightConnector1">
              <a:avLst/>
            </a:prstGeom>
            <a:noFill/>
            <a:ln cap="flat" cmpd="sng" w="25400">
              <a:solidFill>
                <a:schemeClr val="dk1"/>
              </a:solidFill>
              <a:prstDash val="solid"/>
              <a:round/>
              <a:headEnd len="med" w="med" type="none"/>
              <a:tailEnd len="med" w="med" type="none"/>
            </a:ln>
          </p:spPr>
        </p:cxnSp>
        <p:sp>
          <p:nvSpPr>
            <p:cNvPr id="974" name="Google Shape;974;p41"/>
            <p:cNvSpPr txBox="1"/>
            <p:nvPr/>
          </p:nvSpPr>
          <p:spPr>
            <a:xfrm>
              <a:off x="712" y="3403"/>
              <a:ext cx="291" cy="13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Fibula</a:t>
              </a:r>
              <a:endParaRPr/>
            </a:p>
          </p:txBody>
        </p:sp>
        <p:cxnSp>
          <p:nvCxnSpPr>
            <p:cNvPr id="975" name="Google Shape;975;p41"/>
            <p:cNvCxnSpPr/>
            <p:nvPr/>
          </p:nvCxnSpPr>
          <p:spPr>
            <a:xfrm rot="10800000">
              <a:off x="963" y="3473"/>
              <a:ext cx="1001" cy="0"/>
            </a:xfrm>
            <a:prstGeom prst="straightConnector1">
              <a:avLst/>
            </a:prstGeom>
            <a:noFill/>
            <a:ln cap="flat" cmpd="sng" w="25400">
              <a:solidFill>
                <a:schemeClr val="dk1"/>
              </a:solidFill>
              <a:prstDash val="solid"/>
              <a:round/>
              <a:headEnd len="med" w="med" type="none"/>
              <a:tailEnd len="med" w="med" type="none"/>
            </a:ln>
          </p:spPr>
        </p:cxnSp>
        <p:sp>
          <p:nvSpPr>
            <p:cNvPr id="976" name="Google Shape;976;p41"/>
            <p:cNvSpPr txBox="1"/>
            <p:nvPr/>
          </p:nvSpPr>
          <p:spPr>
            <a:xfrm>
              <a:off x="721" y="3752"/>
              <a:ext cx="326" cy="13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Tarsals</a:t>
              </a:r>
              <a:endParaRPr/>
            </a:p>
          </p:txBody>
        </p:sp>
        <p:cxnSp>
          <p:nvCxnSpPr>
            <p:cNvPr id="977" name="Google Shape;977;p41"/>
            <p:cNvCxnSpPr/>
            <p:nvPr/>
          </p:nvCxnSpPr>
          <p:spPr>
            <a:xfrm rot="10800000">
              <a:off x="1004" y="3822"/>
              <a:ext cx="945" cy="0"/>
            </a:xfrm>
            <a:prstGeom prst="straightConnector1">
              <a:avLst/>
            </a:prstGeom>
            <a:noFill/>
            <a:ln cap="flat" cmpd="sng" w="25400">
              <a:solidFill>
                <a:schemeClr val="dk1"/>
              </a:solidFill>
              <a:prstDash val="solid"/>
              <a:round/>
              <a:headEnd len="med" w="med" type="none"/>
              <a:tailEnd len="med" w="med" type="none"/>
            </a:ln>
          </p:spPr>
        </p:cxnSp>
        <p:sp>
          <p:nvSpPr>
            <p:cNvPr id="978" name="Google Shape;978;p41"/>
            <p:cNvSpPr/>
            <p:nvPr/>
          </p:nvSpPr>
          <p:spPr>
            <a:xfrm>
              <a:off x="1953" y="3797"/>
              <a:ext cx="43" cy="51"/>
            </a:xfrm>
            <a:prstGeom prst="leftBrace">
              <a:avLst>
                <a:gd fmla="val 9884" name="adj1"/>
                <a:gd fmla="val 50000"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79" name="Google Shape;979;p41"/>
            <p:cNvSpPr txBox="1"/>
            <p:nvPr/>
          </p:nvSpPr>
          <p:spPr>
            <a:xfrm>
              <a:off x="712" y="3818"/>
              <a:ext cx="448" cy="13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Metatarsals</a:t>
              </a:r>
              <a:endParaRPr/>
            </a:p>
          </p:txBody>
        </p:sp>
        <p:sp>
          <p:nvSpPr>
            <p:cNvPr id="980" name="Google Shape;980;p41"/>
            <p:cNvSpPr txBox="1"/>
            <p:nvPr/>
          </p:nvSpPr>
          <p:spPr>
            <a:xfrm>
              <a:off x="717" y="3881"/>
              <a:ext cx="421" cy="13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Phalanges</a:t>
              </a:r>
              <a:endParaRPr/>
            </a:p>
          </p:txBody>
        </p:sp>
        <p:cxnSp>
          <p:nvCxnSpPr>
            <p:cNvPr id="981" name="Google Shape;981;p41"/>
            <p:cNvCxnSpPr/>
            <p:nvPr/>
          </p:nvCxnSpPr>
          <p:spPr>
            <a:xfrm rot="10800000">
              <a:off x="1114" y="3888"/>
              <a:ext cx="835" cy="0"/>
            </a:xfrm>
            <a:prstGeom prst="straightConnector1">
              <a:avLst/>
            </a:prstGeom>
            <a:noFill/>
            <a:ln cap="flat" cmpd="sng" w="25400">
              <a:solidFill>
                <a:schemeClr val="dk1"/>
              </a:solidFill>
              <a:prstDash val="solid"/>
              <a:round/>
              <a:headEnd len="med" w="med" type="none"/>
              <a:tailEnd len="med" w="med" type="none"/>
            </a:ln>
          </p:spPr>
        </p:cxnSp>
        <p:sp>
          <p:nvSpPr>
            <p:cNvPr id="982" name="Google Shape;982;p41"/>
            <p:cNvSpPr/>
            <p:nvPr/>
          </p:nvSpPr>
          <p:spPr>
            <a:xfrm>
              <a:off x="1953" y="3863"/>
              <a:ext cx="43" cy="51"/>
            </a:xfrm>
            <a:prstGeom prst="leftBrace">
              <a:avLst>
                <a:gd fmla="val 9884" name="adj1"/>
                <a:gd fmla="val 50000"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cxnSp>
          <p:nvCxnSpPr>
            <p:cNvPr id="983" name="Google Shape;983;p41"/>
            <p:cNvCxnSpPr/>
            <p:nvPr/>
          </p:nvCxnSpPr>
          <p:spPr>
            <a:xfrm rot="10800000">
              <a:off x="1103" y="3951"/>
              <a:ext cx="835" cy="0"/>
            </a:xfrm>
            <a:prstGeom prst="straightConnector1">
              <a:avLst/>
            </a:prstGeom>
            <a:noFill/>
            <a:ln cap="flat" cmpd="sng" w="25400">
              <a:solidFill>
                <a:schemeClr val="dk1"/>
              </a:solidFill>
              <a:prstDash val="solid"/>
              <a:round/>
              <a:headEnd len="med" w="med" type="none"/>
              <a:tailEnd len="med" w="med" type="none"/>
            </a:ln>
          </p:spPr>
        </p:cxnSp>
        <p:sp>
          <p:nvSpPr>
            <p:cNvPr id="984" name="Google Shape;984;p41"/>
            <p:cNvSpPr/>
            <p:nvPr/>
          </p:nvSpPr>
          <p:spPr>
            <a:xfrm>
              <a:off x="1942" y="3925"/>
              <a:ext cx="43" cy="52"/>
            </a:xfrm>
            <a:prstGeom prst="leftBrace">
              <a:avLst>
                <a:gd fmla="val 10078" name="adj1"/>
                <a:gd fmla="val 50000"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85" name="Google Shape;985;p41"/>
            <p:cNvSpPr/>
            <p:nvPr/>
          </p:nvSpPr>
          <p:spPr>
            <a:xfrm>
              <a:off x="2686" y="1188"/>
              <a:ext cx="88" cy="88"/>
            </a:xfrm>
            <a:prstGeom prst="ellipse">
              <a:avLst/>
            </a:prstGeom>
            <a:solidFill>
              <a:srgbClr val="00CCFF"/>
            </a:solidFill>
            <a:ln cap="flat" cmpd="sng" w="25400">
              <a:solidFill>
                <a:srgbClr val="00CCFF"/>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1100">
                  <a:solidFill>
                    <a:schemeClr val="lt1"/>
                  </a:solidFill>
                  <a:latin typeface="Trebuchet MS"/>
                  <a:ea typeface="Trebuchet MS"/>
                  <a:cs typeface="Trebuchet MS"/>
                  <a:sym typeface="Trebuchet MS"/>
                </a:rPr>
                <a:t>1</a:t>
              </a:r>
              <a:endParaRPr sz="1100">
                <a:solidFill>
                  <a:schemeClr val="lt1"/>
                </a:solidFill>
                <a:latin typeface="Trebuchet MS"/>
                <a:ea typeface="Trebuchet MS"/>
                <a:cs typeface="Trebuchet MS"/>
                <a:sym typeface="Trebuchet MS"/>
              </a:endParaRPr>
            </a:p>
          </p:txBody>
        </p:sp>
        <p:cxnSp>
          <p:nvCxnSpPr>
            <p:cNvPr id="986" name="Google Shape;986;p41"/>
            <p:cNvCxnSpPr/>
            <p:nvPr/>
          </p:nvCxnSpPr>
          <p:spPr>
            <a:xfrm flipH="1" rot="10800000">
              <a:off x="2370" y="1265"/>
              <a:ext cx="324" cy="140"/>
            </a:xfrm>
            <a:prstGeom prst="straightConnector1">
              <a:avLst/>
            </a:prstGeom>
            <a:noFill/>
            <a:ln cap="flat" cmpd="sng" w="25400">
              <a:solidFill>
                <a:schemeClr val="dk1"/>
              </a:solidFill>
              <a:prstDash val="solid"/>
              <a:round/>
              <a:headEnd len="med" w="med" type="none"/>
              <a:tailEnd len="med" w="med" type="none"/>
            </a:ln>
          </p:spPr>
        </p:cxnSp>
        <p:sp>
          <p:nvSpPr>
            <p:cNvPr id="987" name="Google Shape;987;p41"/>
            <p:cNvSpPr txBox="1"/>
            <p:nvPr/>
          </p:nvSpPr>
          <p:spPr>
            <a:xfrm>
              <a:off x="2496" y="844"/>
              <a:ext cx="487" cy="25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000">
                  <a:solidFill>
                    <a:schemeClr val="dk1"/>
                  </a:solidFill>
                  <a:latin typeface="Trebuchet MS"/>
                  <a:ea typeface="Trebuchet MS"/>
                  <a:cs typeface="Trebuchet MS"/>
                  <a:sym typeface="Trebuchet MS"/>
                </a:rPr>
                <a:t>Examples</a:t>
              </a:r>
              <a:br>
                <a:rPr b="1" lang="en-US" sz="1000">
                  <a:solidFill>
                    <a:schemeClr val="dk1"/>
                  </a:solidFill>
                  <a:latin typeface="Trebuchet MS"/>
                  <a:ea typeface="Trebuchet MS"/>
                  <a:cs typeface="Trebuchet MS"/>
                  <a:sym typeface="Trebuchet MS"/>
                </a:rPr>
              </a:br>
              <a:r>
                <a:rPr b="1" lang="en-US" sz="1000">
                  <a:solidFill>
                    <a:schemeClr val="dk1"/>
                  </a:solidFill>
                  <a:latin typeface="Trebuchet MS"/>
                  <a:ea typeface="Trebuchet MS"/>
                  <a:cs typeface="Trebuchet MS"/>
                  <a:sym typeface="Trebuchet MS"/>
                </a:rPr>
                <a:t>of joints</a:t>
              </a:r>
              <a:endParaRPr/>
            </a:p>
          </p:txBody>
        </p:sp>
        <p:sp>
          <p:nvSpPr>
            <p:cNvPr id="988" name="Google Shape;988;p41"/>
            <p:cNvSpPr/>
            <p:nvPr/>
          </p:nvSpPr>
          <p:spPr>
            <a:xfrm>
              <a:off x="2712" y="1710"/>
              <a:ext cx="88" cy="88"/>
            </a:xfrm>
            <a:prstGeom prst="ellipse">
              <a:avLst/>
            </a:prstGeom>
            <a:solidFill>
              <a:srgbClr val="00CCFF"/>
            </a:solidFill>
            <a:ln cap="flat" cmpd="sng" w="25400">
              <a:solidFill>
                <a:srgbClr val="00CCFF"/>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1100">
                  <a:solidFill>
                    <a:schemeClr val="lt1"/>
                  </a:solidFill>
                  <a:latin typeface="Trebuchet MS"/>
                  <a:ea typeface="Trebuchet MS"/>
                  <a:cs typeface="Trebuchet MS"/>
                  <a:sym typeface="Trebuchet MS"/>
                </a:rPr>
                <a:t>2</a:t>
              </a:r>
              <a:endParaRPr sz="1100">
                <a:solidFill>
                  <a:schemeClr val="lt1"/>
                </a:solidFill>
                <a:latin typeface="Trebuchet MS"/>
                <a:ea typeface="Trebuchet MS"/>
                <a:cs typeface="Trebuchet MS"/>
                <a:sym typeface="Trebuchet MS"/>
              </a:endParaRPr>
            </a:p>
          </p:txBody>
        </p:sp>
        <p:cxnSp>
          <p:nvCxnSpPr>
            <p:cNvPr id="989" name="Google Shape;989;p41"/>
            <p:cNvCxnSpPr/>
            <p:nvPr/>
          </p:nvCxnSpPr>
          <p:spPr>
            <a:xfrm flipH="1" rot="10800000">
              <a:off x="2484" y="1776"/>
              <a:ext cx="228" cy="162"/>
            </a:xfrm>
            <a:prstGeom prst="straightConnector1">
              <a:avLst/>
            </a:prstGeom>
            <a:noFill/>
            <a:ln cap="flat" cmpd="sng" w="25400">
              <a:solidFill>
                <a:schemeClr val="dk1"/>
              </a:solidFill>
              <a:prstDash val="solid"/>
              <a:round/>
              <a:headEnd len="med" w="med" type="none"/>
              <a:tailEnd len="med" w="med" type="none"/>
            </a:ln>
          </p:spPr>
        </p:cxnSp>
        <p:sp>
          <p:nvSpPr>
            <p:cNvPr id="990" name="Google Shape;990;p41"/>
            <p:cNvSpPr/>
            <p:nvPr/>
          </p:nvSpPr>
          <p:spPr>
            <a:xfrm>
              <a:off x="2701" y="1864"/>
              <a:ext cx="88" cy="88"/>
            </a:xfrm>
            <a:prstGeom prst="ellipse">
              <a:avLst/>
            </a:prstGeom>
            <a:solidFill>
              <a:srgbClr val="00CCFF"/>
            </a:solidFill>
            <a:ln cap="flat" cmpd="sng" w="25400">
              <a:solidFill>
                <a:srgbClr val="00CCFF"/>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1100">
                  <a:solidFill>
                    <a:schemeClr val="lt1"/>
                  </a:solidFill>
                  <a:latin typeface="Trebuchet MS"/>
                  <a:ea typeface="Trebuchet MS"/>
                  <a:cs typeface="Trebuchet MS"/>
                  <a:sym typeface="Trebuchet MS"/>
                </a:rPr>
                <a:t>3</a:t>
              </a:r>
              <a:endParaRPr sz="1100">
                <a:solidFill>
                  <a:schemeClr val="lt1"/>
                </a:solidFill>
                <a:latin typeface="Trebuchet MS"/>
                <a:ea typeface="Trebuchet MS"/>
                <a:cs typeface="Trebuchet MS"/>
                <a:sym typeface="Trebuchet MS"/>
              </a:endParaRPr>
            </a:p>
          </p:txBody>
        </p:sp>
        <p:cxnSp>
          <p:nvCxnSpPr>
            <p:cNvPr id="991" name="Google Shape;991;p41"/>
            <p:cNvCxnSpPr/>
            <p:nvPr/>
          </p:nvCxnSpPr>
          <p:spPr>
            <a:xfrm flipH="1" rot="10800000">
              <a:off x="2547" y="1912"/>
              <a:ext cx="147" cy="66"/>
            </a:xfrm>
            <a:prstGeom prst="straightConnector1">
              <a:avLst/>
            </a:prstGeom>
            <a:noFill/>
            <a:ln cap="flat" cmpd="sng" w="25400">
              <a:solidFill>
                <a:schemeClr val="dk1"/>
              </a:solidFill>
              <a:prstDash val="solid"/>
              <a:round/>
              <a:headEnd len="med" w="med" type="none"/>
              <a:tailEnd len="med" w="med" type="none"/>
            </a:ln>
          </p:spPr>
        </p:cxnSp>
        <p:sp>
          <p:nvSpPr>
            <p:cNvPr id="992" name="Google Shape;992;p41"/>
            <p:cNvSpPr txBox="1"/>
            <p:nvPr/>
          </p:nvSpPr>
          <p:spPr>
            <a:xfrm>
              <a:off x="3621" y="752"/>
              <a:ext cx="426" cy="25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Head of</a:t>
              </a:r>
              <a:br>
                <a:rPr lang="en-US" sz="1000">
                  <a:solidFill>
                    <a:schemeClr val="dk1"/>
                  </a:solidFill>
                  <a:latin typeface="Trebuchet MS"/>
                  <a:ea typeface="Trebuchet MS"/>
                  <a:cs typeface="Trebuchet MS"/>
                  <a:sym typeface="Trebuchet MS"/>
                </a:rPr>
              </a:br>
              <a:r>
                <a:rPr lang="en-US" sz="1000">
                  <a:solidFill>
                    <a:schemeClr val="dk1"/>
                  </a:solidFill>
                  <a:latin typeface="Trebuchet MS"/>
                  <a:ea typeface="Trebuchet MS"/>
                  <a:cs typeface="Trebuchet MS"/>
                  <a:sym typeface="Trebuchet MS"/>
                </a:rPr>
                <a:t>humerus</a:t>
              </a:r>
              <a:endParaRPr/>
            </a:p>
          </p:txBody>
        </p:sp>
        <p:cxnSp>
          <p:nvCxnSpPr>
            <p:cNvPr id="993" name="Google Shape;993;p41"/>
            <p:cNvCxnSpPr/>
            <p:nvPr/>
          </p:nvCxnSpPr>
          <p:spPr>
            <a:xfrm>
              <a:off x="3979" y="847"/>
              <a:ext cx="287" cy="367"/>
            </a:xfrm>
            <a:prstGeom prst="straightConnector1">
              <a:avLst/>
            </a:prstGeom>
            <a:noFill/>
            <a:ln cap="flat" cmpd="sng" w="25400">
              <a:solidFill>
                <a:schemeClr val="dk1"/>
              </a:solidFill>
              <a:prstDash val="solid"/>
              <a:round/>
              <a:headEnd len="med" w="med" type="none"/>
              <a:tailEnd len="med" w="med" type="none"/>
            </a:ln>
          </p:spPr>
        </p:cxnSp>
        <p:sp>
          <p:nvSpPr>
            <p:cNvPr id="994" name="Google Shape;994;p41"/>
            <p:cNvSpPr txBox="1"/>
            <p:nvPr/>
          </p:nvSpPr>
          <p:spPr>
            <a:xfrm>
              <a:off x="3600" y="997"/>
              <a:ext cx="403" cy="154"/>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Scapula</a:t>
              </a:r>
              <a:endParaRPr/>
            </a:p>
          </p:txBody>
        </p:sp>
        <p:cxnSp>
          <p:nvCxnSpPr>
            <p:cNvPr id="995" name="Google Shape;995;p41"/>
            <p:cNvCxnSpPr/>
            <p:nvPr/>
          </p:nvCxnSpPr>
          <p:spPr>
            <a:xfrm>
              <a:off x="3821" y="1137"/>
              <a:ext cx="305" cy="220"/>
            </a:xfrm>
            <a:prstGeom prst="straightConnector1">
              <a:avLst/>
            </a:prstGeom>
            <a:noFill/>
            <a:ln cap="flat" cmpd="sng" w="25400">
              <a:solidFill>
                <a:schemeClr val="dk1"/>
              </a:solidFill>
              <a:prstDash val="solid"/>
              <a:round/>
              <a:headEnd len="med" w="med" type="none"/>
              <a:tailEnd len="med" w="med" type="none"/>
            </a:ln>
          </p:spPr>
        </p:cxnSp>
        <p:sp>
          <p:nvSpPr>
            <p:cNvPr id="996" name="Google Shape;996;p41"/>
            <p:cNvSpPr txBox="1"/>
            <p:nvPr/>
          </p:nvSpPr>
          <p:spPr>
            <a:xfrm>
              <a:off x="3635" y="2050"/>
              <a:ext cx="440" cy="154"/>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Humerus</a:t>
              </a:r>
              <a:endParaRPr/>
            </a:p>
          </p:txBody>
        </p:sp>
        <p:cxnSp>
          <p:nvCxnSpPr>
            <p:cNvPr id="997" name="Google Shape;997;p41"/>
            <p:cNvCxnSpPr/>
            <p:nvPr/>
          </p:nvCxnSpPr>
          <p:spPr>
            <a:xfrm>
              <a:off x="3832" y="2173"/>
              <a:ext cx="360" cy="217"/>
            </a:xfrm>
            <a:prstGeom prst="straightConnector1">
              <a:avLst/>
            </a:prstGeom>
            <a:noFill/>
            <a:ln cap="flat" cmpd="sng" w="25400">
              <a:solidFill>
                <a:schemeClr val="dk1"/>
              </a:solidFill>
              <a:prstDash val="solid"/>
              <a:round/>
              <a:headEnd len="med" w="med" type="none"/>
              <a:tailEnd len="med" w="med" type="none"/>
            </a:ln>
          </p:spPr>
        </p:cxnSp>
        <p:sp>
          <p:nvSpPr>
            <p:cNvPr id="998" name="Google Shape;998;p41"/>
            <p:cNvSpPr txBox="1"/>
            <p:nvPr/>
          </p:nvSpPr>
          <p:spPr>
            <a:xfrm>
              <a:off x="3560" y="2606"/>
              <a:ext cx="280" cy="154"/>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Ulna</a:t>
              </a:r>
              <a:endParaRPr/>
            </a:p>
          </p:txBody>
        </p:sp>
        <p:cxnSp>
          <p:nvCxnSpPr>
            <p:cNvPr id="999" name="Google Shape;999;p41"/>
            <p:cNvCxnSpPr/>
            <p:nvPr/>
          </p:nvCxnSpPr>
          <p:spPr>
            <a:xfrm>
              <a:off x="3803" y="2691"/>
              <a:ext cx="378" cy="0"/>
            </a:xfrm>
            <a:prstGeom prst="straightConnector1">
              <a:avLst/>
            </a:prstGeom>
            <a:noFill/>
            <a:ln cap="flat" cmpd="sng" w="25400">
              <a:solidFill>
                <a:schemeClr val="dk1"/>
              </a:solidFill>
              <a:prstDash val="solid"/>
              <a:round/>
              <a:headEnd len="med" w="med" type="none"/>
              <a:tailEnd len="med" w="med" type="none"/>
            </a:ln>
          </p:spPr>
        </p:cxnSp>
        <p:sp>
          <p:nvSpPr>
            <p:cNvPr id="1000" name="Google Shape;1000;p41"/>
            <p:cNvSpPr txBox="1"/>
            <p:nvPr/>
          </p:nvSpPr>
          <p:spPr>
            <a:xfrm>
              <a:off x="3600" y="3642"/>
              <a:ext cx="280" cy="154"/>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Ulna</a:t>
              </a:r>
              <a:endParaRPr/>
            </a:p>
          </p:txBody>
        </p:sp>
        <p:cxnSp>
          <p:nvCxnSpPr>
            <p:cNvPr id="1001" name="Google Shape;1001;p41"/>
            <p:cNvCxnSpPr/>
            <p:nvPr/>
          </p:nvCxnSpPr>
          <p:spPr>
            <a:xfrm>
              <a:off x="3847" y="3721"/>
              <a:ext cx="379" cy="0"/>
            </a:xfrm>
            <a:prstGeom prst="straightConnector1">
              <a:avLst/>
            </a:prstGeom>
            <a:noFill/>
            <a:ln cap="flat" cmpd="sng" w="25400">
              <a:solidFill>
                <a:schemeClr val="dk1"/>
              </a:solidFill>
              <a:prstDash val="solid"/>
              <a:round/>
              <a:headEnd len="med" w="med" type="none"/>
              <a:tailEnd len="med" w="med" type="none"/>
            </a:ln>
          </p:spPr>
        </p:cxnSp>
        <p:sp>
          <p:nvSpPr>
            <p:cNvPr id="1002" name="Google Shape;1002;p41"/>
            <p:cNvSpPr txBox="1"/>
            <p:nvPr/>
          </p:nvSpPr>
          <p:spPr>
            <a:xfrm>
              <a:off x="4675" y="3721"/>
              <a:ext cx="364" cy="154"/>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Radius</a:t>
              </a:r>
              <a:endParaRPr/>
            </a:p>
          </p:txBody>
        </p:sp>
        <p:cxnSp>
          <p:nvCxnSpPr>
            <p:cNvPr id="1003" name="Google Shape;1003;p41"/>
            <p:cNvCxnSpPr/>
            <p:nvPr/>
          </p:nvCxnSpPr>
          <p:spPr>
            <a:xfrm>
              <a:off x="4409" y="3800"/>
              <a:ext cx="294" cy="0"/>
            </a:xfrm>
            <a:prstGeom prst="straightConnector1">
              <a:avLst/>
            </a:prstGeom>
            <a:noFill/>
            <a:ln cap="flat" cmpd="sng" w="25400">
              <a:solidFill>
                <a:schemeClr val="dk1"/>
              </a:solidFill>
              <a:prstDash val="solid"/>
              <a:round/>
              <a:headEnd len="med" w="med" type="none"/>
              <a:tailEnd len="med" w="med" type="none"/>
            </a:ln>
          </p:spPr>
        </p:cxnSp>
      </p:grpSp>
      <p:sp>
        <p:nvSpPr>
          <p:cNvPr id="1004" name="Google Shape;1004;p4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Endoskeleton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8" name="Shape 1008"/>
        <p:cNvGrpSpPr/>
        <p:nvPr/>
      </p:nvGrpSpPr>
      <p:grpSpPr>
        <a:xfrm>
          <a:off x="0" y="0"/>
          <a:ext cx="0" cy="0"/>
          <a:chOff x="0" y="0"/>
          <a:chExt cx="0" cy="0"/>
        </a:xfrm>
      </p:grpSpPr>
      <p:sp>
        <p:nvSpPr>
          <p:cNvPr id="1009" name="Google Shape;1009;p42"/>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4000"/>
              <a:buFont typeface="Trebuchet MS"/>
              <a:buNone/>
            </a:pPr>
            <a:r>
              <a:rPr lang="en-US"/>
              <a:t>Muscles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3" name="Shape 1013"/>
        <p:cNvGrpSpPr/>
        <p:nvPr/>
      </p:nvGrpSpPr>
      <p:grpSpPr>
        <a:xfrm>
          <a:off x="0" y="0"/>
          <a:ext cx="0" cy="0"/>
          <a:chOff x="0" y="0"/>
          <a:chExt cx="0" cy="0"/>
        </a:xfrm>
      </p:grpSpPr>
      <p:sp>
        <p:nvSpPr>
          <p:cNvPr id="1014" name="Google Shape;1014;p4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Muscle Interactions in Movement</a:t>
            </a:r>
            <a:endParaRPr/>
          </a:p>
        </p:txBody>
      </p:sp>
      <p:grpSp>
        <p:nvGrpSpPr>
          <p:cNvPr id="1015" name="Google Shape;1015;p43"/>
          <p:cNvGrpSpPr/>
          <p:nvPr/>
        </p:nvGrpSpPr>
        <p:grpSpPr>
          <a:xfrm>
            <a:off x="967410" y="1577010"/>
            <a:ext cx="6638304" cy="4904754"/>
            <a:chOff x="1968" y="1593"/>
            <a:chExt cx="2823" cy="2490"/>
          </a:xfrm>
        </p:grpSpPr>
        <p:pic>
          <p:nvPicPr>
            <p:cNvPr id="1016" name="Google Shape;1016;p43"/>
            <p:cNvPicPr preferRelativeResize="0"/>
            <p:nvPr/>
          </p:nvPicPr>
          <p:blipFill rotWithShape="1">
            <a:blip r:embed="rId3">
              <a:alphaModFix/>
            </a:blip>
            <a:srcRect b="0" l="0" r="0" t="0"/>
            <a:stretch/>
          </p:blipFill>
          <p:spPr>
            <a:xfrm>
              <a:off x="1968" y="1616"/>
              <a:ext cx="2708" cy="2453"/>
            </a:xfrm>
            <a:prstGeom prst="rect">
              <a:avLst/>
            </a:prstGeom>
            <a:noFill/>
            <a:ln>
              <a:noFill/>
            </a:ln>
          </p:spPr>
        </p:pic>
        <p:sp>
          <p:nvSpPr>
            <p:cNvPr id="1017" name="Google Shape;1017;p43"/>
            <p:cNvSpPr txBox="1"/>
            <p:nvPr/>
          </p:nvSpPr>
          <p:spPr>
            <a:xfrm>
              <a:off x="2429" y="1593"/>
              <a:ext cx="387" cy="15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1000">
                  <a:solidFill>
                    <a:schemeClr val="dk1"/>
                  </a:solidFill>
                  <a:latin typeface="Trebuchet MS"/>
                  <a:ea typeface="Trebuchet MS"/>
                  <a:cs typeface="Trebuchet MS"/>
                  <a:sym typeface="Trebuchet MS"/>
                </a:rPr>
                <a:t>Human</a:t>
              </a:r>
              <a:endParaRPr/>
            </a:p>
          </p:txBody>
        </p:sp>
        <p:sp>
          <p:nvSpPr>
            <p:cNvPr id="1018" name="Google Shape;1018;p43"/>
            <p:cNvSpPr txBox="1"/>
            <p:nvPr/>
          </p:nvSpPr>
          <p:spPr>
            <a:xfrm>
              <a:off x="3799" y="1599"/>
              <a:ext cx="612" cy="15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1000">
                  <a:solidFill>
                    <a:schemeClr val="dk1"/>
                  </a:solidFill>
                  <a:latin typeface="Trebuchet MS"/>
                  <a:ea typeface="Trebuchet MS"/>
                  <a:cs typeface="Trebuchet MS"/>
                  <a:sym typeface="Trebuchet MS"/>
                </a:rPr>
                <a:t>Grasshopper</a:t>
              </a:r>
              <a:endParaRPr/>
            </a:p>
          </p:txBody>
        </p:sp>
        <p:sp>
          <p:nvSpPr>
            <p:cNvPr id="1019" name="Google Shape;1019;p43"/>
            <p:cNvSpPr txBox="1"/>
            <p:nvPr/>
          </p:nvSpPr>
          <p:spPr>
            <a:xfrm>
              <a:off x="2473" y="1963"/>
              <a:ext cx="439" cy="25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Biceps</a:t>
              </a:r>
              <a:br>
                <a:rPr lang="en-US" sz="1000">
                  <a:solidFill>
                    <a:schemeClr val="dk1"/>
                  </a:solidFill>
                  <a:latin typeface="Trebuchet MS"/>
                  <a:ea typeface="Trebuchet MS"/>
                  <a:cs typeface="Trebuchet MS"/>
                  <a:sym typeface="Trebuchet MS"/>
                </a:rPr>
              </a:br>
              <a:r>
                <a:rPr lang="en-US" sz="1000">
                  <a:solidFill>
                    <a:schemeClr val="dk1"/>
                  </a:solidFill>
                  <a:latin typeface="Trebuchet MS"/>
                  <a:ea typeface="Trebuchet MS"/>
                  <a:cs typeface="Trebuchet MS"/>
                  <a:sym typeface="Trebuchet MS"/>
                </a:rPr>
                <a:t>contracts</a:t>
              </a:r>
              <a:endParaRPr/>
            </a:p>
          </p:txBody>
        </p:sp>
        <p:cxnSp>
          <p:nvCxnSpPr>
            <p:cNvPr id="1020" name="Google Shape;1020;p43"/>
            <p:cNvCxnSpPr/>
            <p:nvPr/>
          </p:nvCxnSpPr>
          <p:spPr>
            <a:xfrm flipH="1">
              <a:off x="2393" y="2192"/>
              <a:ext cx="192" cy="67"/>
            </a:xfrm>
            <a:prstGeom prst="straightConnector1">
              <a:avLst/>
            </a:prstGeom>
            <a:noFill/>
            <a:ln cap="flat" cmpd="sng" w="25400">
              <a:solidFill>
                <a:schemeClr val="dk1"/>
              </a:solidFill>
              <a:prstDash val="solid"/>
              <a:round/>
              <a:headEnd len="med" w="med" type="none"/>
              <a:tailEnd len="med" w="med" type="none"/>
            </a:ln>
          </p:spPr>
        </p:cxnSp>
        <p:sp>
          <p:nvSpPr>
            <p:cNvPr id="1021" name="Google Shape;1021;p43"/>
            <p:cNvSpPr txBox="1"/>
            <p:nvPr/>
          </p:nvSpPr>
          <p:spPr>
            <a:xfrm>
              <a:off x="1975" y="2553"/>
              <a:ext cx="378" cy="25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Triceps</a:t>
              </a:r>
              <a:br>
                <a:rPr lang="en-US" sz="1000">
                  <a:solidFill>
                    <a:schemeClr val="dk1"/>
                  </a:solidFill>
                  <a:latin typeface="Trebuchet MS"/>
                  <a:ea typeface="Trebuchet MS"/>
                  <a:cs typeface="Trebuchet MS"/>
                  <a:sym typeface="Trebuchet MS"/>
                </a:rPr>
              </a:br>
              <a:r>
                <a:rPr lang="en-US" sz="1000">
                  <a:solidFill>
                    <a:schemeClr val="dk1"/>
                  </a:solidFill>
                  <a:latin typeface="Trebuchet MS"/>
                  <a:ea typeface="Trebuchet MS"/>
                  <a:cs typeface="Trebuchet MS"/>
                  <a:sym typeface="Trebuchet MS"/>
                </a:rPr>
                <a:t>relaxes</a:t>
              </a:r>
              <a:endParaRPr/>
            </a:p>
          </p:txBody>
        </p:sp>
        <p:cxnSp>
          <p:nvCxnSpPr>
            <p:cNvPr id="1022" name="Google Shape;1022;p43"/>
            <p:cNvCxnSpPr/>
            <p:nvPr/>
          </p:nvCxnSpPr>
          <p:spPr>
            <a:xfrm flipH="1">
              <a:off x="2150" y="2444"/>
              <a:ext cx="118" cy="152"/>
            </a:xfrm>
            <a:prstGeom prst="straightConnector1">
              <a:avLst/>
            </a:prstGeom>
            <a:noFill/>
            <a:ln cap="flat" cmpd="sng" w="25400">
              <a:solidFill>
                <a:schemeClr val="dk1"/>
              </a:solidFill>
              <a:prstDash val="solid"/>
              <a:round/>
              <a:headEnd len="med" w="med" type="none"/>
              <a:tailEnd len="med" w="med" type="none"/>
            </a:ln>
          </p:spPr>
        </p:cxnSp>
        <p:sp>
          <p:nvSpPr>
            <p:cNvPr id="1023" name="Google Shape;1023;p43"/>
            <p:cNvSpPr txBox="1"/>
            <p:nvPr/>
          </p:nvSpPr>
          <p:spPr>
            <a:xfrm>
              <a:off x="2848" y="2557"/>
              <a:ext cx="418" cy="25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Forearm</a:t>
              </a:r>
              <a:br>
                <a:rPr lang="en-US" sz="1000">
                  <a:solidFill>
                    <a:schemeClr val="dk1"/>
                  </a:solidFill>
                  <a:latin typeface="Trebuchet MS"/>
                  <a:ea typeface="Trebuchet MS"/>
                  <a:cs typeface="Trebuchet MS"/>
                  <a:sym typeface="Trebuchet MS"/>
                </a:rPr>
              </a:br>
              <a:r>
                <a:rPr lang="en-US" sz="1000">
                  <a:solidFill>
                    <a:schemeClr val="dk1"/>
                  </a:solidFill>
                  <a:latin typeface="Trebuchet MS"/>
                  <a:ea typeface="Trebuchet MS"/>
                  <a:cs typeface="Trebuchet MS"/>
                  <a:sym typeface="Trebuchet MS"/>
                </a:rPr>
                <a:t>flexes</a:t>
              </a:r>
              <a:endParaRPr/>
            </a:p>
          </p:txBody>
        </p:sp>
        <p:sp>
          <p:nvSpPr>
            <p:cNvPr id="1024" name="Google Shape;1024;p43"/>
            <p:cNvSpPr txBox="1"/>
            <p:nvPr/>
          </p:nvSpPr>
          <p:spPr>
            <a:xfrm>
              <a:off x="2479" y="3133"/>
              <a:ext cx="373" cy="25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Biceps</a:t>
              </a:r>
              <a:br>
                <a:rPr lang="en-US" sz="1000">
                  <a:solidFill>
                    <a:schemeClr val="dk1"/>
                  </a:solidFill>
                  <a:latin typeface="Trebuchet MS"/>
                  <a:ea typeface="Trebuchet MS"/>
                  <a:cs typeface="Trebuchet MS"/>
                  <a:sym typeface="Trebuchet MS"/>
                </a:rPr>
              </a:br>
              <a:r>
                <a:rPr lang="en-US" sz="1000">
                  <a:solidFill>
                    <a:schemeClr val="dk1"/>
                  </a:solidFill>
                  <a:latin typeface="Trebuchet MS"/>
                  <a:ea typeface="Trebuchet MS"/>
                  <a:cs typeface="Trebuchet MS"/>
                  <a:sym typeface="Trebuchet MS"/>
                </a:rPr>
                <a:t>relaxes</a:t>
              </a:r>
              <a:endParaRPr/>
            </a:p>
          </p:txBody>
        </p:sp>
        <p:cxnSp>
          <p:nvCxnSpPr>
            <p:cNvPr id="1025" name="Google Shape;1025;p43"/>
            <p:cNvCxnSpPr/>
            <p:nvPr/>
          </p:nvCxnSpPr>
          <p:spPr>
            <a:xfrm flipH="1">
              <a:off x="2432" y="3365"/>
              <a:ext cx="129" cy="82"/>
            </a:xfrm>
            <a:prstGeom prst="straightConnector1">
              <a:avLst/>
            </a:prstGeom>
            <a:noFill/>
            <a:ln cap="flat" cmpd="sng" w="25400">
              <a:solidFill>
                <a:schemeClr val="dk1"/>
              </a:solidFill>
              <a:prstDash val="solid"/>
              <a:round/>
              <a:headEnd len="med" w="med" type="none"/>
              <a:tailEnd len="med" w="med" type="none"/>
            </a:ln>
          </p:spPr>
        </p:cxnSp>
        <p:sp>
          <p:nvSpPr>
            <p:cNvPr id="1026" name="Google Shape;1026;p43"/>
            <p:cNvSpPr txBox="1"/>
            <p:nvPr/>
          </p:nvSpPr>
          <p:spPr>
            <a:xfrm>
              <a:off x="1973" y="3833"/>
              <a:ext cx="439" cy="25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Triceps</a:t>
              </a:r>
              <a:endParaRPr/>
            </a:p>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contracts</a:t>
              </a:r>
              <a:endParaRPr/>
            </a:p>
          </p:txBody>
        </p:sp>
        <p:cxnSp>
          <p:nvCxnSpPr>
            <p:cNvPr id="1027" name="Google Shape;1027;p43"/>
            <p:cNvCxnSpPr/>
            <p:nvPr/>
          </p:nvCxnSpPr>
          <p:spPr>
            <a:xfrm flipH="1">
              <a:off x="2142" y="3556"/>
              <a:ext cx="55" cy="317"/>
            </a:xfrm>
            <a:prstGeom prst="straightConnector1">
              <a:avLst/>
            </a:prstGeom>
            <a:noFill/>
            <a:ln cap="flat" cmpd="sng" w="25400">
              <a:solidFill>
                <a:schemeClr val="dk1"/>
              </a:solidFill>
              <a:prstDash val="solid"/>
              <a:round/>
              <a:headEnd len="med" w="med" type="none"/>
              <a:tailEnd len="med" w="med" type="none"/>
            </a:ln>
          </p:spPr>
        </p:cxnSp>
        <p:sp>
          <p:nvSpPr>
            <p:cNvPr id="1028" name="Google Shape;1028;p43"/>
            <p:cNvSpPr txBox="1"/>
            <p:nvPr/>
          </p:nvSpPr>
          <p:spPr>
            <a:xfrm>
              <a:off x="2825" y="3548"/>
              <a:ext cx="418" cy="25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Forearm</a:t>
              </a:r>
              <a:br>
                <a:rPr lang="en-US" sz="1000">
                  <a:solidFill>
                    <a:schemeClr val="dk1"/>
                  </a:solidFill>
                  <a:latin typeface="Trebuchet MS"/>
                  <a:ea typeface="Trebuchet MS"/>
                  <a:cs typeface="Trebuchet MS"/>
                  <a:sym typeface="Trebuchet MS"/>
                </a:rPr>
              </a:br>
              <a:r>
                <a:rPr lang="en-US" sz="1000">
                  <a:solidFill>
                    <a:schemeClr val="dk1"/>
                  </a:solidFill>
                  <a:latin typeface="Trebuchet MS"/>
                  <a:ea typeface="Trebuchet MS"/>
                  <a:cs typeface="Trebuchet MS"/>
                  <a:sym typeface="Trebuchet MS"/>
                </a:rPr>
                <a:t>extends</a:t>
              </a:r>
              <a:endParaRPr/>
            </a:p>
          </p:txBody>
        </p:sp>
        <p:sp>
          <p:nvSpPr>
            <p:cNvPr id="1029" name="Google Shape;1029;p43"/>
            <p:cNvSpPr txBox="1"/>
            <p:nvPr/>
          </p:nvSpPr>
          <p:spPr>
            <a:xfrm>
              <a:off x="3379" y="1748"/>
              <a:ext cx="430" cy="34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Extensor</a:t>
              </a:r>
              <a:br>
                <a:rPr lang="en-US" sz="1000">
                  <a:solidFill>
                    <a:schemeClr val="dk1"/>
                  </a:solidFill>
                  <a:latin typeface="Trebuchet MS"/>
                  <a:ea typeface="Trebuchet MS"/>
                  <a:cs typeface="Trebuchet MS"/>
                  <a:sym typeface="Trebuchet MS"/>
                </a:rPr>
              </a:br>
              <a:r>
                <a:rPr lang="en-US" sz="1000">
                  <a:solidFill>
                    <a:schemeClr val="dk1"/>
                  </a:solidFill>
                  <a:latin typeface="Trebuchet MS"/>
                  <a:ea typeface="Trebuchet MS"/>
                  <a:cs typeface="Trebuchet MS"/>
                  <a:sym typeface="Trebuchet MS"/>
                </a:rPr>
                <a:t>muscle</a:t>
              </a:r>
              <a:br>
                <a:rPr lang="en-US" sz="1000">
                  <a:solidFill>
                    <a:schemeClr val="dk1"/>
                  </a:solidFill>
                  <a:latin typeface="Trebuchet MS"/>
                  <a:ea typeface="Trebuchet MS"/>
                  <a:cs typeface="Trebuchet MS"/>
                  <a:sym typeface="Trebuchet MS"/>
                </a:rPr>
              </a:br>
              <a:r>
                <a:rPr lang="en-US" sz="1000">
                  <a:solidFill>
                    <a:schemeClr val="dk1"/>
                  </a:solidFill>
                  <a:latin typeface="Trebuchet MS"/>
                  <a:ea typeface="Trebuchet MS"/>
                  <a:cs typeface="Trebuchet MS"/>
                  <a:sym typeface="Trebuchet MS"/>
                </a:rPr>
                <a:t>relaxes</a:t>
              </a:r>
              <a:endParaRPr/>
            </a:p>
          </p:txBody>
        </p:sp>
        <p:cxnSp>
          <p:nvCxnSpPr>
            <p:cNvPr id="1030" name="Google Shape;1030;p43"/>
            <p:cNvCxnSpPr/>
            <p:nvPr/>
          </p:nvCxnSpPr>
          <p:spPr>
            <a:xfrm>
              <a:off x="3564" y="2072"/>
              <a:ext cx="185" cy="320"/>
            </a:xfrm>
            <a:prstGeom prst="straightConnector1">
              <a:avLst/>
            </a:prstGeom>
            <a:noFill/>
            <a:ln cap="flat" cmpd="sng" w="25400">
              <a:solidFill>
                <a:schemeClr val="dk1"/>
              </a:solidFill>
              <a:prstDash val="solid"/>
              <a:round/>
              <a:headEnd len="med" w="med" type="none"/>
              <a:tailEnd len="med" w="med" type="none"/>
            </a:ln>
          </p:spPr>
        </p:cxnSp>
        <p:sp>
          <p:nvSpPr>
            <p:cNvPr id="1031" name="Google Shape;1031;p43"/>
            <p:cNvSpPr txBox="1"/>
            <p:nvPr/>
          </p:nvSpPr>
          <p:spPr>
            <a:xfrm>
              <a:off x="3937" y="2348"/>
              <a:ext cx="439" cy="34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Flexor</a:t>
              </a:r>
              <a:br>
                <a:rPr lang="en-US" sz="1000">
                  <a:solidFill>
                    <a:schemeClr val="dk1"/>
                  </a:solidFill>
                  <a:latin typeface="Trebuchet MS"/>
                  <a:ea typeface="Trebuchet MS"/>
                  <a:cs typeface="Trebuchet MS"/>
                  <a:sym typeface="Trebuchet MS"/>
                </a:rPr>
              </a:br>
              <a:r>
                <a:rPr lang="en-US" sz="1000">
                  <a:solidFill>
                    <a:schemeClr val="dk1"/>
                  </a:solidFill>
                  <a:latin typeface="Trebuchet MS"/>
                  <a:ea typeface="Trebuchet MS"/>
                  <a:cs typeface="Trebuchet MS"/>
                  <a:sym typeface="Trebuchet MS"/>
                </a:rPr>
                <a:t>muscle</a:t>
              </a:r>
              <a:br>
                <a:rPr lang="en-US" sz="1000">
                  <a:solidFill>
                    <a:schemeClr val="dk1"/>
                  </a:solidFill>
                  <a:latin typeface="Trebuchet MS"/>
                  <a:ea typeface="Trebuchet MS"/>
                  <a:cs typeface="Trebuchet MS"/>
                  <a:sym typeface="Trebuchet MS"/>
                </a:rPr>
              </a:br>
              <a:r>
                <a:rPr lang="en-US" sz="1000">
                  <a:solidFill>
                    <a:schemeClr val="dk1"/>
                  </a:solidFill>
                  <a:latin typeface="Trebuchet MS"/>
                  <a:ea typeface="Trebuchet MS"/>
                  <a:cs typeface="Trebuchet MS"/>
                  <a:sym typeface="Trebuchet MS"/>
                </a:rPr>
                <a:t>contracts</a:t>
              </a:r>
              <a:endParaRPr/>
            </a:p>
          </p:txBody>
        </p:sp>
        <p:cxnSp>
          <p:nvCxnSpPr>
            <p:cNvPr id="1032" name="Google Shape;1032;p43"/>
            <p:cNvCxnSpPr/>
            <p:nvPr/>
          </p:nvCxnSpPr>
          <p:spPr>
            <a:xfrm>
              <a:off x="3867" y="2306"/>
              <a:ext cx="94" cy="137"/>
            </a:xfrm>
            <a:prstGeom prst="straightConnector1">
              <a:avLst/>
            </a:prstGeom>
            <a:noFill/>
            <a:ln cap="flat" cmpd="sng" w="25400">
              <a:solidFill>
                <a:schemeClr val="dk1"/>
              </a:solidFill>
              <a:prstDash val="solid"/>
              <a:round/>
              <a:headEnd len="med" w="med" type="none"/>
              <a:tailEnd len="med" w="med" type="none"/>
            </a:ln>
          </p:spPr>
        </p:cxnSp>
        <p:sp>
          <p:nvSpPr>
            <p:cNvPr id="1033" name="Google Shape;1033;p43"/>
            <p:cNvSpPr txBox="1"/>
            <p:nvPr/>
          </p:nvSpPr>
          <p:spPr>
            <a:xfrm>
              <a:off x="4270" y="2004"/>
              <a:ext cx="324" cy="25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Tibia</a:t>
              </a:r>
              <a:br>
                <a:rPr lang="en-US" sz="1000">
                  <a:solidFill>
                    <a:schemeClr val="dk1"/>
                  </a:solidFill>
                  <a:latin typeface="Trebuchet MS"/>
                  <a:ea typeface="Trebuchet MS"/>
                  <a:cs typeface="Trebuchet MS"/>
                  <a:sym typeface="Trebuchet MS"/>
                </a:rPr>
              </a:br>
              <a:r>
                <a:rPr lang="en-US" sz="1000">
                  <a:solidFill>
                    <a:schemeClr val="dk1"/>
                  </a:solidFill>
                  <a:latin typeface="Trebuchet MS"/>
                  <a:ea typeface="Trebuchet MS"/>
                  <a:cs typeface="Trebuchet MS"/>
                  <a:sym typeface="Trebuchet MS"/>
                </a:rPr>
                <a:t>flexes</a:t>
              </a:r>
              <a:endParaRPr/>
            </a:p>
          </p:txBody>
        </p:sp>
        <p:sp>
          <p:nvSpPr>
            <p:cNvPr id="1034" name="Google Shape;1034;p43"/>
            <p:cNvSpPr txBox="1"/>
            <p:nvPr/>
          </p:nvSpPr>
          <p:spPr>
            <a:xfrm>
              <a:off x="3381" y="3034"/>
              <a:ext cx="439" cy="34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Extensor</a:t>
              </a:r>
              <a:br>
                <a:rPr lang="en-US" sz="1000">
                  <a:solidFill>
                    <a:schemeClr val="dk1"/>
                  </a:solidFill>
                  <a:latin typeface="Trebuchet MS"/>
                  <a:ea typeface="Trebuchet MS"/>
                  <a:cs typeface="Trebuchet MS"/>
                  <a:sym typeface="Trebuchet MS"/>
                </a:rPr>
              </a:br>
              <a:r>
                <a:rPr lang="en-US" sz="1000">
                  <a:solidFill>
                    <a:schemeClr val="dk1"/>
                  </a:solidFill>
                  <a:latin typeface="Trebuchet MS"/>
                  <a:ea typeface="Trebuchet MS"/>
                  <a:cs typeface="Trebuchet MS"/>
                  <a:sym typeface="Trebuchet MS"/>
                </a:rPr>
                <a:t>muscle</a:t>
              </a:r>
              <a:br>
                <a:rPr lang="en-US" sz="1000">
                  <a:solidFill>
                    <a:schemeClr val="dk1"/>
                  </a:solidFill>
                  <a:latin typeface="Trebuchet MS"/>
                  <a:ea typeface="Trebuchet MS"/>
                  <a:cs typeface="Trebuchet MS"/>
                  <a:sym typeface="Trebuchet MS"/>
                </a:rPr>
              </a:br>
              <a:r>
                <a:rPr lang="en-US" sz="1000">
                  <a:solidFill>
                    <a:schemeClr val="dk1"/>
                  </a:solidFill>
                  <a:latin typeface="Trebuchet MS"/>
                  <a:ea typeface="Trebuchet MS"/>
                  <a:cs typeface="Trebuchet MS"/>
                  <a:sym typeface="Trebuchet MS"/>
                </a:rPr>
                <a:t>contracts</a:t>
              </a:r>
              <a:endParaRPr/>
            </a:p>
          </p:txBody>
        </p:sp>
        <p:cxnSp>
          <p:nvCxnSpPr>
            <p:cNvPr id="1035" name="Google Shape;1035;p43"/>
            <p:cNvCxnSpPr/>
            <p:nvPr/>
          </p:nvCxnSpPr>
          <p:spPr>
            <a:xfrm>
              <a:off x="3553" y="3368"/>
              <a:ext cx="189" cy="262"/>
            </a:xfrm>
            <a:prstGeom prst="straightConnector1">
              <a:avLst/>
            </a:prstGeom>
            <a:noFill/>
            <a:ln cap="flat" cmpd="sng" w="25400">
              <a:solidFill>
                <a:schemeClr val="dk1"/>
              </a:solidFill>
              <a:prstDash val="solid"/>
              <a:round/>
              <a:headEnd len="med" w="med" type="none"/>
              <a:tailEnd len="med" w="med" type="none"/>
            </a:ln>
          </p:spPr>
        </p:cxnSp>
        <p:sp>
          <p:nvSpPr>
            <p:cNvPr id="1036" name="Google Shape;1036;p43"/>
            <p:cNvSpPr txBox="1"/>
            <p:nvPr/>
          </p:nvSpPr>
          <p:spPr>
            <a:xfrm>
              <a:off x="3924" y="3672"/>
              <a:ext cx="373" cy="34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Flexor</a:t>
              </a:r>
              <a:br>
                <a:rPr lang="en-US" sz="1000">
                  <a:solidFill>
                    <a:schemeClr val="dk1"/>
                  </a:solidFill>
                  <a:latin typeface="Trebuchet MS"/>
                  <a:ea typeface="Trebuchet MS"/>
                  <a:cs typeface="Trebuchet MS"/>
                  <a:sym typeface="Trebuchet MS"/>
                </a:rPr>
              </a:br>
              <a:r>
                <a:rPr lang="en-US" sz="1000">
                  <a:solidFill>
                    <a:schemeClr val="dk1"/>
                  </a:solidFill>
                  <a:latin typeface="Trebuchet MS"/>
                  <a:ea typeface="Trebuchet MS"/>
                  <a:cs typeface="Trebuchet MS"/>
                  <a:sym typeface="Trebuchet MS"/>
                </a:rPr>
                <a:t>muscle</a:t>
              </a:r>
              <a:br>
                <a:rPr lang="en-US" sz="1000">
                  <a:solidFill>
                    <a:schemeClr val="dk1"/>
                  </a:solidFill>
                  <a:latin typeface="Trebuchet MS"/>
                  <a:ea typeface="Trebuchet MS"/>
                  <a:cs typeface="Trebuchet MS"/>
                  <a:sym typeface="Trebuchet MS"/>
                </a:rPr>
              </a:br>
              <a:r>
                <a:rPr lang="en-US" sz="1000">
                  <a:solidFill>
                    <a:schemeClr val="dk1"/>
                  </a:solidFill>
                  <a:latin typeface="Trebuchet MS"/>
                  <a:ea typeface="Trebuchet MS"/>
                  <a:cs typeface="Trebuchet MS"/>
                  <a:sym typeface="Trebuchet MS"/>
                </a:rPr>
                <a:t>relaxes</a:t>
              </a:r>
              <a:endParaRPr/>
            </a:p>
          </p:txBody>
        </p:sp>
        <p:cxnSp>
          <p:nvCxnSpPr>
            <p:cNvPr id="1037" name="Google Shape;1037;p43"/>
            <p:cNvCxnSpPr/>
            <p:nvPr/>
          </p:nvCxnSpPr>
          <p:spPr>
            <a:xfrm rot="10800000">
              <a:off x="3890" y="3684"/>
              <a:ext cx="67" cy="82"/>
            </a:xfrm>
            <a:prstGeom prst="straightConnector1">
              <a:avLst/>
            </a:prstGeom>
            <a:noFill/>
            <a:ln cap="flat" cmpd="sng" w="25400">
              <a:solidFill>
                <a:schemeClr val="dk1"/>
              </a:solidFill>
              <a:prstDash val="solid"/>
              <a:round/>
              <a:headEnd len="med" w="med" type="none"/>
              <a:tailEnd len="med" w="med" type="none"/>
            </a:ln>
          </p:spPr>
        </p:cxnSp>
        <p:sp>
          <p:nvSpPr>
            <p:cNvPr id="1038" name="Google Shape;1038;p43"/>
            <p:cNvSpPr txBox="1"/>
            <p:nvPr/>
          </p:nvSpPr>
          <p:spPr>
            <a:xfrm>
              <a:off x="4397" y="3114"/>
              <a:ext cx="394" cy="25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000">
                  <a:solidFill>
                    <a:schemeClr val="dk1"/>
                  </a:solidFill>
                  <a:latin typeface="Trebuchet MS"/>
                  <a:ea typeface="Trebuchet MS"/>
                  <a:cs typeface="Trebuchet MS"/>
                  <a:sym typeface="Trebuchet MS"/>
                </a:rPr>
                <a:t>Tibia</a:t>
              </a:r>
              <a:br>
                <a:rPr lang="en-US" sz="1000">
                  <a:solidFill>
                    <a:schemeClr val="dk1"/>
                  </a:solidFill>
                  <a:latin typeface="Trebuchet MS"/>
                  <a:ea typeface="Trebuchet MS"/>
                  <a:cs typeface="Trebuchet MS"/>
                  <a:sym typeface="Trebuchet MS"/>
                </a:rPr>
              </a:br>
              <a:r>
                <a:rPr lang="en-US" sz="1000">
                  <a:solidFill>
                    <a:schemeClr val="dk1"/>
                  </a:solidFill>
                  <a:latin typeface="Trebuchet MS"/>
                  <a:ea typeface="Trebuchet MS"/>
                  <a:cs typeface="Trebuchet MS"/>
                  <a:sym typeface="Trebuchet MS"/>
                </a:rPr>
                <a:t>extends</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2" name="Shape 1042"/>
        <p:cNvGrpSpPr/>
        <p:nvPr/>
      </p:nvGrpSpPr>
      <p:grpSpPr>
        <a:xfrm>
          <a:off x="0" y="0"/>
          <a:ext cx="0" cy="0"/>
          <a:chOff x="0" y="0"/>
          <a:chExt cx="0" cy="0"/>
        </a:xfrm>
      </p:grpSpPr>
      <p:sp>
        <p:nvSpPr>
          <p:cNvPr id="1043" name="Google Shape;1043;p4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Sliding Filament Model</a:t>
            </a:r>
            <a:endParaRPr/>
          </a:p>
        </p:txBody>
      </p:sp>
      <p:grpSp>
        <p:nvGrpSpPr>
          <p:cNvPr id="1044" name="Google Shape;1044;p44"/>
          <p:cNvGrpSpPr/>
          <p:nvPr/>
        </p:nvGrpSpPr>
        <p:grpSpPr>
          <a:xfrm>
            <a:off x="561975" y="1033116"/>
            <a:ext cx="4089538" cy="5824884"/>
            <a:chOff x="2082" y="1182"/>
            <a:chExt cx="1856" cy="2938"/>
          </a:xfrm>
        </p:grpSpPr>
        <p:pic>
          <p:nvPicPr>
            <p:cNvPr id="1045" name="Google Shape;1045;p44"/>
            <p:cNvPicPr preferRelativeResize="0"/>
            <p:nvPr/>
          </p:nvPicPr>
          <p:blipFill rotWithShape="1">
            <a:blip r:embed="rId3">
              <a:alphaModFix/>
            </a:blip>
            <a:srcRect b="0" l="0" r="0" t="0"/>
            <a:stretch/>
          </p:blipFill>
          <p:spPr>
            <a:xfrm>
              <a:off x="2584" y="1248"/>
              <a:ext cx="1108" cy="2841"/>
            </a:xfrm>
            <a:prstGeom prst="rect">
              <a:avLst/>
            </a:prstGeom>
            <a:noFill/>
            <a:ln>
              <a:noFill/>
            </a:ln>
          </p:spPr>
        </p:pic>
        <p:sp>
          <p:nvSpPr>
            <p:cNvPr id="1046" name="Google Shape;1046;p44"/>
            <p:cNvSpPr txBox="1"/>
            <p:nvPr/>
          </p:nvSpPr>
          <p:spPr>
            <a:xfrm>
              <a:off x="2829" y="1182"/>
              <a:ext cx="269" cy="116"/>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600">
                  <a:solidFill>
                    <a:schemeClr val="dk1"/>
                  </a:solidFill>
                  <a:latin typeface="Trebuchet MS"/>
                  <a:ea typeface="Trebuchet MS"/>
                  <a:cs typeface="Trebuchet MS"/>
                  <a:sym typeface="Trebuchet MS"/>
                </a:rPr>
                <a:t>Muscle</a:t>
              </a:r>
              <a:endParaRPr/>
            </a:p>
          </p:txBody>
        </p:sp>
        <p:cxnSp>
          <p:nvCxnSpPr>
            <p:cNvPr id="1047" name="Google Shape;1047;p44"/>
            <p:cNvCxnSpPr/>
            <p:nvPr/>
          </p:nvCxnSpPr>
          <p:spPr>
            <a:xfrm flipH="1">
              <a:off x="2833" y="1284"/>
              <a:ext cx="112" cy="155"/>
            </a:xfrm>
            <a:prstGeom prst="straightConnector1">
              <a:avLst/>
            </a:prstGeom>
            <a:noFill/>
            <a:ln cap="flat" cmpd="sng" w="25400">
              <a:solidFill>
                <a:schemeClr val="dk1"/>
              </a:solidFill>
              <a:prstDash val="solid"/>
              <a:round/>
              <a:headEnd len="med" w="med" type="none"/>
              <a:tailEnd len="med" w="med" type="none"/>
            </a:ln>
          </p:spPr>
        </p:cxnSp>
        <p:sp>
          <p:nvSpPr>
            <p:cNvPr id="1048" name="Google Shape;1048;p44"/>
            <p:cNvSpPr txBox="1"/>
            <p:nvPr/>
          </p:nvSpPr>
          <p:spPr>
            <a:xfrm>
              <a:off x="2431" y="1788"/>
              <a:ext cx="400" cy="174"/>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600">
                  <a:solidFill>
                    <a:schemeClr val="dk1"/>
                  </a:solidFill>
                  <a:latin typeface="Trebuchet MS"/>
                  <a:ea typeface="Trebuchet MS"/>
                  <a:cs typeface="Trebuchet MS"/>
                  <a:sym typeface="Trebuchet MS"/>
                </a:rPr>
                <a:t>Bundle of</a:t>
              </a:r>
              <a:br>
                <a:rPr lang="en-US" sz="600">
                  <a:solidFill>
                    <a:schemeClr val="dk1"/>
                  </a:solidFill>
                  <a:latin typeface="Trebuchet MS"/>
                  <a:ea typeface="Trebuchet MS"/>
                  <a:cs typeface="Trebuchet MS"/>
                  <a:sym typeface="Trebuchet MS"/>
                </a:rPr>
              </a:br>
              <a:r>
                <a:rPr lang="en-US" sz="600">
                  <a:solidFill>
                    <a:schemeClr val="dk1"/>
                  </a:solidFill>
                  <a:latin typeface="Trebuchet MS"/>
                  <a:ea typeface="Trebuchet MS"/>
                  <a:cs typeface="Trebuchet MS"/>
                  <a:sym typeface="Trebuchet MS"/>
                </a:rPr>
                <a:t>muscle fibers</a:t>
              </a:r>
              <a:endParaRPr/>
            </a:p>
          </p:txBody>
        </p:sp>
        <p:cxnSp>
          <p:nvCxnSpPr>
            <p:cNvPr id="1049" name="Google Shape;1049;p44"/>
            <p:cNvCxnSpPr/>
            <p:nvPr/>
          </p:nvCxnSpPr>
          <p:spPr>
            <a:xfrm>
              <a:off x="2724" y="1847"/>
              <a:ext cx="267" cy="0"/>
            </a:xfrm>
            <a:prstGeom prst="straightConnector1">
              <a:avLst/>
            </a:prstGeom>
            <a:noFill/>
            <a:ln cap="flat" cmpd="sng" w="25400">
              <a:solidFill>
                <a:schemeClr val="dk1"/>
              </a:solidFill>
              <a:prstDash val="solid"/>
              <a:round/>
              <a:headEnd len="med" w="med" type="none"/>
              <a:tailEnd len="med" w="med" type="none"/>
            </a:ln>
          </p:spPr>
        </p:cxnSp>
        <p:sp>
          <p:nvSpPr>
            <p:cNvPr id="1050" name="Google Shape;1050;p44"/>
            <p:cNvSpPr txBox="1"/>
            <p:nvPr/>
          </p:nvSpPr>
          <p:spPr>
            <a:xfrm>
              <a:off x="2319" y="2043"/>
              <a:ext cx="524" cy="174"/>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600">
                  <a:solidFill>
                    <a:schemeClr val="dk1"/>
                  </a:solidFill>
                  <a:latin typeface="Trebuchet MS"/>
                  <a:ea typeface="Trebuchet MS"/>
                  <a:cs typeface="Trebuchet MS"/>
                  <a:sym typeface="Trebuchet MS"/>
                </a:rPr>
                <a:t>Single muscle fiber</a:t>
              </a:r>
              <a:endParaRPr/>
            </a:p>
            <a:p>
              <a:pPr indent="0" lvl="0" marL="0" marR="0" rtl="0" algn="l">
                <a:spcBef>
                  <a:spcPts val="0"/>
                </a:spcBef>
                <a:spcAft>
                  <a:spcPts val="0"/>
                </a:spcAft>
                <a:buNone/>
              </a:pPr>
              <a:r>
                <a:rPr lang="en-US" sz="600">
                  <a:solidFill>
                    <a:schemeClr val="dk1"/>
                  </a:solidFill>
                  <a:latin typeface="Trebuchet MS"/>
                  <a:ea typeface="Trebuchet MS"/>
                  <a:cs typeface="Trebuchet MS"/>
                  <a:sym typeface="Trebuchet MS"/>
                </a:rPr>
                <a:t>(cell)</a:t>
              </a:r>
              <a:endParaRPr/>
            </a:p>
          </p:txBody>
        </p:sp>
        <p:cxnSp>
          <p:nvCxnSpPr>
            <p:cNvPr id="1051" name="Google Shape;1051;p44"/>
            <p:cNvCxnSpPr/>
            <p:nvPr/>
          </p:nvCxnSpPr>
          <p:spPr>
            <a:xfrm>
              <a:off x="2833" y="2105"/>
              <a:ext cx="599" cy="0"/>
            </a:xfrm>
            <a:prstGeom prst="straightConnector1">
              <a:avLst/>
            </a:prstGeom>
            <a:noFill/>
            <a:ln cap="flat" cmpd="sng" w="25400">
              <a:solidFill>
                <a:schemeClr val="dk1"/>
              </a:solidFill>
              <a:prstDash val="solid"/>
              <a:round/>
              <a:headEnd len="med" w="med" type="none"/>
              <a:tailEnd len="med" w="med" type="none"/>
            </a:ln>
          </p:spPr>
        </p:cxnSp>
        <p:sp>
          <p:nvSpPr>
            <p:cNvPr id="1052" name="Google Shape;1052;p44"/>
            <p:cNvSpPr txBox="1"/>
            <p:nvPr/>
          </p:nvSpPr>
          <p:spPr>
            <a:xfrm>
              <a:off x="2494" y="2189"/>
              <a:ext cx="521" cy="11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600">
                  <a:solidFill>
                    <a:schemeClr val="dk1"/>
                  </a:solidFill>
                  <a:latin typeface="Trebuchet MS"/>
                  <a:ea typeface="Trebuchet MS"/>
                  <a:cs typeface="Trebuchet MS"/>
                  <a:sym typeface="Trebuchet MS"/>
                </a:rPr>
                <a:t>Plasma membrane</a:t>
              </a:r>
              <a:endParaRPr/>
            </a:p>
          </p:txBody>
        </p:sp>
        <p:cxnSp>
          <p:nvCxnSpPr>
            <p:cNvPr id="1053" name="Google Shape;1053;p44"/>
            <p:cNvCxnSpPr/>
            <p:nvPr/>
          </p:nvCxnSpPr>
          <p:spPr>
            <a:xfrm>
              <a:off x="3004" y="2251"/>
              <a:ext cx="142" cy="17"/>
            </a:xfrm>
            <a:prstGeom prst="straightConnector1">
              <a:avLst/>
            </a:prstGeom>
            <a:noFill/>
            <a:ln cap="flat" cmpd="sng" w="25400">
              <a:solidFill>
                <a:schemeClr val="dk1"/>
              </a:solidFill>
              <a:prstDash val="solid"/>
              <a:round/>
              <a:headEnd len="med" w="med" type="none"/>
              <a:tailEnd len="med" w="med" type="none"/>
            </a:ln>
          </p:spPr>
        </p:cxnSp>
        <p:sp>
          <p:nvSpPr>
            <p:cNvPr id="1054" name="Google Shape;1054;p44"/>
            <p:cNvSpPr txBox="1"/>
            <p:nvPr/>
          </p:nvSpPr>
          <p:spPr>
            <a:xfrm>
              <a:off x="2168" y="2284"/>
              <a:ext cx="296" cy="11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600">
                  <a:solidFill>
                    <a:schemeClr val="dk1"/>
                  </a:solidFill>
                  <a:latin typeface="Trebuchet MS"/>
                  <a:ea typeface="Trebuchet MS"/>
                  <a:cs typeface="Trebuchet MS"/>
                  <a:sym typeface="Trebuchet MS"/>
                </a:rPr>
                <a:t>Myofibril</a:t>
              </a:r>
              <a:endParaRPr/>
            </a:p>
          </p:txBody>
        </p:sp>
        <p:cxnSp>
          <p:nvCxnSpPr>
            <p:cNvPr id="1055" name="Google Shape;1055;p44"/>
            <p:cNvCxnSpPr/>
            <p:nvPr/>
          </p:nvCxnSpPr>
          <p:spPr>
            <a:xfrm rot="10800000">
              <a:off x="2435" y="2343"/>
              <a:ext cx="263" cy="106"/>
            </a:xfrm>
            <a:prstGeom prst="straightConnector1">
              <a:avLst/>
            </a:prstGeom>
            <a:noFill/>
            <a:ln cap="flat" cmpd="sng" w="25400">
              <a:solidFill>
                <a:schemeClr val="dk1"/>
              </a:solidFill>
              <a:prstDash val="solid"/>
              <a:round/>
              <a:headEnd len="med" w="med" type="none"/>
              <a:tailEnd len="med" w="med" type="none"/>
            </a:ln>
          </p:spPr>
        </p:cxnSp>
        <p:sp>
          <p:nvSpPr>
            <p:cNvPr id="1056" name="Google Shape;1056;p44"/>
            <p:cNvSpPr txBox="1"/>
            <p:nvPr/>
          </p:nvSpPr>
          <p:spPr>
            <a:xfrm>
              <a:off x="2856" y="2418"/>
              <a:ext cx="224" cy="174"/>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600">
                  <a:solidFill>
                    <a:schemeClr val="dk1"/>
                  </a:solidFill>
                  <a:latin typeface="Trebuchet MS"/>
                  <a:ea typeface="Trebuchet MS"/>
                  <a:cs typeface="Trebuchet MS"/>
                  <a:sym typeface="Trebuchet MS"/>
                </a:rPr>
                <a:t>Light</a:t>
              </a:r>
              <a:br>
                <a:rPr lang="en-US" sz="600">
                  <a:solidFill>
                    <a:schemeClr val="dk1"/>
                  </a:solidFill>
                  <a:latin typeface="Trebuchet MS"/>
                  <a:ea typeface="Trebuchet MS"/>
                  <a:cs typeface="Trebuchet MS"/>
                  <a:sym typeface="Trebuchet MS"/>
                </a:rPr>
              </a:br>
              <a:r>
                <a:rPr lang="en-US" sz="600">
                  <a:solidFill>
                    <a:schemeClr val="dk1"/>
                  </a:solidFill>
                  <a:latin typeface="Trebuchet MS"/>
                  <a:ea typeface="Trebuchet MS"/>
                  <a:cs typeface="Trebuchet MS"/>
                  <a:sym typeface="Trebuchet MS"/>
                </a:rPr>
                <a:t>band</a:t>
              </a:r>
              <a:endParaRPr/>
            </a:p>
          </p:txBody>
        </p:sp>
        <p:sp>
          <p:nvSpPr>
            <p:cNvPr id="1057" name="Google Shape;1057;p44"/>
            <p:cNvSpPr/>
            <p:nvPr/>
          </p:nvSpPr>
          <p:spPr>
            <a:xfrm rot="-5400000">
              <a:off x="2942" y="2563"/>
              <a:ext cx="40" cy="79"/>
            </a:xfrm>
            <a:prstGeom prst="rightBrace">
              <a:avLst>
                <a:gd fmla="val 16458" name="adj1"/>
                <a:gd fmla="val 50000"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58" name="Google Shape;1058;p44"/>
            <p:cNvSpPr/>
            <p:nvPr/>
          </p:nvSpPr>
          <p:spPr>
            <a:xfrm rot="-5400000">
              <a:off x="3166" y="2428"/>
              <a:ext cx="52" cy="349"/>
            </a:xfrm>
            <a:prstGeom prst="rightBrace">
              <a:avLst>
                <a:gd fmla="val 55929" name="adj1"/>
                <a:gd fmla="val 50000"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59" name="Google Shape;1059;p44"/>
            <p:cNvSpPr txBox="1"/>
            <p:nvPr/>
          </p:nvSpPr>
          <p:spPr>
            <a:xfrm>
              <a:off x="3024" y="2481"/>
              <a:ext cx="339" cy="11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600">
                  <a:solidFill>
                    <a:schemeClr val="dk1"/>
                  </a:solidFill>
                  <a:latin typeface="Trebuchet MS"/>
                  <a:ea typeface="Trebuchet MS"/>
                  <a:cs typeface="Trebuchet MS"/>
                  <a:sym typeface="Trebuchet MS"/>
                </a:rPr>
                <a:t>Dark band</a:t>
              </a:r>
              <a:endParaRPr/>
            </a:p>
          </p:txBody>
        </p:sp>
        <p:sp>
          <p:nvSpPr>
            <p:cNvPr id="1060" name="Google Shape;1060;p44"/>
            <p:cNvSpPr txBox="1"/>
            <p:nvPr/>
          </p:nvSpPr>
          <p:spPr>
            <a:xfrm>
              <a:off x="3412" y="2298"/>
              <a:ext cx="234" cy="11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600">
                  <a:solidFill>
                    <a:schemeClr val="dk1"/>
                  </a:solidFill>
                  <a:latin typeface="Trebuchet MS"/>
                  <a:ea typeface="Trebuchet MS"/>
                  <a:cs typeface="Trebuchet MS"/>
                  <a:sym typeface="Trebuchet MS"/>
                </a:rPr>
                <a:t>Z line</a:t>
              </a:r>
              <a:endParaRPr/>
            </a:p>
          </p:txBody>
        </p:sp>
        <p:cxnSp>
          <p:nvCxnSpPr>
            <p:cNvPr id="1061" name="Google Shape;1061;p44"/>
            <p:cNvCxnSpPr/>
            <p:nvPr/>
          </p:nvCxnSpPr>
          <p:spPr>
            <a:xfrm flipH="1">
              <a:off x="3403" y="2393"/>
              <a:ext cx="131" cy="240"/>
            </a:xfrm>
            <a:prstGeom prst="straightConnector1">
              <a:avLst/>
            </a:prstGeom>
            <a:noFill/>
            <a:ln cap="flat" cmpd="sng" w="25400">
              <a:solidFill>
                <a:schemeClr val="dk1"/>
              </a:solidFill>
              <a:prstDash val="solid"/>
              <a:round/>
              <a:headEnd len="med" w="med" type="none"/>
              <a:tailEnd len="med" w="med" type="none"/>
            </a:ln>
          </p:spPr>
        </p:cxnSp>
        <p:sp>
          <p:nvSpPr>
            <p:cNvPr id="1062" name="Google Shape;1062;p44"/>
            <p:cNvSpPr txBox="1"/>
            <p:nvPr/>
          </p:nvSpPr>
          <p:spPr>
            <a:xfrm>
              <a:off x="3017" y="2804"/>
              <a:ext cx="352" cy="11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600">
                  <a:solidFill>
                    <a:schemeClr val="dk1"/>
                  </a:solidFill>
                  <a:latin typeface="Trebuchet MS"/>
                  <a:ea typeface="Trebuchet MS"/>
                  <a:cs typeface="Trebuchet MS"/>
                  <a:sym typeface="Trebuchet MS"/>
                </a:rPr>
                <a:t>Sarcomere</a:t>
              </a:r>
              <a:endParaRPr/>
            </a:p>
          </p:txBody>
        </p:sp>
        <p:sp>
          <p:nvSpPr>
            <p:cNvPr id="1063" name="Google Shape;1063;p44"/>
            <p:cNvSpPr txBox="1"/>
            <p:nvPr/>
          </p:nvSpPr>
          <p:spPr>
            <a:xfrm>
              <a:off x="2599" y="3278"/>
              <a:ext cx="217" cy="11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600">
                  <a:solidFill>
                    <a:schemeClr val="dk1"/>
                  </a:solidFill>
                  <a:latin typeface="Trebuchet MS"/>
                  <a:ea typeface="Trebuchet MS"/>
                  <a:cs typeface="Trebuchet MS"/>
                  <a:sym typeface="Trebuchet MS"/>
                </a:rPr>
                <a:t>TEM</a:t>
              </a:r>
              <a:endParaRPr/>
            </a:p>
          </p:txBody>
        </p:sp>
        <p:sp>
          <p:nvSpPr>
            <p:cNvPr id="1064" name="Google Shape;1064;p44"/>
            <p:cNvSpPr txBox="1"/>
            <p:nvPr/>
          </p:nvSpPr>
          <p:spPr>
            <a:xfrm>
              <a:off x="3452" y="3286"/>
              <a:ext cx="265" cy="11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600">
                  <a:solidFill>
                    <a:schemeClr val="dk1"/>
                  </a:solidFill>
                  <a:latin typeface="Trebuchet MS"/>
                  <a:ea typeface="Trebuchet MS"/>
                  <a:cs typeface="Trebuchet MS"/>
                  <a:sym typeface="Trebuchet MS"/>
                </a:rPr>
                <a:t>0.5 m</a:t>
              </a:r>
              <a:endParaRPr/>
            </a:p>
          </p:txBody>
        </p:sp>
        <p:sp>
          <p:nvSpPr>
            <p:cNvPr id="1065" name="Google Shape;1065;p44"/>
            <p:cNvSpPr/>
            <p:nvPr/>
          </p:nvSpPr>
          <p:spPr>
            <a:xfrm rot="-5400000">
              <a:off x="3136" y="3159"/>
              <a:ext cx="62" cy="616"/>
            </a:xfrm>
            <a:prstGeom prst="rightBrace">
              <a:avLst>
                <a:gd fmla="val 82796" name="adj1"/>
                <a:gd fmla="val 50000"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cxnSp>
          <p:nvCxnSpPr>
            <p:cNvPr id="1066" name="Google Shape;1066;p44"/>
            <p:cNvCxnSpPr/>
            <p:nvPr/>
          </p:nvCxnSpPr>
          <p:spPr>
            <a:xfrm>
              <a:off x="2981" y="2787"/>
              <a:ext cx="0" cy="119"/>
            </a:xfrm>
            <a:prstGeom prst="straightConnector1">
              <a:avLst/>
            </a:prstGeom>
            <a:noFill/>
            <a:ln cap="flat" cmpd="sng" w="25400">
              <a:solidFill>
                <a:schemeClr val="dk1"/>
              </a:solidFill>
              <a:prstDash val="solid"/>
              <a:round/>
              <a:headEnd len="med" w="med" type="none"/>
              <a:tailEnd len="med" w="med" type="none"/>
            </a:ln>
          </p:spPr>
        </p:cxnSp>
        <p:cxnSp>
          <p:nvCxnSpPr>
            <p:cNvPr id="1067" name="Google Shape;1067;p44"/>
            <p:cNvCxnSpPr/>
            <p:nvPr/>
          </p:nvCxnSpPr>
          <p:spPr>
            <a:xfrm>
              <a:off x="3409" y="2807"/>
              <a:ext cx="0" cy="102"/>
            </a:xfrm>
            <a:prstGeom prst="straightConnector1">
              <a:avLst/>
            </a:prstGeom>
            <a:noFill/>
            <a:ln cap="flat" cmpd="sng" w="25400">
              <a:solidFill>
                <a:schemeClr val="dk1"/>
              </a:solidFill>
              <a:prstDash val="solid"/>
              <a:round/>
              <a:headEnd len="med" w="med" type="none"/>
              <a:tailEnd len="med" w="med" type="none"/>
            </a:ln>
          </p:spPr>
        </p:cxnSp>
        <p:cxnSp>
          <p:nvCxnSpPr>
            <p:cNvPr id="1068" name="Google Shape;1068;p44"/>
            <p:cNvCxnSpPr/>
            <p:nvPr/>
          </p:nvCxnSpPr>
          <p:spPr>
            <a:xfrm flipH="1">
              <a:off x="2797" y="2903"/>
              <a:ext cx="184" cy="181"/>
            </a:xfrm>
            <a:prstGeom prst="straightConnector1">
              <a:avLst/>
            </a:prstGeom>
            <a:noFill/>
            <a:ln cap="flat" cmpd="sng" w="25400">
              <a:solidFill>
                <a:schemeClr val="dk1"/>
              </a:solidFill>
              <a:prstDash val="solid"/>
              <a:round/>
              <a:headEnd len="med" w="med" type="none"/>
              <a:tailEnd len="med" w="med" type="none"/>
            </a:ln>
          </p:spPr>
        </p:cxnSp>
        <p:cxnSp>
          <p:nvCxnSpPr>
            <p:cNvPr id="1069" name="Google Shape;1069;p44"/>
            <p:cNvCxnSpPr/>
            <p:nvPr/>
          </p:nvCxnSpPr>
          <p:spPr>
            <a:xfrm>
              <a:off x="3406" y="2906"/>
              <a:ext cx="128" cy="184"/>
            </a:xfrm>
            <a:prstGeom prst="straightConnector1">
              <a:avLst/>
            </a:prstGeom>
            <a:noFill/>
            <a:ln cap="flat" cmpd="sng" w="25400">
              <a:solidFill>
                <a:schemeClr val="dk1"/>
              </a:solidFill>
              <a:prstDash val="solid"/>
              <a:round/>
              <a:headEnd len="med" w="med" type="none"/>
              <a:tailEnd len="med" w="med" type="none"/>
            </a:ln>
          </p:spPr>
        </p:cxnSp>
        <p:sp>
          <p:nvSpPr>
            <p:cNvPr id="1070" name="Google Shape;1070;p44"/>
            <p:cNvSpPr/>
            <p:nvPr/>
          </p:nvSpPr>
          <p:spPr>
            <a:xfrm rot="-5400000">
              <a:off x="2756" y="3418"/>
              <a:ext cx="55" cy="125"/>
            </a:xfrm>
            <a:prstGeom prst="rightBrace">
              <a:avLst>
                <a:gd fmla="val 18939" name="adj1"/>
                <a:gd fmla="val 50000"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71" name="Google Shape;1071;p44"/>
            <p:cNvSpPr/>
            <p:nvPr/>
          </p:nvSpPr>
          <p:spPr>
            <a:xfrm rot="-5400000">
              <a:off x="3520" y="3417"/>
              <a:ext cx="55" cy="125"/>
            </a:xfrm>
            <a:prstGeom prst="rightBrace">
              <a:avLst>
                <a:gd fmla="val 18939" name="adj1"/>
                <a:gd fmla="val 50000"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72" name="Google Shape;1072;p44"/>
            <p:cNvSpPr txBox="1"/>
            <p:nvPr/>
          </p:nvSpPr>
          <p:spPr>
            <a:xfrm>
              <a:off x="2662" y="3352"/>
              <a:ext cx="253" cy="11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600">
                  <a:solidFill>
                    <a:schemeClr val="dk1"/>
                  </a:solidFill>
                  <a:latin typeface="Times New Roman"/>
                  <a:ea typeface="Times New Roman"/>
                  <a:cs typeface="Times New Roman"/>
                  <a:sym typeface="Times New Roman"/>
                </a:rPr>
                <a:t>I</a:t>
              </a:r>
              <a:r>
                <a:rPr lang="en-US" sz="600">
                  <a:solidFill>
                    <a:schemeClr val="dk1"/>
                  </a:solidFill>
                  <a:latin typeface="Trebuchet MS"/>
                  <a:ea typeface="Trebuchet MS"/>
                  <a:cs typeface="Trebuchet MS"/>
                  <a:sym typeface="Trebuchet MS"/>
                </a:rPr>
                <a:t> band</a:t>
              </a:r>
              <a:endParaRPr/>
            </a:p>
          </p:txBody>
        </p:sp>
        <p:sp>
          <p:nvSpPr>
            <p:cNvPr id="1073" name="Google Shape;1073;p44"/>
            <p:cNvSpPr txBox="1"/>
            <p:nvPr/>
          </p:nvSpPr>
          <p:spPr>
            <a:xfrm>
              <a:off x="3037" y="3347"/>
              <a:ext cx="269" cy="11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600">
                  <a:solidFill>
                    <a:schemeClr val="dk1"/>
                  </a:solidFill>
                  <a:latin typeface="Trebuchet MS"/>
                  <a:ea typeface="Trebuchet MS"/>
                  <a:cs typeface="Trebuchet MS"/>
                  <a:sym typeface="Trebuchet MS"/>
                </a:rPr>
                <a:t>A band</a:t>
              </a:r>
              <a:endParaRPr/>
            </a:p>
          </p:txBody>
        </p:sp>
        <p:sp>
          <p:nvSpPr>
            <p:cNvPr id="1074" name="Google Shape;1074;p44"/>
            <p:cNvSpPr txBox="1"/>
            <p:nvPr/>
          </p:nvSpPr>
          <p:spPr>
            <a:xfrm>
              <a:off x="3424" y="3360"/>
              <a:ext cx="253" cy="11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600">
                  <a:solidFill>
                    <a:schemeClr val="dk1"/>
                  </a:solidFill>
                  <a:latin typeface="Times New Roman"/>
                  <a:ea typeface="Times New Roman"/>
                  <a:cs typeface="Times New Roman"/>
                  <a:sym typeface="Times New Roman"/>
                </a:rPr>
                <a:t>I</a:t>
              </a:r>
              <a:r>
                <a:rPr lang="en-US" sz="600">
                  <a:solidFill>
                    <a:schemeClr val="dk1"/>
                  </a:solidFill>
                  <a:latin typeface="Trebuchet MS"/>
                  <a:ea typeface="Trebuchet MS"/>
                  <a:cs typeface="Trebuchet MS"/>
                  <a:sym typeface="Trebuchet MS"/>
                </a:rPr>
                <a:t> band</a:t>
              </a:r>
              <a:endParaRPr/>
            </a:p>
          </p:txBody>
        </p:sp>
        <p:sp>
          <p:nvSpPr>
            <p:cNvPr id="1075" name="Google Shape;1075;p44"/>
            <p:cNvSpPr txBox="1"/>
            <p:nvPr/>
          </p:nvSpPr>
          <p:spPr>
            <a:xfrm>
              <a:off x="3063" y="3446"/>
              <a:ext cx="245" cy="11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600">
                  <a:solidFill>
                    <a:schemeClr val="dk1"/>
                  </a:solidFill>
                  <a:latin typeface="Trebuchet MS"/>
                  <a:ea typeface="Trebuchet MS"/>
                  <a:cs typeface="Trebuchet MS"/>
                  <a:sym typeface="Trebuchet MS"/>
                </a:rPr>
                <a:t>M line</a:t>
              </a:r>
              <a:endParaRPr/>
            </a:p>
          </p:txBody>
        </p:sp>
        <p:sp>
          <p:nvSpPr>
            <p:cNvPr id="1076" name="Google Shape;1076;p44"/>
            <p:cNvSpPr txBox="1"/>
            <p:nvPr/>
          </p:nvSpPr>
          <p:spPr>
            <a:xfrm>
              <a:off x="2082" y="3523"/>
              <a:ext cx="309" cy="23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600">
                  <a:solidFill>
                    <a:schemeClr val="dk1"/>
                  </a:solidFill>
                  <a:latin typeface="Trebuchet MS"/>
                  <a:ea typeface="Trebuchet MS"/>
                  <a:cs typeface="Trebuchet MS"/>
                  <a:sym typeface="Trebuchet MS"/>
                </a:rPr>
                <a:t>Thick</a:t>
              </a:r>
              <a:br>
                <a:rPr lang="en-US" sz="600">
                  <a:solidFill>
                    <a:schemeClr val="dk1"/>
                  </a:solidFill>
                  <a:latin typeface="Trebuchet MS"/>
                  <a:ea typeface="Trebuchet MS"/>
                  <a:cs typeface="Trebuchet MS"/>
                  <a:sym typeface="Trebuchet MS"/>
                </a:rPr>
              </a:br>
              <a:r>
                <a:rPr lang="en-US" sz="600">
                  <a:solidFill>
                    <a:schemeClr val="dk1"/>
                  </a:solidFill>
                  <a:latin typeface="Trebuchet MS"/>
                  <a:ea typeface="Trebuchet MS"/>
                  <a:cs typeface="Trebuchet MS"/>
                  <a:sym typeface="Trebuchet MS"/>
                </a:rPr>
                <a:t>filaments</a:t>
              </a:r>
              <a:br>
                <a:rPr lang="en-US" sz="600">
                  <a:solidFill>
                    <a:schemeClr val="dk1"/>
                  </a:solidFill>
                  <a:latin typeface="Trebuchet MS"/>
                  <a:ea typeface="Trebuchet MS"/>
                  <a:cs typeface="Trebuchet MS"/>
                  <a:sym typeface="Trebuchet MS"/>
                </a:rPr>
              </a:br>
              <a:r>
                <a:rPr lang="en-US" sz="600">
                  <a:solidFill>
                    <a:schemeClr val="dk1"/>
                  </a:solidFill>
                  <a:latin typeface="Trebuchet MS"/>
                  <a:ea typeface="Trebuchet MS"/>
                  <a:cs typeface="Trebuchet MS"/>
                  <a:sym typeface="Trebuchet MS"/>
                </a:rPr>
                <a:t>(myosin)</a:t>
              </a:r>
              <a:endParaRPr/>
            </a:p>
          </p:txBody>
        </p:sp>
        <p:cxnSp>
          <p:nvCxnSpPr>
            <p:cNvPr id="1077" name="Google Shape;1077;p44"/>
            <p:cNvCxnSpPr/>
            <p:nvPr/>
          </p:nvCxnSpPr>
          <p:spPr>
            <a:xfrm flipH="1">
              <a:off x="2313" y="3538"/>
              <a:ext cx="313" cy="42"/>
            </a:xfrm>
            <a:prstGeom prst="straightConnector1">
              <a:avLst/>
            </a:prstGeom>
            <a:noFill/>
            <a:ln cap="flat" cmpd="sng" w="25400">
              <a:solidFill>
                <a:schemeClr val="dk1"/>
              </a:solidFill>
              <a:prstDash val="solid"/>
              <a:round/>
              <a:headEnd len="med" w="med" type="none"/>
              <a:tailEnd len="med" w="med" type="none"/>
            </a:ln>
          </p:spPr>
        </p:cxnSp>
        <p:cxnSp>
          <p:nvCxnSpPr>
            <p:cNvPr id="1078" name="Google Shape;1078;p44"/>
            <p:cNvCxnSpPr/>
            <p:nvPr/>
          </p:nvCxnSpPr>
          <p:spPr>
            <a:xfrm rot="10800000">
              <a:off x="2316" y="3584"/>
              <a:ext cx="326" cy="49"/>
            </a:xfrm>
            <a:prstGeom prst="straightConnector1">
              <a:avLst/>
            </a:prstGeom>
            <a:noFill/>
            <a:ln cap="flat" cmpd="sng" w="25400">
              <a:solidFill>
                <a:schemeClr val="dk1"/>
              </a:solidFill>
              <a:prstDash val="solid"/>
              <a:round/>
              <a:headEnd len="med" w="med" type="none"/>
              <a:tailEnd len="med" w="med" type="none"/>
            </a:ln>
          </p:spPr>
        </p:cxnSp>
        <p:sp>
          <p:nvSpPr>
            <p:cNvPr id="1079" name="Google Shape;1079;p44"/>
            <p:cNvSpPr txBox="1"/>
            <p:nvPr/>
          </p:nvSpPr>
          <p:spPr>
            <a:xfrm>
              <a:off x="2087" y="3724"/>
              <a:ext cx="309" cy="23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600">
                  <a:solidFill>
                    <a:schemeClr val="dk1"/>
                  </a:solidFill>
                  <a:latin typeface="Trebuchet MS"/>
                  <a:ea typeface="Trebuchet MS"/>
                  <a:cs typeface="Trebuchet MS"/>
                  <a:sym typeface="Trebuchet MS"/>
                </a:rPr>
                <a:t>Thin</a:t>
              </a:r>
              <a:br>
                <a:rPr lang="en-US" sz="600">
                  <a:solidFill>
                    <a:schemeClr val="dk1"/>
                  </a:solidFill>
                  <a:latin typeface="Trebuchet MS"/>
                  <a:ea typeface="Trebuchet MS"/>
                  <a:cs typeface="Trebuchet MS"/>
                  <a:sym typeface="Trebuchet MS"/>
                </a:rPr>
              </a:br>
              <a:r>
                <a:rPr lang="en-US" sz="600">
                  <a:solidFill>
                    <a:schemeClr val="dk1"/>
                  </a:solidFill>
                  <a:latin typeface="Trebuchet MS"/>
                  <a:ea typeface="Trebuchet MS"/>
                  <a:cs typeface="Trebuchet MS"/>
                  <a:sym typeface="Trebuchet MS"/>
                </a:rPr>
                <a:t>filaments</a:t>
              </a:r>
              <a:br>
                <a:rPr lang="en-US" sz="600">
                  <a:solidFill>
                    <a:schemeClr val="dk1"/>
                  </a:solidFill>
                  <a:latin typeface="Trebuchet MS"/>
                  <a:ea typeface="Trebuchet MS"/>
                  <a:cs typeface="Trebuchet MS"/>
                  <a:sym typeface="Trebuchet MS"/>
                </a:rPr>
              </a:br>
              <a:r>
                <a:rPr lang="en-US" sz="600">
                  <a:solidFill>
                    <a:schemeClr val="dk1"/>
                  </a:solidFill>
                  <a:latin typeface="Trebuchet MS"/>
                  <a:ea typeface="Trebuchet MS"/>
                  <a:cs typeface="Trebuchet MS"/>
                  <a:sym typeface="Trebuchet MS"/>
                </a:rPr>
                <a:t>(actin)</a:t>
              </a:r>
              <a:endParaRPr/>
            </a:p>
          </p:txBody>
        </p:sp>
        <p:cxnSp>
          <p:nvCxnSpPr>
            <p:cNvPr id="1080" name="Google Shape;1080;p44"/>
            <p:cNvCxnSpPr/>
            <p:nvPr/>
          </p:nvCxnSpPr>
          <p:spPr>
            <a:xfrm rot="10800000">
              <a:off x="2316" y="3778"/>
              <a:ext cx="310" cy="0"/>
            </a:xfrm>
            <a:prstGeom prst="straightConnector1">
              <a:avLst/>
            </a:prstGeom>
            <a:noFill/>
            <a:ln cap="flat" cmpd="sng" w="25400">
              <a:solidFill>
                <a:schemeClr val="dk1"/>
              </a:solidFill>
              <a:prstDash val="solid"/>
              <a:round/>
              <a:headEnd len="med" w="med" type="none"/>
              <a:tailEnd len="med" w="med" type="none"/>
            </a:ln>
          </p:spPr>
        </p:cxnSp>
        <p:cxnSp>
          <p:nvCxnSpPr>
            <p:cNvPr id="1081" name="Google Shape;1081;p44"/>
            <p:cNvCxnSpPr/>
            <p:nvPr/>
          </p:nvCxnSpPr>
          <p:spPr>
            <a:xfrm rot="10800000">
              <a:off x="2313" y="3781"/>
              <a:ext cx="326" cy="89"/>
            </a:xfrm>
            <a:prstGeom prst="straightConnector1">
              <a:avLst/>
            </a:prstGeom>
            <a:noFill/>
            <a:ln cap="flat" cmpd="sng" w="25400">
              <a:solidFill>
                <a:schemeClr val="dk1"/>
              </a:solidFill>
              <a:prstDash val="solid"/>
              <a:round/>
              <a:headEnd len="med" w="med" type="none"/>
              <a:tailEnd len="med" w="med" type="none"/>
            </a:ln>
          </p:spPr>
        </p:cxnSp>
        <p:sp>
          <p:nvSpPr>
            <p:cNvPr id="1082" name="Google Shape;1082;p44"/>
            <p:cNvSpPr/>
            <p:nvPr/>
          </p:nvSpPr>
          <p:spPr>
            <a:xfrm rot="5400000">
              <a:off x="3145" y="3911"/>
              <a:ext cx="58" cy="89"/>
            </a:xfrm>
            <a:prstGeom prst="rightBrace">
              <a:avLst>
                <a:gd fmla="val 12787" name="adj1"/>
                <a:gd fmla="val 50000"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83" name="Google Shape;1083;p44"/>
            <p:cNvSpPr txBox="1"/>
            <p:nvPr/>
          </p:nvSpPr>
          <p:spPr>
            <a:xfrm>
              <a:off x="3043" y="3945"/>
              <a:ext cx="269" cy="11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600">
                  <a:solidFill>
                    <a:schemeClr val="dk1"/>
                  </a:solidFill>
                  <a:latin typeface="Trebuchet MS"/>
                  <a:ea typeface="Trebuchet MS"/>
                  <a:cs typeface="Trebuchet MS"/>
                  <a:sym typeface="Trebuchet MS"/>
                </a:rPr>
                <a:t>H zone</a:t>
              </a:r>
              <a:endParaRPr/>
            </a:p>
          </p:txBody>
        </p:sp>
        <p:sp>
          <p:nvSpPr>
            <p:cNvPr id="1084" name="Google Shape;1084;p44"/>
            <p:cNvSpPr txBox="1"/>
            <p:nvPr/>
          </p:nvSpPr>
          <p:spPr>
            <a:xfrm>
              <a:off x="2991" y="4004"/>
              <a:ext cx="352" cy="11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600">
                  <a:solidFill>
                    <a:schemeClr val="dk1"/>
                  </a:solidFill>
                  <a:latin typeface="Trebuchet MS"/>
                  <a:ea typeface="Trebuchet MS"/>
                  <a:cs typeface="Trebuchet MS"/>
                  <a:sym typeface="Trebuchet MS"/>
                </a:rPr>
                <a:t>Sarcomere</a:t>
              </a:r>
              <a:endParaRPr/>
            </a:p>
          </p:txBody>
        </p:sp>
        <p:sp>
          <p:nvSpPr>
            <p:cNvPr id="1085" name="Google Shape;1085;p44"/>
            <p:cNvSpPr txBox="1"/>
            <p:nvPr/>
          </p:nvSpPr>
          <p:spPr>
            <a:xfrm>
              <a:off x="3586" y="3957"/>
              <a:ext cx="234" cy="11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600">
                  <a:solidFill>
                    <a:schemeClr val="dk1"/>
                  </a:solidFill>
                  <a:latin typeface="Trebuchet MS"/>
                  <a:ea typeface="Trebuchet MS"/>
                  <a:cs typeface="Trebuchet MS"/>
                  <a:sym typeface="Trebuchet MS"/>
                </a:rPr>
                <a:t>Z line</a:t>
              </a:r>
              <a:endParaRPr/>
            </a:p>
          </p:txBody>
        </p:sp>
        <p:cxnSp>
          <p:nvCxnSpPr>
            <p:cNvPr id="1086" name="Google Shape;1086;p44"/>
            <p:cNvCxnSpPr/>
            <p:nvPr/>
          </p:nvCxnSpPr>
          <p:spPr>
            <a:xfrm>
              <a:off x="3544" y="3936"/>
              <a:ext cx="56" cy="56"/>
            </a:xfrm>
            <a:prstGeom prst="straightConnector1">
              <a:avLst/>
            </a:prstGeom>
            <a:noFill/>
            <a:ln cap="flat" cmpd="sng" w="25400">
              <a:solidFill>
                <a:schemeClr val="dk1"/>
              </a:solidFill>
              <a:prstDash val="solid"/>
              <a:round/>
              <a:headEnd len="med" w="med" type="none"/>
              <a:tailEnd len="med" w="med" type="none"/>
            </a:ln>
          </p:spPr>
        </p:cxnSp>
        <p:sp>
          <p:nvSpPr>
            <p:cNvPr id="1087" name="Google Shape;1087;p44"/>
            <p:cNvSpPr txBox="1"/>
            <p:nvPr/>
          </p:nvSpPr>
          <p:spPr>
            <a:xfrm>
              <a:off x="2527" y="3965"/>
              <a:ext cx="234" cy="11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600">
                  <a:solidFill>
                    <a:schemeClr val="dk1"/>
                  </a:solidFill>
                  <a:latin typeface="Trebuchet MS"/>
                  <a:ea typeface="Trebuchet MS"/>
                  <a:cs typeface="Trebuchet MS"/>
                  <a:sym typeface="Trebuchet MS"/>
                </a:rPr>
                <a:t>Z line</a:t>
              </a:r>
              <a:endParaRPr/>
            </a:p>
          </p:txBody>
        </p:sp>
        <p:cxnSp>
          <p:nvCxnSpPr>
            <p:cNvPr id="1088" name="Google Shape;1088;p44"/>
            <p:cNvCxnSpPr/>
            <p:nvPr/>
          </p:nvCxnSpPr>
          <p:spPr>
            <a:xfrm flipH="1">
              <a:off x="2719" y="3941"/>
              <a:ext cx="66" cy="59"/>
            </a:xfrm>
            <a:prstGeom prst="straightConnector1">
              <a:avLst/>
            </a:prstGeom>
            <a:noFill/>
            <a:ln cap="flat" cmpd="sng" w="25400">
              <a:solidFill>
                <a:schemeClr val="dk1"/>
              </a:solidFill>
              <a:prstDash val="solid"/>
              <a:round/>
              <a:headEnd len="med" w="med" type="none"/>
              <a:tailEnd len="med" w="med" type="none"/>
            </a:ln>
          </p:spPr>
        </p:cxnSp>
        <p:sp>
          <p:nvSpPr>
            <p:cNvPr id="1089" name="Google Shape;1089;p44"/>
            <p:cNvSpPr txBox="1"/>
            <p:nvPr/>
          </p:nvSpPr>
          <p:spPr>
            <a:xfrm>
              <a:off x="3687" y="1896"/>
              <a:ext cx="251" cy="11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600">
                  <a:solidFill>
                    <a:schemeClr val="dk1"/>
                  </a:solidFill>
                  <a:latin typeface="Trebuchet MS"/>
                  <a:ea typeface="Trebuchet MS"/>
                  <a:cs typeface="Trebuchet MS"/>
                  <a:sym typeface="Trebuchet MS"/>
                </a:rPr>
                <a:t>Nuclei</a:t>
              </a:r>
              <a:endParaRPr/>
            </a:p>
          </p:txBody>
        </p:sp>
        <p:cxnSp>
          <p:nvCxnSpPr>
            <p:cNvPr id="1090" name="Google Shape;1090;p44"/>
            <p:cNvCxnSpPr/>
            <p:nvPr/>
          </p:nvCxnSpPr>
          <p:spPr>
            <a:xfrm flipH="1" rot="10800000">
              <a:off x="3401" y="1953"/>
              <a:ext cx="296" cy="60"/>
            </a:xfrm>
            <a:prstGeom prst="straightConnector1">
              <a:avLst/>
            </a:prstGeom>
            <a:noFill/>
            <a:ln cap="flat" cmpd="sng" w="25400">
              <a:solidFill>
                <a:schemeClr val="dk1"/>
              </a:solidFill>
              <a:prstDash val="solid"/>
              <a:round/>
              <a:headEnd len="med" w="med" type="none"/>
              <a:tailEnd len="med" w="med" type="none"/>
            </a:ln>
          </p:spPr>
        </p:cxnSp>
        <p:cxnSp>
          <p:nvCxnSpPr>
            <p:cNvPr id="1091" name="Google Shape;1091;p44"/>
            <p:cNvCxnSpPr/>
            <p:nvPr/>
          </p:nvCxnSpPr>
          <p:spPr>
            <a:xfrm flipH="1" rot="10800000">
              <a:off x="3470" y="1953"/>
              <a:ext cx="237" cy="198"/>
            </a:xfrm>
            <a:prstGeom prst="straightConnector1">
              <a:avLst/>
            </a:prstGeom>
            <a:noFill/>
            <a:ln cap="flat" cmpd="sng" w="25400">
              <a:solidFill>
                <a:schemeClr val="dk1"/>
              </a:solidFill>
              <a:prstDash val="solid"/>
              <a:round/>
              <a:headEnd len="med" w="med" type="none"/>
              <a:tailEnd len="med" w="med" type="none"/>
            </a:ln>
          </p:spPr>
        </p:cxnSp>
      </p:grpSp>
      <p:pic>
        <p:nvPicPr>
          <p:cNvPr descr="Image result for sliding filament model" id="1092" name="Google Shape;1092;p44"/>
          <p:cNvPicPr preferRelativeResize="0"/>
          <p:nvPr/>
        </p:nvPicPr>
        <p:blipFill rotWithShape="1">
          <a:blip r:embed="rId4">
            <a:alphaModFix/>
          </a:blip>
          <a:srcRect b="0" l="0" r="0" t="0"/>
          <a:stretch/>
        </p:blipFill>
        <p:spPr>
          <a:xfrm>
            <a:off x="5057294" y="1263098"/>
            <a:ext cx="6047477" cy="54269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6" name="Shape 1096"/>
        <p:cNvGrpSpPr/>
        <p:nvPr/>
      </p:nvGrpSpPr>
      <p:grpSpPr>
        <a:xfrm>
          <a:off x="0" y="0"/>
          <a:ext cx="0" cy="0"/>
          <a:chOff x="0" y="0"/>
          <a:chExt cx="0" cy="0"/>
        </a:xfrm>
      </p:grpSpPr>
      <p:sp>
        <p:nvSpPr>
          <p:cNvPr id="1097" name="Google Shape;1097;p4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Muscle Contraction</a:t>
            </a:r>
            <a:endParaRPr/>
          </a:p>
        </p:txBody>
      </p:sp>
      <p:grpSp>
        <p:nvGrpSpPr>
          <p:cNvPr id="1098" name="Google Shape;1098;p45"/>
          <p:cNvGrpSpPr/>
          <p:nvPr/>
        </p:nvGrpSpPr>
        <p:grpSpPr>
          <a:xfrm>
            <a:off x="777112" y="1245704"/>
            <a:ext cx="8496890" cy="5002696"/>
            <a:chOff x="681" y="1025"/>
            <a:chExt cx="4807" cy="3048"/>
          </a:xfrm>
        </p:grpSpPr>
        <p:pic>
          <p:nvPicPr>
            <p:cNvPr id="1099" name="Google Shape;1099;p45"/>
            <p:cNvPicPr preferRelativeResize="0"/>
            <p:nvPr/>
          </p:nvPicPr>
          <p:blipFill rotWithShape="1">
            <a:blip r:embed="rId3">
              <a:alphaModFix/>
            </a:blip>
            <a:srcRect b="0" l="0" r="0" t="0"/>
            <a:stretch/>
          </p:blipFill>
          <p:spPr>
            <a:xfrm>
              <a:off x="1116" y="1226"/>
              <a:ext cx="4039" cy="2847"/>
            </a:xfrm>
            <a:prstGeom prst="rect">
              <a:avLst/>
            </a:prstGeom>
            <a:noFill/>
            <a:ln>
              <a:noFill/>
            </a:ln>
          </p:spPr>
        </p:pic>
        <p:grpSp>
          <p:nvGrpSpPr>
            <p:cNvPr id="1100" name="Google Shape;1100;p45"/>
            <p:cNvGrpSpPr/>
            <p:nvPr/>
          </p:nvGrpSpPr>
          <p:grpSpPr>
            <a:xfrm>
              <a:off x="1917" y="1025"/>
              <a:ext cx="707" cy="336"/>
              <a:chOff x="1511" y="668"/>
              <a:chExt cx="748" cy="356"/>
            </a:xfrm>
          </p:grpSpPr>
          <p:sp>
            <p:nvSpPr>
              <p:cNvPr id="1101" name="Google Shape;1101;p45"/>
              <p:cNvSpPr txBox="1"/>
              <p:nvPr/>
            </p:nvSpPr>
            <p:spPr>
              <a:xfrm>
                <a:off x="1511" y="668"/>
                <a:ext cx="748" cy="183"/>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200">
                    <a:solidFill>
                      <a:schemeClr val="dk1"/>
                    </a:solidFill>
                    <a:latin typeface="Trebuchet MS"/>
                    <a:ea typeface="Trebuchet MS"/>
                    <a:cs typeface="Trebuchet MS"/>
                    <a:sym typeface="Trebuchet MS"/>
                  </a:rPr>
                  <a:t>Thick filament</a:t>
                </a:r>
                <a:endParaRPr/>
              </a:p>
            </p:txBody>
          </p:sp>
          <p:cxnSp>
            <p:nvCxnSpPr>
              <p:cNvPr id="1102" name="Google Shape;1102;p45"/>
              <p:cNvCxnSpPr/>
              <p:nvPr/>
            </p:nvCxnSpPr>
            <p:spPr>
              <a:xfrm>
                <a:off x="1864" y="832"/>
                <a:ext cx="0" cy="192"/>
              </a:xfrm>
              <a:prstGeom prst="straightConnector1">
                <a:avLst/>
              </a:prstGeom>
              <a:noFill/>
              <a:ln cap="flat" cmpd="sng" w="25400">
                <a:solidFill>
                  <a:schemeClr val="dk1"/>
                </a:solidFill>
                <a:prstDash val="solid"/>
                <a:round/>
                <a:headEnd len="med" w="med" type="none"/>
                <a:tailEnd len="med" w="med" type="none"/>
              </a:ln>
            </p:spPr>
          </p:cxnSp>
        </p:grpSp>
        <p:grpSp>
          <p:nvGrpSpPr>
            <p:cNvPr id="1103" name="Google Shape;1103;p45"/>
            <p:cNvGrpSpPr/>
            <p:nvPr/>
          </p:nvGrpSpPr>
          <p:grpSpPr>
            <a:xfrm>
              <a:off x="681" y="1279"/>
              <a:ext cx="896" cy="197"/>
              <a:chOff x="348" y="1008"/>
              <a:chExt cx="948" cy="208"/>
            </a:xfrm>
          </p:grpSpPr>
          <p:cxnSp>
            <p:nvCxnSpPr>
              <p:cNvPr id="1104" name="Google Shape;1104;p45"/>
              <p:cNvCxnSpPr/>
              <p:nvPr/>
            </p:nvCxnSpPr>
            <p:spPr>
              <a:xfrm flipH="1">
                <a:off x="1050" y="1008"/>
                <a:ext cx="246" cy="99"/>
              </a:xfrm>
              <a:prstGeom prst="straightConnector1">
                <a:avLst/>
              </a:prstGeom>
              <a:noFill/>
              <a:ln cap="flat" cmpd="sng" w="25400">
                <a:solidFill>
                  <a:schemeClr val="dk1"/>
                </a:solidFill>
                <a:prstDash val="solid"/>
                <a:round/>
                <a:headEnd len="med" w="med" type="none"/>
                <a:tailEnd len="med" w="med" type="none"/>
              </a:ln>
            </p:spPr>
          </p:cxnSp>
          <p:cxnSp>
            <p:nvCxnSpPr>
              <p:cNvPr id="1105" name="Google Shape;1105;p45"/>
              <p:cNvCxnSpPr/>
              <p:nvPr/>
            </p:nvCxnSpPr>
            <p:spPr>
              <a:xfrm>
                <a:off x="1050" y="1111"/>
                <a:ext cx="246" cy="105"/>
              </a:xfrm>
              <a:prstGeom prst="straightConnector1">
                <a:avLst/>
              </a:prstGeom>
              <a:noFill/>
              <a:ln cap="flat" cmpd="sng" w="25400">
                <a:solidFill>
                  <a:schemeClr val="dk1"/>
                </a:solidFill>
                <a:prstDash val="solid"/>
                <a:round/>
                <a:headEnd len="med" w="med" type="none"/>
                <a:tailEnd len="med" w="med" type="none"/>
              </a:ln>
            </p:spPr>
          </p:cxnSp>
          <p:sp>
            <p:nvSpPr>
              <p:cNvPr id="1106" name="Google Shape;1106;p45"/>
              <p:cNvSpPr txBox="1"/>
              <p:nvPr/>
            </p:nvSpPr>
            <p:spPr>
              <a:xfrm>
                <a:off x="348" y="1011"/>
                <a:ext cx="753" cy="183"/>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200">
                    <a:solidFill>
                      <a:schemeClr val="dk1"/>
                    </a:solidFill>
                    <a:latin typeface="Trebuchet MS"/>
                    <a:ea typeface="Trebuchet MS"/>
                    <a:cs typeface="Trebuchet MS"/>
                    <a:sym typeface="Trebuchet MS"/>
                  </a:rPr>
                  <a:t>Thin filaments</a:t>
                </a:r>
                <a:endParaRPr/>
              </a:p>
            </p:txBody>
          </p:sp>
        </p:grpSp>
        <p:grpSp>
          <p:nvGrpSpPr>
            <p:cNvPr id="1107" name="Google Shape;1107;p45"/>
            <p:cNvGrpSpPr/>
            <p:nvPr/>
          </p:nvGrpSpPr>
          <p:grpSpPr>
            <a:xfrm>
              <a:off x="3733" y="1789"/>
              <a:ext cx="880" cy="173"/>
              <a:chOff x="3432" y="1491"/>
              <a:chExt cx="931" cy="183"/>
            </a:xfrm>
          </p:grpSpPr>
          <p:sp>
            <p:nvSpPr>
              <p:cNvPr id="1108" name="Google Shape;1108;p45"/>
              <p:cNvSpPr txBox="1"/>
              <p:nvPr/>
            </p:nvSpPr>
            <p:spPr>
              <a:xfrm>
                <a:off x="3661" y="1491"/>
                <a:ext cx="702" cy="183"/>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200">
                    <a:solidFill>
                      <a:schemeClr val="dk1"/>
                    </a:solidFill>
                    <a:latin typeface="Trebuchet MS"/>
                    <a:ea typeface="Trebuchet MS"/>
                    <a:cs typeface="Trebuchet MS"/>
                    <a:sym typeface="Trebuchet MS"/>
                  </a:rPr>
                  <a:t>Thin filament</a:t>
                </a:r>
                <a:endParaRPr/>
              </a:p>
            </p:txBody>
          </p:sp>
          <p:cxnSp>
            <p:nvCxnSpPr>
              <p:cNvPr id="1109" name="Google Shape;1109;p45"/>
              <p:cNvCxnSpPr/>
              <p:nvPr/>
            </p:nvCxnSpPr>
            <p:spPr>
              <a:xfrm>
                <a:off x="3432" y="1584"/>
                <a:ext cx="248" cy="0"/>
              </a:xfrm>
              <a:prstGeom prst="straightConnector1">
                <a:avLst/>
              </a:prstGeom>
              <a:noFill/>
              <a:ln cap="flat" cmpd="sng" w="25400">
                <a:solidFill>
                  <a:schemeClr val="dk1"/>
                </a:solidFill>
                <a:prstDash val="solid"/>
                <a:round/>
                <a:headEnd len="med" w="med" type="none"/>
                <a:tailEnd len="med" w="med" type="none"/>
              </a:ln>
            </p:spPr>
          </p:cxnSp>
        </p:grpSp>
        <p:sp>
          <p:nvSpPr>
            <p:cNvPr id="1110" name="Google Shape;1110;p45"/>
            <p:cNvSpPr txBox="1"/>
            <p:nvPr/>
          </p:nvSpPr>
          <p:spPr>
            <a:xfrm>
              <a:off x="1932" y="2090"/>
              <a:ext cx="256" cy="14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900">
                  <a:solidFill>
                    <a:schemeClr val="dk1"/>
                  </a:solidFill>
                  <a:latin typeface="Trebuchet MS"/>
                  <a:ea typeface="Trebuchet MS"/>
                  <a:cs typeface="Trebuchet MS"/>
                  <a:sym typeface="Trebuchet MS"/>
                </a:rPr>
                <a:t>ATP</a:t>
              </a:r>
              <a:endParaRPr/>
            </a:p>
          </p:txBody>
        </p:sp>
        <p:sp>
          <p:nvSpPr>
            <p:cNvPr id="1111" name="Google Shape;1111;p45"/>
            <p:cNvSpPr txBox="1"/>
            <p:nvPr/>
          </p:nvSpPr>
          <p:spPr>
            <a:xfrm>
              <a:off x="2523" y="1994"/>
              <a:ext cx="256" cy="14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900">
                  <a:solidFill>
                    <a:schemeClr val="dk1"/>
                  </a:solidFill>
                  <a:latin typeface="Trebuchet MS"/>
                  <a:ea typeface="Trebuchet MS"/>
                  <a:cs typeface="Trebuchet MS"/>
                  <a:sym typeface="Trebuchet MS"/>
                </a:rPr>
                <a:t>ATP</a:t>
              </a:r>
              <a:endParaRPr/>
            </a:p>
          </p:txBody>
        </p:sp>
        <p:sp>
          <p:nvSpPr>
            <p:cNvPr id="1112" name="Google Shape;1112;p45"/>
            <p:cNvSpPr txBox="1"/>
            <p:nvPr/>
          </p:nvSpPr>
          <p:spPr>
            <a:xfrm>
              <a:off x="1537" y="3639"/>
              <a:ext cx="248"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800">
                  <a:solidFill>
                    <a:schemeClr val="dk1"/>
                  </a:solidFill>
                  <a:latin typeface="Trebuchet MS"/>
                  <a:ea typeface="Trebuchet MS"/>
                  <a:cs typeface="Trebuchet MS"/>
                  <a:sym typeface="Trebuchet MS"/>
                </a:rPr>
                <a:t>ADP</a:t>
              </a:r>
              <a:endParaRPr/>
            </a:p>
          </p:txBody>
        </p:sp>
        <p:sp>
          <p:nvSpPr>
            <p:cNvPr id="1113" name="Google Shape;1113;p45"/>
            <p:cNvSpPr txBox="1"/>
            <p:nvPr/>
          </p:nvSpPr>
          <p:spPr>
            <a:xfrm>
              <a:off x="2622" y="3593"/>
              <a:ext cx="248"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800">
                  <a:solidFill>
                    <a:schemeClr val="dk1"/>
                  </a:solidFill>
                  <a:latin typeface="Trebuchet MS"/>
                  <a:ea typeface="Trebuchet MS"/>
                  <a:cs typeface="Trebuchet MS"/>
                  <a:sym typeface="Trebuchet MS"/>
                </a:rPr>
                <a:t>ADP</a:t>
              </a:r>
              <a:endParaRPr/>
            </a:p>
          </p:txBody>
        </p:sp>
        <p:sp>
          <p:nvSpPr>
            <p:cNvPr id="1114" name="Google Shape;1114;p45"/>
            <p:cNvSpPr txBox="1"/>
            <p:nvPr/>
          </p:nvSpPr>
          <p:spPr>
            <a:xfrm>
              <a:off x="3983" y="2837"/>
              <a:ext cx="248"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800">
                  <a:solidFill>
                    <a:schemeClr val="dk1"/>
                  </a:solidFill>
                  <a:latin typeface="Trebuchet MS"/>
                  <a:ea typeface="Trebuchet MS"/>
                  <a:cs typeface="Trebuchet MS"/>
                  <a:sym typeface="Trebuchet MS"/>
                </a:rPr>
                <a:t>ADP</a:t>
              </a:r>
              <a:endParaRPr/>
            </a:p>
          </p:txBody>
        </p:sp>
        <p:sp>
          <p:nvSpPr>
            <p:cNvPr id="1115" name="Google Shape;1115;p45"/>
            <p:cNvSpPr txBox="1"/>
            <p:nvPr/>
          </p:nvSpPr>
          <p:spPr>
            <a:xfrm>
              <a:off x="1801" y="3653"/>
              <a:ext cx="186"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800">
                  <a:solidFill>
                    <a:schemeClr val="dk1"/>
                  </a:solidFill>
                  <a:latin typeface="Trebuchet MS"/>
                  <a:ea typeface="Trebuchet MS"/>
                  <a:cs typeface="Trebuchet MS"/>
                  <a:sym typeface="Trebuchet MS"/>
                </a:rPr>
                <a:t>P </a:t>
              </a:r>
              <a:r>
                <a:rPr baseline="-25000" lang="en-US" sz="800">
                  <a:solidFill>
                    <a:schemeClr val="dk1"/>
                  </a:solidFill>
                  <a:latin typeface="Trebuchet MS"/>
                  <a:ea typeface="Trebuchet MS"/>
                  <a:cs typeface="Trebuchet MS"/>
                  <a:sym typeface="Trebuchet MS"/>
                </a:rPr>
                <a:t>i</a:t>
              </a:r>
              <a:endParaRPr sz="800">
                <a:solidFill>
                  <a:schemeClr val="dk1"/>
                </a:solidFill>
                <a:latin typeface="Trebuchet MS"/>
                <a:ea typeface="Trebuchet MS"/>
                <a:cs typeface="Trebuchet MS"/>
                <a:sym typeface="Trebuchet MS"/>
              </a:endParaRPr>
            </a:p>
          </p:txBody>
        </p:sp>
        <p:sp>
          <p:nvSpPr>
            <p:cNvPr id="1116" name="Google Shape;1116;p45"/>
            <p:cNvSpPr txBox="1"/>
            <p:nvPr/>
          </p:nvSpPr>
          <p:spPr>
            <a:xfrm>
              <a:off x="2757" y="3661"/>
              <a:ext cx="186"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800">
                  <a:solidFill>
                    <a:schemeClr val="dk1"/>
                  </a:solidFill>
                  <a:latin typeface="Trebuchet MS"/>
                  <a:ea typeface="Trebuchet MS"/>
                  <a:cs typeface="Trebuchet MS"/>
                  <a:sym typeface="Trebuchet MS"/>
                </a:rPr>
                <a:t>P </a:t>
              </a:r>
              <a:r>
                <a:rPr baseline="-25000" lang="en-US" sz="800">
                  <a:solidFill>
                    <a:schemeClr val="dk1"/>
                  </a:solidFill>
                  <a:latin typeface="Trebuchet MS"/>
                  <a:ea typeface="Trebuchet MS"/>
                  <a:cs typeface="Trebuchet MS"/>
                  <a:sym typeface="Trebuchet MS"/>
                </a:rPr>
                <a:t>i</a:t>
              </a:r>
              <a:endParaRPr sz="800">
                <a:solidFill>
                  <a:schemeClr val="dk1"/>
                </a:solidFill>
                <a:latin typeface="Trebuchet MS"/>
                <a:ea typeface="Trebuchet MS"/>
                <a:cs typeface="Trebuchet MS"/>
                <a:sym typeface="Trebuchet MS"/>
              </a:endParaRPr>
            </a:p>
          </p:txBody>
        </p:sp>
        <p:sp>
          <p:nvSpPr>
            <p:cNvPr id="1117" name="Google Shape;1117;p45"/>
            <p:cNvSpPr txBox="1"/>
            <p:nvPr/>
          </p:nvSpPr>
          <p:spPr>
            <a:xfrm>
              <a:off x="4131" y="2915"/>
              <a:ext cx="186"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800">
                  <a:solidFill>
                    <a:schemeClr val="dk1"/>
                  </a:solidFill>
                  <a:latin typeface="Trebuchet MS"/>
                  <a:ea typeface="Trebuchet MS"/>
                  <a:cs typeface="Trebuchet MS"/>
                  <a:sym typeface="Trebuchet MS"/>
                </a:rPr>
                <a:t>P </a:t>
              </a:r>
              <a:r>
                <a:rPr baseline="-25000" lang="en-US" sz="800">
                  <a:solidFill>
                    <a:schemeClr val="dk1"/>
                  </a:solidFill>
                  <a:latin typeface="Trebuchet MS"/>
                  <a:ea typeface="Trebuchet MS"/>
                  <a:cs typeface="Trebuchet MS"/>
                  <a:sym typeface="Trebuchet MS"/>
                </a:rPr>
                <a:t>i</a:t>
              </a:r>
              <a:endParaRPr sz="800">
                <a:solidFill>
                  <a:schemeClr val="dk1"/>
                </a:solidFill>
                <a:latin typeface="Trebuchet MS"/>
                <a:ea typeface="Trebuchet MS"/>
                <a:cs typeface="Trebuchet MS"/>
                <a:sym typeface="Trebuchet MS"/>
              </a:endParaRPr>
            </a:p>
          </p:txBody>
        </p:sp>
        <p:sp>
          <p:nvSpPr>
            <p:cNvPr id="1118" name="Google Shape;1118;p45"/>
            <p:cNvSpPr txBox="1"/>
            <p:nvPr/>
          </p:nvSpPr>
          <p:spPr>
            <a:xfrm>
              <a:off x="3076" y="3626"/>
              <a:ext cx="663" cy="173"/>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200">
                  <a:solidFill>
                    <a:schemeClr val="dk1"/>
                  </a:solidFill>
                  <a:latin typeface="Trebuchet MS"/>
                  <a:ea typeface="Trebuchet MS"/>
                  <a:cs typeface="Trebuchet MS"/>
                  <a:sym typeface="Trebuchet MS"/>
                </a:rPr>
                <a:t>Cross-bridge</a:t>
              </a:r>
              <a:endParaRPr/>
            </a:p>
          </p:txBody>
        </p:sp>
        <p:sp>
          <p:nvSpPr>
            <p:cNvPr id="1119" name="Google Shape;1119;p45"/>
            <p:cNvSpPr txBox="1"/>
            <p:nvPr/>
          </p:nvSpPr>
          <p:spPr>
            <a:xfrm>
              <a:off x="1759" y="2839"/>
              <a:ext cx="942" cy="27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100">
                  <a:solidFill>
                    <a:schemeClr val="dk1"/>
                  </a:solidFill>
                  <a:latin typeface="Trebuchet MS"/>
                  <a:ea typeface="Trebuchet MS"/>
                  <a:cs typeface="Trebuchet MS"/>
                  <a:sym typeface="Trebuchet MS"/>
                </a:rPr>
                <a:t>Myosin head (low-</a:t>
              </a:r>
              <a:br>
                <a:rPr lang="en-US" sz="1100">
                  <a:solidFill>
                    <a:schemeClr val="dk1"/>
                  </a:solidFill>
                  <a:latin typeface="Trebuchet MS"/>
                  <a:ea typeface="Trebuchet MS"/>
                  <a:cs typeface="Trebuchet MS"/>
                  <a:sym typeface="Trebuchet MS"/>
                </a:rPr>
              </a:br>
              <a:r>
                <a:rPr lang="en-US" sz="1100">
                  <a:solidFill>
                    <a:schemeClr val="dk1"/>
                  </a:solidFill>
                  <a:latin typeface="Trebuchet MS"/>
                  <a:ea typeface="Trebuchet MS"/>
                  <a:cs typeface="Trebuchet MS"/>
                  <a:sym typeface="Trebuchet MS"/>
                </a:rPr>
                <a:t>energy configuration)</a:t>
              </a:r>
              <a:endParaRPr/>
            </a:p>
          </p:txBody>
        </p:sp>
        <p:sp>
          <p:nvSpPr>
            <p:cNvPr id="1120" name="Google Shape;1120;p45"/>
            <p:cNvSpPr txBox="1"/>
            <p:nvPr/>
          </p:nvSpPr>
          <p:spPr>
            <a:xfrm>
              <a:off x="4546" y="2831"/>
              <a:ext cx="942" cy="27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100">
                  <a:solidFill>
                    <a:schemeClr val="dk1"/>
                  </a:solidFill>
                  <a:latin typeface="Trebuchet MS"/>
                  <a:ea typeface="Trebuchet MS"/>
                  <a:cs typeface="Trebuchet MS"/>
                  <a:sym typeface="Trebuchet MS"/>
                </a:rPr>
                <a:t>Myosin head (high-</a:t>
              </a:r>
              <a:br>
                <a:rPr lang="en-US" sz="1100">
                  <a:solidFill>
                    <a:schemeClr val="dk1"/>
                  </a:solidFill>
                  <a:latin typeface="Trebuchet MS"/>
                  <a:ea typeface="Trebuchet MS"/>
                  <a:cs typeface="Trebuchet MS"/>
                  <a:sym typeface="Trebuchet MS"/>
                </a:rPr>
              </a:br>
              <a:r>
                <a:rPr lang="en-US" sz="1100">
                  <a:solidFill>
                    <a:schemeClr val="dk1"/>
                  </a:solidFill>
                  <a:latin typeface="Trebuchet MS"/>
                  <a:ea typeface="Trebuchet MS"/>
                  <a:cs typeface="Trebuchet MS"/>
                  <a:sym typeface="Trebuchet MS"/>
                </a:rPr>
                <a:t>energy configuration)</a:t>
              </a:r>
              <a:endParaRPr/>
            </a:p>
          </p:txBody>
        </p:sp>
        <p:sp>
          <p:nvSpPr>
            <p:cNvPr id="1121" name="Google Shape;1121;p45"/>
            <p:cNvSpPr txBox="1"/>
            <p:nvPr/>
          </p:nvSpPr>
          <p:spPr>
            <a:xfrm>
              <a:off x="1709" y="3626"/>
              <a:ext cx="172" cy="173"/>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200">
                  <a:solidFill>
                    <a:schemeClr val="dk1"/>
                  </a:solidFill>
                  <a:latin typeface="Trebuchet MS"/>
                  <a:ea typeface="Trebuchet MS"/>
                  <a:cs typeface="Trebuchet MS"/>
                  <a:sym typeface="Trebuchet MS"/>
                </a:rPr>
                <a:t>+</a:t>
              </a:r>
              <a:endParaRPr/>
            </a:p>
          </p:txBody>
        </p:sp>
        <p:cxnSp>
          <p:nvCxnSpPr>
            <p:cNvPr id="1122" name="Google Shape;1122;p45"/>
            <p:cNvCxnSpPr/>
            <p:nvPr/>
          </p:nvCxnSpPr>
          <p:spPr>
            <a:xfrm>
              <a:off x="1547" y="2890"/>
              <a:ext cx="212" cy="30"/>
            </a:xfrm>
            <a:prstGeom prst="straightConnector1">
              <a:avLst/>
            </a:prstGeom>
            <a:noFill/>
            <a:ln cap="flat" cmpd="sng" w="25400">
              <a:solidFill>
                <a:schemeClr val="dk1"/>
              </a:solidFill>
              <a:prstDash val="solid"/>
              <a:round/>
              <a:headEnd len="med" w="med" type="none"/>
              <a:tailEnd len="med" w="med" type="none"/>
            </a:ln>
          </p:spPr>
        </p:cxnSp>
        <p:cxnSp>
          <p:nvCxnSpPr>
            <p:cNvPr id="1123" name="Google Shape;1123;p45"/>
            <p:cNvCxnSpPr/>
            <p:nvPr/>
          </p:nvCxnSpPr>
          <p:spPr>
            <a:xfrm>
              <a:off x="4413" y="2950"/>
              <a:ext cx="159" cy="0"/>
            </a:xfrm>
            <a:prstGeom prst="straightConnector1">
              <a:avLst/>
            </a:prstGeom>
            <a:noFill/>
            <a:ln cap="flat" cmpd="sng" w="25400">
              <a:solidFill>
                <a:schemeClr val="dk1"/>
              </a:solidFill>
              <a:prstDash val="solid"/>
              <a:round/>
              <a:headEnd len="med" w="med" type="none"/>
              <a:tailEnd len="med" w="med" type="none"/>
            </a:ln>
          </p:spPr>
        </p:cxnSp>
        <p:grpSp>
          <p:nvGrpSpPr>
            <p:cNvPr id="1124" name="Google Shape;1124;p45"/>
            <p:cNvGrpSpPr/>
            <p:nvPr/>
          </p:nvGrpSpPr>
          <p:grpSpPr>
            <a:xfrm>
              <a:off x="2961" y="1914"/>
              <a:ext cx="1020" cy="270"/>
              <a:chOff x="2616" y="1624"/>
              <a:chExt cx="1079" cy="285"/>
            </a:xfrm>
          </p:grpSpPr>
          <p:sp>
            <p:nvSpPr>
              <p:cNvPr id="1125" name="Google Shape;1125;p45"/>
              <p:cNvSpPr txBox="1"/>
              <p:nvPr/>
            </p:nvSpPr>
            <p:spPr>
              <a:xfrm>
                <a:off x="2698" y="1624"/>
                <a:ext cx="997" cy="28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100">
                    <a:solidFill>
                      <a:schemeClr val="dk1"/>
                    </a:solidFill>
                    <a:latin typeface="Trebuchet MS"/>
                    <a:ea typeface="Trebuchet MS"/>
                    <a:cs typeface="Trebuchet MS"/>
                    <a:sym typeface="Trebuchet MS"/>
                  </a:rPr>
                  <a:t>Myosin head (low-</a:t>
                </a:r>
                <a:br>
                  <a:rPr lang="en-US" sz="1100">
                    <a:solidFill>
                      <a:schemeClr val="dk1"/>
                    </a:solidFill>
                    <a:latin typeface="Trebuchet MS"/>
                    <a:ea typeface="Trebuchet MS"/>
                    <a:cs typeface="Trebuchet MS"/>
                    <a:sym typeface="Trebuchet MS"/>
                  </a:rPr>
                </a:br>
                <a:r>
                  <a:rPr lang="en-US" sz="1100">
                    <a:solidFill>
                      <a:schemeClr val="dk1"/>
                    </a:solidFill>
                    <a:latin typeface="Trebuchet MS"/>
                    <a:ea typeface="Trebuchet MS"/>
                    <a:cs typeface="Trebuchet MS"/>
                    <a:sym typeface="Trebuchet MS"/>
                  </a:rPr>
                  <a:t>energy configuration)</a:t>
                </a:r>
                <a:endParaRPr/>
              </a:p>
            </p:txBody>
          </p:sp>
          <p:cxnSp>
            <p:nvCxnSpPr>
              <p:cNvPr id="1126" name="Google Shape;1126;p45"/>
              <p:cNvCxnSpPr/>
              <p:nvPr/>
            </p:nvCxnSpPr>
            <p:spPr>
              <a:xfrm>
                <a:off x="2616" y="1776"/>
                <a:ext cx="128" cy="0"/>
              </a:xfrm>
              <a:prstGeom prst="straightConnector1">
                <a:avLst/>
              </a:prstGeom>
              <a:noFill/>
              <a:ln cap="flat" cmpd="sng" w="25400">
                <a:solidFill>
                  <a:schemeClr val="dk1"/>
                </a:solidFill>
                <a:prstDash val="solid"/>
                <a:round/>
                <a:headEnd len="med" w="med" type="none"/>
                <a:tailEnd len="med" w="med" type="none"/>
              </a:ln>
            </p:spPr>
          </p:cxnSp>
        </p:grpSp>
        <p:sp>
          <p:nvSpPr>
            <p:cNvPr id="1127" name="Google Shape;1127;p45"/>
            <p:cNvSpPr txBox="1"/>
            <p:nvPr/>
          </p:nvSpPr>
          <p:spPr>
            <a:xfrm>
              <a:off x="1441" y="2469"/>
              <a:ext cx="1232" cy="27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100">
                  <a:solidFill>
                    <a:schemeClr val="dk1"/>
                  </a:solidFill>
                  <a:latin typeface="Trebuchet MS"/>
                  <a:ea typeface="Trebuchet MS"/>
                  <a:cs typeface="Trebuchet MS"/>
                  <a:sym typeface="Trebuchet MS"/>
                </a:rPr>
                <a:t>Thin filament moves</a:t>
              </a:r>
              <a:br>
                <a:rPr lang="en-US" sz="1100">
                  <a:solidFill>
                    <a:schemeClr val="dk1"/>
                  </a:solidFill>
                  <a:latin typeface="Trebuchet MS"/>
                  <a:ea typeface="Trebuchet MS"/>
                  <a:cs typeface="Trebuchet MS"/>
                  <a:sym typeface="Trebuchet MS"/>
                </a:rPr>
              </a:br>
              <a:r>
                <a:rPr lang="en-US" sz="1100">
                  <a:solidFill>
                    <a:schemeClr val="dk1"/>
                  </a:solidFill>
                  <a:latin typeface="Trebuchet MS"/>
                  <a:ea typeface="Trebuchet MS"/>
                  <a:cs typeface="Trebuchet MS"/>
                  <a:sym typeface="Trebuchet MS"/>
                </a:rPr>
                <a:t> toward center of sarcomere.</a:t>
              </a:r>
              <a:endParaRPr/>
            </a:p>
          </p:txBody>
        </p:sp>
        <p:grpSp>
          <p:nvGrpSpPr>
            <p:cNvPr id="1128" name="Google Shape;1128;p45"/>
            <p:cNvGrpSpPr/>
            <p:nvPr/>
          </p:nvGrpSpPr>
          <p:grpSpPr>
            <a:xfrm>
              <a:off x="3430" y="2323"/>
              <a:ext cx="451" cy="424"/>
              <a:chOff x="3112" y="2056"/>
              <a:chExt cx="477" cy="449"/>
            </a:xfrm>
          </p:grpSpPr>
          <p:sp>
            <p:nvSpPr>
              <p:cNvPr id="1129" name="Google Shape;1129;p45"/>
              <p:cNvSpPr txBox="1"/>
              <p:nvPr/>
            </p:nvSpPr>
            <p:spPr>
              <a:xfrm>
                <a:off x="3112" y="2200"/>
                <a:ext cx="477" cy="30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200">
                    <a:solidFill>
                      <a:schemeClr val="dk1"/>
                    </a:solidFill>
                    <a:latin typeface="Trebuchet MS"/>
                    <a:ea typeface="Trebuchet MS"/>
                    <a:cs typeface="Trebuchet MS"/>
                    <a:sym typeface="Trebuchet MS"/>
                  </a:rPr>
                  <a:t>Thick </a:t>
                </a:r>
                <a:br>
                  <a:rPr lang="en-US" sz="1200">
                    <a:solidFill>
                      <a:schemeClr val="dk1"/>
                    </a:solidFill>
                    <a:latin typeface="Trebuchet MS"/>
                    <a:ea typeface="Trebuchet MS"/>
                    <a:cs typeface="Trebuchet MS"/>
                    <a:sym typeface="Trebuchet MS"/>
                  </a:rPr>
                </a:br>
                <a:r>
                  <a:rPr lang="en-US" sz="1200">
                    <a:solidFill>
                      <a:schemeClr val="dk1"/>
                    </a:solidFill>
                    <a:latin typeface="Trebuchet MS"/>
                    <a:ea typeface="Trebuchet MS"/>
                    <a:cs typeface="Trebuchet MS"/>
                    <a:sym typeface="Trebuchet MS"/>
                  </a:rPr>
                  <a:t>filament</a:t>
                </a:r>
                <a:endParaRPr/>
              </a:p>
            </p:txBody>
          </p:sp>
          <p:cxnSp>
            <p:nvCxnSpPr>
              <p:cNvPr id="1130" name="Google Shape;1130;p45"/>
              <p:cNvCxnSpPr/>
              <p:nvPr/>
            </p:nvCxnSpPr>
            <p:spPr>
              <a:xfrm>
                <a:off x="3264" y="2056"/>
                <a:ext cx="0" cy="152"/>
              </a:xfrm>
              <a:prstGeom prst="straightConnector1">
                <a:avLst/>
              </a:prstGeom>
              <a:noFill/>
              <a:ln cap="flat" cmpd="sng" w="25400">
                <a:solidFill>
                  <a:schemeClr val="dk1"/>
                </a:solidFill>
                <a:prstDash val="solid"/>
                <a:round/>
                <a:headEnd len="med" w="med" type="none"/>
                <a:tailEnd len="med" w="med" type="none"/>
              </a:ln>
            </p:spPr>
          </p:cxnSp>
        </p:grpSp>
        <p:grpSp>
          <p:nvGrpSpPr>
            <p:cNvPr id="1131" name="Google Shape;1131;p45"/>
            <p:cNvGrpSpPr/>
            <p:nvPr/>
          </p:nvGrpSpPr>
          <p:grpSpPr>
            <a:xfrm>
              <a:off x="3885" y="2515"/>
              <a:ext cx="329" cy="254"/>
              <a:chOff x="3577" y="2251"/>
              <a:chExt cx="348" cy="269"/>
            </a:xfrm>
          </p:grpSpPr>
          <p:cxnSp>
            <p:nvCxnSpPr>
              <p:cNvPr id="1132" name="Google Shape;1132;p45"/>
              <p:cNvCxnSpPr/>
              <p:nvPr/>
            </p:nvCxnSpPr>
            <p:spPr>
              <a:xfrm rot="10800000">
                <a:off x="3736" y="2416"/>
                <a:ext cx="0" cy="104"/>
              </a:xfrm>
              <a:prstGeom prst="straightConnector1">
                <a:avLst/>
              </a:prstGeom>
              <a:noFill/>
              <a:ln cap="flat" cmpd="sng" w="25400">
                <a:solidFill>
                  <a:schemeClr val="dk1"/>
                </a:solidFill>
                <a:prstDash val="solid"/>
                <a:round/>
                <a:headEnd len="med" w="med" type="none"/>
                <a:tailEnd len="med" w="med" type="none"/>
              </a:ln>
            </p:spPr>
          </p:cxnSp>
          <p:sp>
            <p:nvSpPr>
              <p:cNvPr id="1133" name="Google Shape;1133;p45"/>
              <p:cNvSpPr txBox="1"/>
              <p:nvPr/>
            </p:nvSpPr>
            <p:spPr>
              <a:xfrm>
                <a:off x="3577" y="2251"/>
                <a:ext cx="348" cy="183"/>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200">
                    <a:solidFill>
                      <a:schemeClr val="dk1"/>
                    </a:solidFill>
                    <a:latin typeface="Trebuchet MS"/>
                    <a:ea typeface="Trebuchet MS"/>
                    <a:cs typeface="Trebuchet MS"/>
                    <a:sym typeface="Trebuchet MS"/>
                  </a:rPr>
                  <a:t>Actin</a:t>
                </a:r>
                <a:endParaRPr/>
              </a:p>
            </p:txBody>
          </p:sp>
        </p:grpSp>
        <p:grpSp>
          <p:nvGrpSpPr>
            <p:cNvPr id="1134" name="Google Shape;1134;p45"/>
            <p:cNvGrpSpPr/>
            <p:nvPr/>
          </p:nvGrpSpPr>
          <p:grpSpPr>
            <a:xfrm>
              <a:off x="4523" y="2383"/>
              <a:ext cx="690" cy="371"/>
              <a:chOff x="4268" y="2120"/>
              <a:chExt cx="730" cy="392"/>
            </a:xfrm>
          </p:grpSpPr>
          <p:cxnSp>
            <p:nvCxnSpPr>
              <p:cNvPr id="1135" name="Google Shape;1135;p45"/>
              <p:cNvCxnSpPr/>
              <p:nvPr/>
            </p:nvCxnSpPr>
            <p:spPr>
              <a:xfrm rot="10800000">
                <a:off x="4582" y="2408"/>
                <a:ext cx="0" cy="104"/>
              </a:xfrm>
              <a:prstGeom prst="straightConnector1">
                <a:avLst/>
              </a:prstGeom>
              <a:noFill/>
              <a:ln cap="flat" cmpd="sng" w="25400">
                <a:solidFill>
                  <a:schemeClr val="dk1"/>
                </a:solidFill>
                <a:prstDash val="solid"/>
                <a:round/>
                <a:headEnd len="med" w="med" type="none"/>
                <a:tailEnd len="med" w="med" type="none"/>
              </a:ln>
            </p:spPr>
          </p:cxnSp>
          <p:sp>
            <p:nvSpPr>
              <p:cNvPr id="1136" name="Google Shape;1136;p45"/>
              <p:cNvSpPr txBox="1"/>
              <p:nvPr/>
            </p:nvSpPr>
            <p:spPr>
              <a:xfrm>
                <a:off x="4268" y="2120"/>
                <a:ext cx="730" cy="304"/>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200">
                    <a:solidFill>
                      <a:schemeClr val="dk1"/>
                    </a:solidFill>
                    <a:latin typeface="Trebuchet MS"/>
                    <a:ea typeface="Trebuchet MS"/>
                    <a:cs typeface="Trebuchet MS"/>
                    <a:sym typeface="Trebuchet MS"/>
                  </a:rPr>
                  <a:t>Cross-bridge </a:t>
                </a:r>
                <a:br>
                  <a:rPr lang="en-US" sz="1200">
                    <a:solidFill>
                      <a:schemeClr val="dk1"/>
                    </a:solidFill>
                    <a:latin typeface="Trebuchet MS"/>
                    <a:ea typeface="Trebuchet MS"/>
                    <a:cs typeface="Trebuchet MS"/>
                    <a:sym typeface="Trebuchet MS"/>
                  </a:rPr>
                </a:br>
                <a:r>
                  <a:rPr lang="en-US" sz="1200">
                    <a:solidFill>
                      <a:schemeClr val="dk1"/>
                    </a:solidFill>
                    <a:latin typeface="Trebuchet MS"/>
                    <a:ea typeface="Trebuchet MS"/>
                    <a:cs typeface="Trebuchet MS"/>
                    <a:sym typeface="Trebuchet MS"/>
                  </a:rPr>
                  <a:t>binding site</a:t>
                </a:r>
                <a:endParaRPr/>
              </a:p>
            </p:txBody>
          </p:sp>
        </p:grpSp>
      </p:grpSp>
      <p:sp>
        <p:nvSpPr>
          <p:cNvPr id="1137" name="Google Shape;1137;p45"/>
          <p:cNvSpPr txBox="1"/>
          <p:nvPr>
            <p:ph idx="1" type="body"/>
          </p:nvPr>
        </p:nvSpPr>
        <p:spPr>
          <a:xfrm>
            <a:off x="677334" y="6253367"/>
            <a:ext cx="10965184" cy="54499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b="1" i="1" lang="en-US"/>
              <a:t>ATP supplied by glycogen/creatine phosphate stored in muscles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1" name="Shape 1141"/>
        <p:cNvGrpSpPr/>
        <p:nvPr/>
      </p:nvGrpSpPr>
      <p:grpSpPr>
        <a:xfrm>
          <a:off x="0" y="0"/>
          <a:ext cx="0" cy="0"/>
          <a:chOff x="0" y="0"/>
          <a:chExt cx="0" cy="0"/>
        </a:xfrm>
      </p:grpSpPr>
      <p:sp>
        <p:nvSpPr>
          <p:cNvPr id="1142" name="Google Shape;1142;p4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Signaling of Muscle Contraction</a:t>
            </a:r>
            <a:endParaRPr/>
          </a:p>
        </p:txBody>
      </p:sp>
      <p:grpSp>
        <p:nvGrpSpPr>
          <p:cNvPr id="1143" name="Google Shape;1143;p46"/>
          <p:cNvGrpSpPr/>
          <p:nvPr/>
        </p:nvGrpSpPr>
        <p:grpSpPr>
          <a:xfrm>
            <a:off x="6621797" y="1417185"/>
            <a:ext cx="5175536" cy="1950358"/>
            <a:chOff x="919" y="2086"/>
            <a:chExt cx="3881" cy="1370"/>
          </a:xfrm>
        </p:grpSpPr>
        <p:pic>
          <p:nvPicPr>
            <p:cNvPr id="1144" name="Google Shape;1144;p46"/>
            <p:cNvPicPr preferRelativeResize="0"/>
            <p:nvPr/>
          </p:nvPicPr>
          <p:blipFill rotWithShape="1">
            <a:blip r:embed="rId3">
              <a:alphaModFix/>
            </a:blip>
            <a:srcRect b="0" l="0" r="0" t="0"/>
            <a:stretch/>
          </p:blipFill>
          <p:spPr>
            <a:xfrm>
              <a:off x="960" y="2496"/>
              <a:ext cx="3840" cy="747"/>
            </a:xfrm>
            <a:prstGeom prst="rect">
              <a:avLst/>
            </a:prstGeom>
            <a:noFill/>
            <a:ln>
              <a:noFill/>
            </a:ln>
          </p:spPr>
        </p:pic>
        <p:sp>
          <p:nvSpPr>
            <p:cNvPr id="1145" name="Google Shape;1145;p46"/>
            <p:cNvSpPr txBox="1"/>
            <p:nvPr/>
          </p:nvSpPr>
          <p:spPr>
            <a:xfrm>
              <a:off x="1377" y="2208"/>
              <a:ext cx="329" cy="173"/>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200">
                  <a:solidFill>
                    <a:schemeClr val="dk1"/>
                  </a:solidFill>
                  <a:latin typeface="Trebuchet MS"/>
                  <a:ea typeface="Trebuchet MS"/>
                  <a:cs typeface="Trebuchet MS"/>
                  <a:sym typeface="Trebuchet MS"/>
                </a:rPr>
                <a:t>Actin</a:t>
              </a:r>
              <a:endParaRPr/>
            </a:p>
          </p:txBody>
        </p:sp>
        <p:cxnSp>
          <p:nvCxnSpPr>
            <p:cNvPr id="1146" name="Google Shape;1146;p46"/>
            <p:cNvCxnSpPr/>
            <p:nvPr/>
          </p:nvCxnSpPr>
          <p:spPr>
            <a:xfrm>
              <a:off x="1590" y="2371"/>
              <a:ext cx="165" cy="336"/>
            </a:xfrm>
            <a:prstGeom prst="straightConnector1">
              <a:avLst/>
            </a:prstGeom>
            <a:noFill/>
            <a:ln cap="flat" cmpd="sng" w="25400">
              <a:solidFill>
                <a:schemeClr val="dk1"/>
              </a:solidFill>
              <a:prstDash val="solid"/>
              <a:round/>
              <a:headEnd len="med" w="med" type="none"/>
              <a:tailEnd len="med" w="med" type="none"/>
            </a:ln>
          </p:spPr>
        </p:cxnSp>
        <p:sp>
          <p:nvSpPr>
            <p:cNvPr id="1147" name="Google Shape;1147;p46"/>
            <p:cNvSpPr txBox="1"/>
            <p:nvPr/>
          </p:nvSpPr>
          <p:spPr>
            <a:xfrm>
              <a:off x="1546" y="2086"/>
              <a:ext cx="669" cy="173"/>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200">
                  <a:solidFill>
                    <a:schemeClr val="dk1"/>
                  </a:solidFill>
                  <a:latin typeface="Trebuchet MS"/>
                  <a:ea typeface="Trebuchet MS"/>
                  <a:cs typeface="Trebuchet MS"/>
                  <a:sym typeface="Trebuchet MS"/>
                </a:rPr>
                <a:t>Tropomyosin</a:t>
              </a:r>
              <a:endParaRPr/>
            </a:p>
          </p:txBody>
        </p:sp>
        <p:cxnSp>
          <p:nvCxnSpPr>
            <p:cNvPr id="1148" name="Google Shape;1148;p46"/>
            <p:cNvCxnSpPr/>
            <p:nvPr/>
          </p:nvCxnSpPr>
          <p:spPr>
            <a:xfrm>
              <a:off x="1930" y="2256"/>
              <a:ext cx="288" cy="341"/>
            </a:xfrm>
            <a:prstGeom prst="straightConnector1">
              <a:avLst/>
            </a:prstGeom>
            <a:noFill/>
            <a:ln cap="flat" cmpd="sng" w="25400">
              <a:solidFill>
                <a:schemeClr val="dk1"/>
              </a:solidFill>
              <a:prstDash val="solid"/>
              <a:round/>
              <a:headEnd len="med" w="med" type="none"/>
              <a:tailEnd len="med" w="med" type="none"/>
            </a:ln>
          </p:spPr>
        </p:cxnSp>
        <p:sp>
          <p:nvSpPr>
            <p:cNvPr id="1149" name="Google Shape;1149;p46"/>
            <p:cNvSpPr txBox="1"/>
            <p:nvPr/>
          </p:nvSpPr>
          <p:spPr>
            <a:xfrm>
              <a:off x="2298" y="2103"/>
              <a:ext cx="874" cy="173"/>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200">
                  <a:solidFill>
                    <a:schemeClr val="dk1"/>
                  </a:solidFill>
                  <a:latin typeface="Trebuchet MS"/>
                  <a:ea typeface="Trebuchet MS"/>
                  <a:cs typeface="Trebuchet MS"/>
                  <a:sym typeface="Trebuchet MS"/>
                </a:rPr>
                <a:t>Ca</a:t>
              </a:r>
              <a:r>
                <a:rPr baseline="30000" lang="en-US" sz="1200">
                  <a:solidFill>
                    <a:schemeClr val="dk1"/>
                  </a:solidFill>
                  <a:latin typeface="Trebuchet MS"/>
                  <a:ea typeface="Trebuchet MS"/>
                  <a:cs typeface="Trebuchet MS"/>
                  <a:sym typeface="Trebuchet MS"/>
                </a:rPr>
                <a:t>2+</a:t>
              </a:r>
              <a:r>
                <a:rPr lang="en-US" sz="1200">
                  <a:solidFill>
                    <a:schemeClr val="dk1"/>
                  </a:solidFill>
                  <a:latin typeface="Trebuchet MS"/>
                  <a:ea typeface="Trebuchet MS"/>
                  <a:cs typeface="Trebuchet MS"/>
                  <a:sym typeface="Trebuchet MS"/>
                </a:rPr>
                <a:t>-binding sites</a:t>
              </a:r>
              <a:endParaRPr/>
            </a:p>
          </p:txBody>
        </p:sp>
        <p:cxnSp>
          <p:nvCxnSpPr>
            <p:cNvPr id="1150" name="Google Shape;1150;p46"/>
            <p:cNvCxnSpPr/>
            <p:nvPr/>
          </p:nvCxnSpPr>
          <p:spPr>
            <a:xfrm>
              <a:off x="2478" y="2256"/>
              <a:ext cx="272" cy="512"/>
            </a:xfrm>
            <a:prstGeom prst="straightConnector1">
              <a:avLst/>
            </a:prstGeom>
            <a:noFill/>
            <a:ln cap="flat" cmpd="sng" w="25400">
              <a:solidFill>
                <a:schemeClr val="dk1"/>
              </a:solidFill>
              <a:prstDash val="solid"/>
              <a:round/>
              <a:headEnd len="med" w="med" type="none"/>
              <a:tailEnd len="med" w="med" type="none"/>
            </a:ln>
          </p:spPr>
        </p:cxnSp>
        <p:cxnSp>
          <p:nvCxnSpPr>
            <p:cNvPr id="1151" name="Google Shape;1151;p46"/>
            <p:cNvCxnSpPr/>
            <p:nvPr/>
          </p:nvCxnSpPr>
          <p:spPr>
            <a:xfrm flipH="1">
              <a:off x="2852" y="2256"/>
              <a:ext cx="149" cy="560"/>
            </a:xfrm>
            <a:prstGeom prst="straightConnector1">
              <a:avLst/>
            </a:prstGeom>
            <a:noFill/>
            <a:ln cap="flat" cmpd="sng" w="25400">
              <a:solidFill>
                <a:schemeClr val="dk1"/>
              </a:solidFill>
              <a:prstDash val="solid"/>
              <a:round/>
              <a:headEnd len="med" w="med" type="none"/>
              <a:tailEnd len="med" w="med" type="none"/>
            </a:ln>
          </p:spPr>
        </p:cxnSp>
        <p:sp>
          <p:nvSpPr>
            <p:cNvPr id="1152" name="Google Shape;1152;p46"/>
            <p:cNvSpPr txBox="1"/>
            <p:nvPr/>
          </p:nvSpPr>
          <p:spPr>
            <a:xfrm>
              <a:off x="3756" y="2289"/>
              <a:ext cx="876" cy="173"/>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200">
                  <a:solidFill>
                    <a:schemeClr val="dk1"/>
                  </a:solidFill>
                  <a:latin typeface="Trebuchet MS"/>
                  <a:ea typeface="Trebuchet MS"/>
                  <a:cs typeface="Trebuchet MS"/>
                  <a:sym typeface="Trebuchet MS"/>
                </a:rPr>
                <a:t>Troponin complex</a:t>
              </a:r>
              <a:endParaRPr/>
            </a:p>
          </p:txBody>
        </p:sp>
        <p:cxnSp>
          <p:nvCxnSpPr>
            <p:cNvPr id="1153" name="Google Shape;1153;p46"/>
            <p:cNvCxnSpPr/>
            <p:nvPr/>
          </p:nvCxnSpPr>
          <p:spPr>
            <a:xfrm>
              <a:off x="4296" y="2456"/>
              <a:ext cx="0" cy="197"/>
            </a:xfrm>
            <a:prstGeom prst="straightConnector1">
              <a:avLst/>
            </a:prstGeom>
            <a:noFill/>
            <a:ln cap="flat" cmpd="sng" w="25400">
              <a:solidFill>
                <a:schemeClr val="dk1"/>
              </a:solidFill>
              <a:prstDash val="solid"/>
              <a:round/>
              <a:headEnd len="med" w="med" type="none"/>
              <a:tailEnd len="med" w="med" type="none"/>
            </a:ln>
          </p:spPr>
        </p:cxnSp>
        <p:sp>
          <p:nvSpPr>
            <p:cNvPr id="1154" name="Google Shape;1154;p46"/>
            <p:cNvSpPr txBox="1"/>
            <p:nvPr/>
          </p:nvSpPr>
          <p:spPr>
            <a:xfrm>
              <a:off x="919" y="3264"/>
              <a:ext cx="1843" cy="19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1400">
                  <a:solidFill>
                    <a:schemeClr val="dk1"/>
                  </a:solidFill>
                  <a:latin typeface="Trebuchet MS"/>
                  <a:ea typeface="Trebuchet MS"/>
                  <a:cs typeface="Trebuchet MS"/>
                  <a:sym typeface="Trebuchet MS"/>
                </a:rPr>
                <a:t>(a) Myosin-binding sites blocked</a:t>
              </a:r>
              <a:endParaRPr/>
            </a:p>
          </p:txBody>
        </p:sp>
      </p:grpSp>
      <p:grpSp>
        <p:nvGrpSpPr>
          <p:cNvPr id="1155" name="Google Shape;1155;p46"/>
          <p:cNvGrpSpPr/>
          <p:nvPr/>
        </p:nvGrpSpPr>
        <p:grpSpPr>
          <a:xfrm>
            <a:off x="6476146" y="3526803"/>
            <a:ext cx="4907471" cy="2416037"/>
            <a:chOff x="1455" y="2400"/>
            <a:chExt cx="2958" cy="1632"/>
          </a:xfrm>
        </p:grpSpPr>
        <p:pic>
          <p:nvPicPr>
            <p:cNvPr id="1156" name="Google Shape;1156;p46"/>
            <p:cNvPicPr preferRelativeResize="0"/>
            <p:nvPr/>
          </p:nvPicPr>
          <p:blipFill rotWithShape="1">
            <a:blip r:embed="rId4">
              <a:alphaModFix/>
            </a:blip>
            <a:srcRect b="0" l="0" r="0" t="0"/>
            <a:stretch/>
          </p:blipFill>
          <p:spPr>
            <a:xfrm>
              <a:off x="1536" y="2480"/>
              <a:ext cx="2877" cy="1321"/>
            </a:xfrm>
            <a:prstGeom prst="rect">
              <a:avLst/>
            </a:prstGeom>
            <a:noFill/>
            <a:ln>
              <a:noFill/>
            </a:ln>
          </p:spPr>
        </p:pic>
        <p:sp>
          <p:nvSpPr>
            <p:cNvPr id="1157" name="Google Shape;1157;p46"/>
            <p:cNvSpPr txBox="1"/>
            <p:nvPr/>
          </p:nvSpPr>
          <p:spPr>
            <a:xfrm>
              <a:off x="3744" y="2400"/>
              <a:ext cx="311" cy="173"/>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200">
                  <a:solidFill>
                    <a:schemeClr val="dk1"/>
                  </a:solidFill>
                  <a:latin typeface="Trebuchet MS"/>
                  <a:ea typeface="Trebuchet MS"/>
                  <a:cs typeface="Trebuchet MS"/>
                  <a:sym typeface="Trebuchet MS"/>
                </a:rPr>
                <a:t>Ca</a:t>
              </a:r>
              <a:r>
                <a:rPr baseline="30000" lang="en-US" sz="1200">
                  <a:solidFill>
                    <a:schemeClr val="dk1"/>
                  </a:solidFill>
                  <a:latin typeface="Trebuchet MS"/>
                  <a:ea typeface="Trebuchet MS"/>
                  <a:cs typeface="Trebuchet MS"/>
                  <a:sym typeface="Trebuchet MS"/>
                </a:rPr>
                <a:t>2+</a:t>
              </a:r>
              <a:endParaRPr sz="1200">
                <a:solidFill>
                  <a:schemeClr val="dk1"/>
                </a:solidFill>
                <a:latin typeface="Trebuchet MS"/>
                <a:ea typeface="Trebuchet MS"/>
                <a:cs typeface="Trebuchet MS"/>
                <a:sym typeface="Trebuchet MS"/>
              </a:endParaRPr>
            </a:p>
          </p:txBody>
        </p:sp>
        <p:cxnSp>
          <p:nvCxnSpPr>
            <p:cNvPr id="1158" name="Google Shape;1158;p46"/>
            <p:cNvCxnSpPr/>
            <p:nvPr/>
          </p:nvCxnSpPr>
          <p:spPr>
            <a:xfrm flipH="1">
              <a:off x="3482" y="2511"/>
              <a:ext cx="305" cy="280"/>
            </a:xfrm>
            <a:prstGeom prst="straightConnector1">
              <a:avLst/>
            </a:prstGeom>
            <a:noFill/>
            <a:ln cap="flat" cmpd="sng" w="25400">
              <a:solidFill>
                <a:schemeClr val="dk1"/>
              </a:solidFill>
              <a:prstDash val="solid"/>
              <a:round/>
              <a:headEnd len="med" w="med" type="none"/>
              <a:tailEnd len="med" w="med" type="none"/>
            </a:ln>
          </p:spPr>
        </p:cxnSp>
        <p:cxnSp>
          <p:nvCxnSpPr>
            <p:cNvPr id="1159" name="Google Shape;1159;p46"/>
            <p:cNvCxnSpPr/>
            <p:nvPr/>
          </p:nvCxnSpPr>
          <p:spPr>
            <a:xfrm flipH="1">
              <a:off x="3702" y="2510"/>
              <a:ext cx="83" cy="370"/>
            </a:xfrm>
            <a:prstGeom prst="straightConnector1">
              <a:avLst/>
            </a:prstGeom>
            <a:noFill/>
            <a:ln cap="flat" cmpd="sng" w="25400">
              <a:solidFill>
                <a:schemeClr val="dk1"/>
              </a:solidFill>
              <a:prstDash val="solid"/>
              <a:round/>
              <a:headEnd len="med" w="med" type="none"/>
              <a:tailEnd len="med" w="med" type="none"/>
            </a:ln>
          </p:spPr>
        </p:cxnSp>
        <p:sp>
          <p:nvSpPr>
            <p:cNvPr id="1160" name="Google Shape;1160;p46"/>
            <p:cNvSpPr txBox="1"/>
            <p:nvPr/>
          </p:nvSpPr>
          <p:spPr>
            <a:xfrm>
              <a:off x="1721" y="2847"/>
              <a:ext cx="599" cy="288"/>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200">
                  <a:solidFill>
                    <a:schemeClr val="dk1"/>
                  </a:solidFill>
                  <a:latin typeface="Trebuchet MS"/>
                  <a:ea typeface="Trebuchet MS"/>
                  <a:cs typeface="Trebuchet MS"/>
                  <a:sym typeface="Trebuchet MS"/>
                </a:rPr>
                <a:t>Myosin-</a:t>
              </a:r>
              <a:br>
                <a:rPr lang="en-US" sz="1200">
                  <a:solidFill>
                    <a:schemeClr val="dk1"/>
                  </a:solidFill>
                  <a:latin typeface="Trebuchet MS"/>
                  <a:ea typeface="Trebuchet MS"/>
                  <a:cs typeface="Trebuchet MS"/>
                  <a:sym typeface="Trebuchet MS"/>
                </a:rPr>
              </a:br>
              <a:r>
                <a:rPr lang="en-US" sz="1200">
                  <a:solidFill>
                    <a:schemeClr val="dk1"/>
                  </a:solidFill>
                  <a:latin typeface="Trebuchet MS"/>
                  <a:ea typeface="Trebuchet MS"/>
                  <a:cs typeface="Trebuchet MS"/>
                  <a:sym typeface="Trebuchet MS"/>
                </a:rPr>
                <a:t>binding site</a:t>
              </a:r>
              <a:endParaRPr/>
            </a:p>
          </p:txBody>
        </p:sp>
        <p:cxnSp>
          <p:nvCxnSpPr>
            <p:cNvPr id="1161" name="Google Shape;1161;p46"/>
            <p:cNvCxnSpPr/>
            <p:nvPr/>
          </p:nvCxnSpPr>
          <p:spPr>
            <a:xfrm flipH="1">
              <a:off x="1872" y="3080"/>
              <a:ext cx="91" cy="404"/>
            </a:xfrm>
            <a:prstGeom prst="straightConnector1">
              <a:avLst/>
            </a:prstGeom>
            <a:noFill/>
            <a:ln cap="flat" cmpd="sng" w="25400">
              <a:solidFill>
                <a:schemeClr val="dk1"/>
              </a:solidFill>
              <a:prstDash val="solid"/>
              <a:round/>
              <a:headEnd len="med" w="med" type="none"/>
              <a:tailEnd len="med" w="med" type="none"/>
            </a:ln>
          </p:spPr>
        </p:cxnSp>
        <p:sp>
          <p:nvSpPr>
            <p:cNvPr id="1162" name="Google Shape;1162;p46"/>
            <p:cNvSpPr txBox="1"/>
            <p:nvPr/>
          </p:nvSpPr>
          <p:spPr>
            <a:xfrm>
              <a:off x="1455" y="3840"/>
              <a:ext cx="1880" cy="19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1400">
                  <a:solidFill>
                    <a:schemeClr val="dk1"/>
                  </a:solidFill>
                  <a:latin typeface="Trebuchet MS"/>
                  <a:ea typeface="Trebuchet MS"/>
                  <a:cs typeface="Trebuchet MS"/>
                  <a:sym typeface="Trebuchet MS"/>
                </a:rPr>
                <a:t>(b) Myosin-binding sites exposed</a:t>
              </a:r>
              <a:endParaRPr/>
            </a:p>
          </p:txBody>
        </p:sp>
      </p:grpSp>
      <p:grpSp>
        <p:nvGrpSpPr>
          <p:cNvPr id="1163" name="Google Shape;1163;p46"/>
          <p:cNvGrpSpPr/>
          <p:nvPr/>
        </p:nvGrpSpPr>
        <p:grpSpPr>
          <a:xfrm>
            <a:off x="217821" y="1354965"/>
            <a:ext cx="5991225" cy="5168900"/>
            <a:chOff x="1714500" y="1295400"/>
            <a:chExt cx="5991225" cy="5168900"/>
          </a:xfrm>
        </p:grpSpPr>
        <p:grpSp>
          <p:nvGrpSpPr>
            <p:cNvPr id="1164" name="Google Shape;1164;p46"/>
            <p:cNvGrpSpPr/>
            <p:nvPr/>
          </p:nvGrpSpPr>
          <p:grpSpPr>
            <a:xfrm>
              <a:off x="1714500" y="1301750"/>
              <a:ext cx="5888038" cy="5141913"/>
              <a:chOff x="1080" y="820"/>
              <a:chExt cx="3709" cy="3239"/>
            </a:xfrm>
          </p:grpSpPr>
          <p:pic>
            <p:nvPicPr>
              <p:cNvPr id="1165" name="Google Shape;1165;p46"/>
              <p:cNvPicPr preferRelativeResize="0"/>
              <p:nvPr/>
            </p:nvPicPr>
            <p:blipFill rotWithShape="1">
              <a:blip r:embed="rId5">
                <a:alphaModFix/>
              </a:blip>
              <a:srcRect b="0" l="0" r="0" t="0"/>
              <a:stretch/>
            </p:blipFill>
            <p:spPr>
              <a:xfrm>
                <a:off x="1080" y="820"/>
                <a:ext cx="3709" cy="3239"/>
              </a:xfrm>
              <a:prstGeom prst="rect">
                <a:avLst/>
              </a:prstGeom>
              <a:noFill/>
              <a:ln>
                <a:noFill/>
              </a:ln>
            </p:spPr>
          </p:pic>
          <p:cxnSp>
            <p:nvCxnSpPr>
              <p:cNvPr id="1166" name="Google Shape;1166;p46"/>
              <p:cNvCxnSpPr/>
              <p:nvPr/>
            </p:nvCxnSpPr>
            <p:spPr>
              <a:xfrm flipH="1">
                <a:off x="1375" y="1485"/>
                <a:ext cx="86" cy="43"/>
              </a:xfrm>
              <a:prstGeom prst="straightConnector1">
                <a:avLst/>
              </a:prstGeom>
              <a:noFill/>
              <a:ln cap="flat" cmpd="sng" w="25400">
                <a:solidFill>
                  <a:schemeClr val="dk1"/>
                </a:solidFill>
                <a:prstDash val="solid"/>
                <a:round/>
                <a:headEnd len="med" w="med" type="none"/>
                <a:tailEnd len="med" w="med" type="none"/>
              </a:ln>
            </p:spPr>
          </p:cxnSp>
          <p:cxnSp>
            <p:nvCxnSpPr>
              <p:cNvPr id="1167" name="Google Shape;1167;p46"/>
              <p:cNvCxnSpPr/>
              <p:nvPr/>
            </p:nvCxnSpPr>
            <p:spPr>
              <a:xfrm flipH="1">
                <a:off x="1375" y="1517"/>
                <a:ext cx="115" cy="8"/>
              </a:xfrm>
              <a:prstGeom prst="straightConnector1">
                <a:avLst/>
              </a:prstGeom>
              <a:noFill/>
              <a:ln cap="flat" cmpd="sng" w="25400">
                <a:solidFill>
                  <a:schemeClr val="dk1"/>
                </a:solidFill>
                <a:prstDash val="solid"/>
                <a:round/>
                <a:headEnd len="med" w="med" type="none"/>
                <a:tailEnd len="med" w="med" type="none"/>
              </a:ln>
            </p:spPr>
          </p:cxnSp>
          <p:sp>
            <p:nvSpPr>
              <p:cNvPr id="1168" name="Google Shape;1168;p46"/>
              <p:cNvSpPr/>
              <p:nvPr/>
            </p:nvSpPr>
            <p:spPr>
              <a:xfrm>
                <a:off x="1156" y="1456"/>
                <a:ext cx="241"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800">
                    <a:solidFill>
                      <a:schemeClr val="dk1"/>
                    </a:solidFill>
                    <a:latin typeface="Trebuchet MS"/>
                    <a:ea typeface="Trebuchet MS"/>
                    <a:cs typeface="Trebuchet MS"/>
                    <a:sym typeface="Trebuchet MS"/>
                  </a:rPr>
                  <a:t>ACh</a:t>
                </a:r>
                <a:endParaRPr/>
              </a:p>
            </p:txBody>
          </p:sp>
          <p:cxnSp>
            <p:nvCxnSpPr>
              <p:cNvPr id="1169" name="Google Shape;1169;p46"/>
              <p:cNvCxnSpPr/>
              <p:nvPr/>
            </p:nvCxnSpPr>
            <p:spPr>
              <a:xfrm rot="10800000">
                <a:off x="1396" y="1114"/>
                <a:ext cx="69" cy="69"/>
              </a:xfrm>
              <a:prstGeom prst="straightConnector1">
                <a:avLst/>
              </a:prstGeom>
              <a:noFill/>
              <a:ln cap="flat" cmpd="sng" w="25400">
                <a:solidFill>
                  <a:schemeClr val="dk1"/>
                </a:solidFill>
                <a:prstDash val="solid"/>
                <a:round/>
                <a:headEnd len="med" w="med" type="none"/>
                <a:tailEnd len="med" w="med" type="none"/>
              </a:ln>
            </p:spPr>
          </p:cxnSp>
          <p:sp>
            <p:nvSpPr>
              <p:cNvPr id="1170" name="Google Shape;1170;p46"/>
              <p:cNvSpPr/>
              <p:nvPr/>
            </p:nvSpPr>
            <p:spPr>
              <a:xfrm>
                <a:off x="1124" y="821"/>
                <a:ext cx="363" cy="36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Synaptic</a:t>
                </a:r>
                <a:br>
                  <a:rPr lang="en-US" sz="800">
                    <a:solidFill>
                      <a:schemeClr val="dk1"/>
                    </a:solidFill>
                    <a:latin typeface="Trebuchet MS"/>
                    <a:ea typeface="Trebuchet MS"/>
                    <a:cs typeface="Trebuchet MS"/>
                    <a:sym typeface="Trebuchet MS"/>
                  </a:rPr>
                </a:br>
                <a:r>
                  <a:rPr lang="en-US" sz="800">
                    <a:solidFill>
                      <a:schemeClr val="dk1"/>
                    </a:solidFill>
                    <a:latin typeface="Trebuchet MS"/>
                    <a:ea typeface="Trebuchet MS"/>
                    <a:cs typeface="Trebuchet MS"/>
                    <a:sym typeface="Trebuchet MS"/>
                  </a:rPr>
                  <a:t>terminal</a:t>
                </a:r>
                <a:br>
                  <a:rPr lang="en-US" sz="800">
                    <a:solidFill>
                      <a:schemeClr val="dk1"/>
                    </a:solidFill>
                    <a:latin typeface="Trebuchet MS"/>
                    <a:ea typeface="Trebuchet MS"/>
                    <a:cs typeface="Trebuchet MS"/>
                    <a:sym typeface="Trebuchet MS"/>
                  </a:rPr>
                </a:br>
                <a:r>
                  <a:rPr lang="en-US" sz="800">
                    <a:solidFill>
                      <a:schemeClr val="dk1"/>
                    </a:solidFill>
                    <a:latin typeface="Trebuchet MS"/>
                    <a:ea typeface="Trebuchet MS"/>
                    <a:cs typeface="Trebuchet MS"/>
                    <a:sym typeface="Trebuchet MS"/>
                  </a:rPr>
                  <a:t>of motor</a:t>
                </a:r>
                <a:br>
                  <a:rPr lang="en-US" sz="800">
                    <a:solidFill>
                      <a:schemeClr val="dk1"/>
                    </a:solidFill>
                    <a:latin typeface="Trebuchet MS"/>
                    <a:ea typeface="Trebuchet MS"/>
                    <a:cs typeface="Trebuchet MS"/>
                    <a:sym typeface="Trebuchet MS"/>
                  </a:rPr>
                </a:br>
                <a:r>
                  <a:rPr lang="en-US" sz="800">
                    <a:solidFill>
                      <a:schemeClr val="dk1"/>
                    </a:solidFill>
                    <a:latin typeface="Trebuchet MS"/>
                    <a:ea typeface="Trebuchet MS"/>
                    <a:cs typeface="Trebuchet MS"/>
                    <a:sym typeface="Trebuchet MS"/>
                  </a:rPr>
                  <a:t>neuron</a:t>
                </a:r>
                <a:endParaRPr/>
              </a:p>
            </p:txBody>
          </p:sp>
          <p:cxnSp>
            <p:nvCxnSpPr>
              <p:cNvPr id="1171" name="Google Shape;1171;p46"/>
              <p:cNvCxnSpPr/>
              <p:nvPr/>
            </p:nvCxnSpPr>
            <p:spPr>
              <a:xfrm flipH="1" rot="10800000">
                <a:off x="2212" y="1269"/>
                <a:ext cx="75" cy="129"/>
              </a:xfrm>
              <a:prstGeom prst="straightConnector1">
                <a:avLst/>
              </a:prstGeom>
              <a:noFill/>
              <a:ln cap="flat" cmpd="sng" w="25400">
                <a:solidFill>
                  <a:schemeClr val="dk1"/>
                </a:solidFill>
                <a:prstDash val="solid"/>
                <a:round/>
                <a:headEnd len="med" w="med" type="none"/>
                <a:tailEnd len="med" w="med" type="none"/>
              </a:ln>
            </p:spPr>
          </p:cxnSp>
          <p:sp>
            <p:nvSpPr>
              <p:cNvPr id="1172" name="Google Shape;1172;p46"/>
              <p:cNvSpPr/>
              <p:nvPr/>
            </p:nvSpPr>
            <p:spPr>
              <a:xfrm>
                <a:off x="2226" y="1149"/>
                <a:ext cx="499"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800">
                    <a:solidFill>
                      <a:schemeClr val="dk1"/>
                    </a:solidFill>
                    <a:latin typeface="Trebuchet MS"/>
                    <a:ea typeface="Trebuchet MS"/>
                    <a:cs typeface="Trebuchet MS"/>
                    <a:sym typeface="Trebuchet MS"/>
                  </a:rPr>
                  <a:t>Synaptic cleft</a:t>
                </a:r>
                <a:endParaRPr/>
              </a:p>
            </p:txBody>
          </p:sp>
          <p:cxnSp>
            <p:nvCxnSpPr>
              <p:cNvPr id="1173" name="Google Shape;1173;p46"/>
              <p:cNvCxnSpPr/>
              <p:nvPr/>
            </p:nvCxnSpPr>
            <p:spPr>
              <a:xfrm rot="10800000">
                <a:off x="3448" y="1280"/>
                <a:ext cx="0" cy="90"/>
              </a:xfrm>
              <a:prstGeom prst="straightConnector1">
                <a:avLst/>
              </a:prstGeom>
              <a:noFill/>
              <a:ln cap="flat" cmpd="sng" w="25400">
                <a:solidFill>
                  <a:schemeClr val="dk1"/>
                </a:solidFill>
                <a:prstDash val="solid"/>
                <a:round/>
                <a:headEnd len="med" w="med" type="none"/>
                <a:tailEnd len="med" w="med" type="none"/>
              </a:ln>
            </p:spPr>
          </p:cxnSp>
          <p:sp>
            <p:nvSpPr>
              <p:cNvPr id="1174" name="Google Shape;1174;p46"/>
              <p:cNvSpPr/>
              <p:nvPr/>
            </p:nvSpPr>
            <p:spPr>
              <a:xfrm>
                <a:off x="3224" y="1153"/>
                <a:ext cx="426"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800">
                    <a:solidFill>
                      <a:schemeClr val="dk1"/>
                    </a:solidFill>
                    <a:latin typeface="Trebuchet MS"/>
                    <a:ea typeface="Trebuchet MS"/>
                    <a:cs typeface="Trebuchet MS"/>
                    <a:sym typeface="Trebuchet MS"/>
                  </a:rPr>
                  <a:t>T TUBULE</a:t>
                </a:r>
                <a:endParaRPr/>
              </a:p>
            </p:txBody>
          </p:sp>
          <p:cxnSp>
            <p:nvCxnSpPr>
              <p:cNvPr id="1175" name="Google Shape;1175;p46"/>
              <p:cNvCxnSpPr/>
              <p:nvPr/>
            </p:nvCxnSpPr>
            <p:spPr>
              <a:xfrm rot="10800000">
                <a:off x="4382" y="1229"/>
                <a:ext cx="0" cy="90"/>
              </a:xfrm>
              <a:prstGeom prst="straightConnector1">
                <a:avLst/>
              </a:prstGeom>
              <a:noFill/>
              <a:ln cap="flat" cmpd="sng" w="25400">
                <a:solidFill>
                  <a:schemeClr val="dk1"/>
                </a:solidFill>
                <a:prstDash val="solid"/>
                <a:round/>
                <a:headEnd len="med" w="med" type="none"/>
                <a:tailEnd len="med" w="med" type="none"/>
              </a:ln>
            </p:spPr>
          </p:cxnSp>
          <p:sp>
            <p:nvSpPr>
              <p:cNvPr id="1176" name="Google Shape;1176;p46"/>
              <p:cNvSpPr/>
              <p:nvPr/>
            </p:nvSpPr>
            <p:spPr>
              <a:xfrm>
                <a:off x="3953" y="1109"/>
                <a:ext cx="765"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800">
                    <a:solidFill>
                      <a:schemeClr val="dk1"/>
                    </a:solidFill>
                    <a:latin typeface="Trebuchet MS"/>
                    <a:ea typeface="Trebuchet MS"/>
                    <a:cs typeface="Trebuchet MS"/>
                    <a:sym typeface="Trebuchet MS"/>
                  </a:rPr>
                  <a:t>PLASMA MEMBRANE</a:t>
                </a:r>
                <a:endParaRPr/>
              </a:p>
            </p:txBody>
          </p:sp>
          <p:cxnSp>
            <p:nvCxnSpPr>
              <p:cNvPr id="1177" name="Google Shape;1177;p46"/>
              <p:cNvCxnSpPr/>
              <p:nvPr/>
            </p:nvCxnSpPr>
            <p:spPr>
              <a:xfrm rot="10800000">
                <a:off x="3869" y="1632"/>
                <a:ext cx="0" cy="122"/>
              </a:xfrm>
              <a:prstGeom prst="straightConnector1">
                <a:avLst/>
              </a:prstGeom>
              <a:noFill/>
              <a:ln cap="flat" cmpd="sng" w="25400">
                <a:solidFill>
                  <a:schemeClr val="dk1"/>
                </a:solidFill>
                <a:prstDash val="solid"/>
                <a:round/>
                <a:headEnd len="med" w="med" type="none"/>
                <a:tailEnd len="med" w="med" type="none"/>
              </a:ln>
            </p:spPr>
          </p:cxnSp>
          <p:sp>
            <p:nvSpPr>
              <p:cNvPr id="1178" name="Google Shape;1178;p46"/>
              <p:cNvSpPr/>
              <p:nvPr/>
            </p:nvSpPr>
            <p:spPr>
              <a:xfrm>
                <a:off x="3773" y="1509"/>
                <a:ext cx="205"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800">
                    <a:solidFill>
                      <a:schemeClr val="dk1"/>
                    </a:solidFill>
                    <a:latin typeface="Trebuchet MS"/>
                    <a:ea typeface="Trebuchet MS"/>
                    <a:cs typeface="Trebuchet MS"/>
                    <a:sym typeface="Trebuchet MS"/>
                  </a:rPr>
                  <a:t>SR</a:t>
                </a:r>
                <a:endParaRPr/>
              </a:p>
            </p:txBody>
          </p:sp>
          <p:sp>
            <p:nvSpPr>
              <p:cNvPr id="1179" name="Google Shape;1179;p46"/>
              <p:cNvSpPr/>
              <p:nvPr/>
            </p:nvSpPr>
            <p:spPr>
              <a:xfrm>
                <a:off x="1191" y="3184"/>
                <a:ext cx="248"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800">
                    <a:solidFill>
                      <a:schemeClr val="dk1"/>
                    </a:solidFill>
                    <a:latin typeface="Trebuchet MS"/>
                    <a:ea typeface="Trebuchet MS"/>
                    <a:cs typeface="Trebuchet MS"/>
                    <a:sym typeface="Trebuchet MS"/>
                  </a:rPr>
                  <a:t>ADP</a:t>
                </a:r>
                <a:endParaRPr/>
              </a:p>
            </p:txBody>
          </p:sp>
          <p:sp>
            <p:nvSpPr>
              <p:cNvPr id="1180" name="Google Shape;1180;p46"/>
              <p:cNvSpPr/>
              <p:nvPr/>
            </p:nvSpPr>
            <p:spPr>
              <a:xfrm>
                <a:off x="2835" y="2875"/>
                <a:ext cx="423"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800">
                    <a:solidFill>
                      <a:schemeClr val="dk1"/>
                    </a:solidFill>
                    <a:latin typeface="Trebuchet MS"/>
                    <a:ea typeface="Trebuchet MS"/>
                    <a:cs typeface="Trebuchet MS"/>
                    <a:sym typeface="Trebuchet MS"/>
                  </a:rPr>
                  <a:t>CYTOSOL</a:t>
                </a:r>
                <a:endParaRPr/>
              </a:p>
            </p:txBody>
          </p:sp>
          <p:sp>
            <p:nvSpPr>
              <p:cNvPr id="1181" name="Google Shape;1181;p46"/>
              <p:cNvSpPr/>
              <p:nvPr/>
            </p:nvSpPr>
            <p:spPr>
              <a:xfrm>
                <a:off x="3379" y="2768"/>
                <a:ext cx="244"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800">
                    <a:solidFill>
                      <a:schemeClr val="dk1"/>
                    </a:solidFill>
                    <a:latin typeface="Trebuchet MS"/>
                    <a:ea typeface="Trebuchet MS"/>
                    <a:cs typeface="Trebuchet MS"/>
                    <a:sym typeface="Trebuchet MS"/>
                  </a:rPr>
                  <a:t>Ca</a:t>
                </a:r>
                <a:r>
                  <a:rPr baseline="30000" lang="en-US" sz="800">
                    <a:solidFill>
                      <a:schemeClr val="dk1"/>
                    </a:solidFill>
                    <a:latin typeface="Trebuchet MS"/>
                    <a:ea typeface="Trebuchet MS"/>
                    <a:cs typeface="Trebuchet MS"/>
                    <a:sym typeface="Trebuchet MS"/>
                  </a:rPr>
                  <a:t>2</a:t>
                </a:r>
                <a:endParaRPr sz="800">
                  <a:solidFill>
                    <a:schemeClr val="dk1"/>
                  </a:solidFill>
                  <a:latin typeface="Trebuchet MS"/>
                  <a:ea typeface="Trebuchet MS"/>
                  <a:cs typeface="Trebuchet MS"/>
                  <a:sym typeface="Trebuchet MS"/>
                </a:endParaRPr>
              </a:p>
            </p:txBody>
          </p:sp>
          <p:sp>
            <p:nvSpPr>
              <p:cNvPr id="1182" name="Google Shape;1182;p46"/>
              <p:cNvSpPr/>
              <p:nvPr/>
            </p:nvSpPr>
            <p:spPr>
              <a:xfrm>
                <a:off x="2905" y="1926"/>
                <a:ext cx="244"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800">
                    <a:solidFill>
                      <a:schemeClr val="dk1"/>
                    </a:solidFill>
                    <a:latin typeface="Trebuchet MS"/>
                    <a:ea typeface="Trebuchet MS"/>
                    <a:cs typeface="Trebuchet MS"/>
                    <a:sym typeface="Trebuchet MS"/>
                  </a:rPr>
                  <a:t>Ca</a:t>
                </a:r>
                <a:r>
                  <a:rPr baseline="30000" lang="en-US" sz="800">
                    <a:solidFill>
                      <a:schemeClr val="dk1"/>
                    </a:solidFill>
                    <a:latin typeface="Trebuchet MS"/>
                    <a:ea typeface="Trebuchet MS"/>
                    <a:cs typeface="Trebuchet MS"/>
                    <a:sym typeface="Trebuchet MS"/>
                  </a:rPr>
                  <a:t>2</a:t>
                </a:r>
                <a:endParaRPr sz="800">
                  <a:solidFill>
                    <a:schemeClr val="dk1"/>
                  </a:solidFill>
                  <a:latin typeface="Trebuchet MS"/>
                  <a:ea typeface="Trebuchet MS"/>
                  <a:cs typeface="Trebuchet MS"/>
                  <a:sym typeface="Trebuchet MS"/>
                </a:endParaRPr>
              </a:p>
            </p:txBody>
          </p:sp>
          <p:cxnSp>
            <p:nvCxnSpPr>
              <p:cNvPr id="1183" name="Google Shape;1183;p46"/>
              <p:cNvCxnSpPr/>
              <p:nvPr/>
            </p:nvCxnSpPr>
            <p:spPr>
              <a:xfrm flipH="1">
                <a:off x="3107" y="1908"/>
                <a:ext cx="86" cy="86"/>
              </a:xfrm>
              <a:prstGeom prst="straightConnector1">
                <a:avLst/>
              </a:prstGeom>
              <a:noFill/>
              <a:ln cap="flat" cmpd="sng" w="25400">
                <a:solidFill>
                  <a:schemeClr val="dk1"/>
                </a:solidFill>
                <a:prstDash val="solid"/>
                <a:round/>
                <a:headEnd len="med" w="med" type="none"/>
                <a:tailEnd len="med" w="med" type="none"/>
              </a:ln>
            </p:spPr>
          </p:cxnSp>
          <p:cxnSp>
            <p:nvCxnSpPr>
              <p:cNvPr id="1184" name="Google Shape;1184;p46"/>
              <p:cNvCxnSpPr/>
              <p:nvPr/>
            </p:nvCxnSpPr>
            <p:spPr>
              <a:xfrm rot="10800000">
                <a:off x="3107" y="1994"/>
                <a:ext cx="129" cy="43"/>
              </a:xfrm>
              <a:prstGeom prst="straightConnector1">
                <a:avLst/>
              </a:prstGeom>
              <a:noFill/>
              <a:ln cap="flat" cmpd="sng" w="25400">
                <a:solidFill>
                  <a:schemeClr val="dk1"/>
                </a:solidFill>
                <a:prstDash val="solid"/>
                <a:round/>
                <a:headEnd len="med" w="med" type="none"/>
                <a:tailEnd len="med" w="med" type="none"/>
              </a:ln>
            </p:spPr>
          </p:cxnSp>
          <p:sp>
            <p:nvSpPr>
              <p:cNvPr id="1185" name="Google Shape;1185;p46"/>
              <p:cNvSpPr txBox="1"/>
              <p:nvPr/>
            </p:nvSpPr>
            <p:spPr>
              <a:xfrm>
                <a:off x="1314" y="3246"/>
                <a:ext cx="181"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800">
                    <a:solidFill>
                      <a:schemeClr val="dk1"/>
                    </a:solidFill>
                    <a:latin typeface="Trebuchet MS"/>
                    <a:ea typeface="Trebuchet MS"/>
                    <a:cs typeface="Trebuchet MS"/>
                    <a:sym typeface="Trebuchet MS"/>
                  </a:rPr>
                  <a:t>P</a:t>
                </a:r>
                <a:r>
                  <a:rPr baseline="-25000" lang="en-US" sz="800">
                    <a:solidFill>
                      <a:schemeClr val="dk1"/>
                    </a:solidFill>
                    <a:latin typeface="Trebuchet MS"/>
                    <a:ea typeface="Trebuchet MS"/>
                    <a:cs typeface="Trebuchet MS"/>
                    <a:sym typeface="Trebuchet MS"/>
                  </a:rPr>
                  <a:t>2</a:t>
                </a:r>
                <a:endParaRPr sz="800">
                  <a:solidFill>
                    <a:schemeClr val="dk1"/>
                  </a:solidFill>
                  <a:latin typeface="Trebuchet MS"/>
                  <a:ea typeface="Trebuchet MS"/>
                  <a:cs typeface="Trebuchet MS"/>
                  <a:sym typeface="Trebuchet MS"/>
                </a:endParaRPr>
              </a:p>
            </p:txBody>
          </p:sp>
        </p:grpSp>
        <p:grpSp>
          <p:nvGrpSpPr>
            <p:cNvPr id="1186" name="Google Shape;1186;p46"/>
            <p:cNvGrpSpPr/>
            <p:nvPr/>
          </p:nvGrpSpPr>
          <p:grpSpPr>
            <a:xfrm>
              <a:off x="4037013" y="4781550"/>
              <a:ext cx="1176337" cy="703263"/>
              <a:chOff x="2543" y="3012"/>
              <a:chExt cx="741" cy="443"/>
            </a:xfrm>
          </p:grpSpPr>
          <p:sp>
            <p:nvSpPr>
              <p:cNvPr id="1187" name="Google Shape;1187;p46"/>
              <p:cNvSpPr/>
              <p:nvPr/>
            </p:nvSpPr>
            <p:spPr>
              <a:xfrm>
                <a:off x="2585" y="3059"/>
                <a:ext cx="72" cy="72"/>
              </a:xfrm>
              <a:prstGeom prst="flowChartConnector">
                <a:avLst/>
              </a:prstGeom>
              <a:solidFill>
                <a:schemeClr val="hlink"/>
              </a:solid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1188" name="Google Shape;1188;p46"/>
              <p:cNvGrpSpPr/>
              <p:nvPr/>
            </p:nvGrpSpPr>
            <p:grpSpPr>
              <a:xfrm>
                <a:off x="2543" y="3012"/>
                <a:ext cx="741" cy="443"/>
                <a:chOff x="2543" y="3012"/>
                <a:chExt cx="741" cy="443"/>
              </a:xfrm>
            </p:grpSpPr>
            <p:sp>
              <p:nvSpPr>
                <p:cNvPr id="1189" name="Google Shape;1189;p46"/>
                <p:cNvSpPr/>
                <p:nvPr/>
              </p:nvSpPr>
              <p:spPr>
                <a:xfrm>
                  <a:off x="2628" y="3012"/>
                  <a:ext cx="656" cy="443"/>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Cytosolic Ca</a:t>
                  </a:r>
                  <a:r>
                    <a:rPr baseline="30000" lang="en-US" sz="800">
                      <a:solidFill>
                        <a:schemeClr val="dk1"/>
                      </a:solidFill>
                      <a:latin typeface="Trebuchet MS"/>
                      <a:ea typeface="Trebuchet MS"/>
                      <a:cs typeface="Trebuchet MS"/>
                      <a:sym typeface="Trebuchet MS"/>
                    </a:rPr>
                    <a:t>2+</a:t>
                  </a:r>
                  <a:r>
                    <a:rPr lang="en-US" sz="800">
                      <a:solidFill>
                        <a:schemeClr val="dk1"/>
                      </a:solidFill>
                      <a:latin typeface="Trebuchet MS"/>
                      <a:ea typeface="Trebuchet MS"/>
                      <a:cs typeface="Trebuchet MS"/>
                      <a:sym typeface="Trebuchet MS"/>
                    </a:rPr>
                    <a:t> is </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removed by active </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transport into </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SR after action </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potential ends.</a:t>
                  </a:r>
                  <a:endParaRPr/>
                </a:p>
              </p:txBody>
            </p:sp>
            <p:sp>
              <p:nvSpPr>
                <p:cNvPr id="1190" name="Google Shape;1190;p46"/>
                <p:cNvSpPr txBox="1"/>
                <p:nvPr/>
              </p:nvSpPr>
              <p:spPr>
                <a:xfrm>
                  <a:off x="2543" y="3027"/>
                  <a:ext cx="152"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800">
                      <a:solidFill>
                        <a:schemeClr val="lt1"/>
                      </a:solidFill>
                      <a:latin typeface="Trebuchet MS"/>
                      <a:ea typeface="Trebuchet MS"/>
                      <a:cs typeface="Trebuchet MS"/>
                      <a:sym typeface="Trebuchet MS"/>
                    </a:rPr>
                    <a:t>6</a:t>
                  </a:r>
                  <a:endParaRPr/>
                </a:p>
              </p:txBody>
            </p:sp>
          </p:grpSp>
        </p:grpSp>
        <p:grpSp>
          <p:nvGrpSpPr>
            <p:cNvPr id="1191" name="Google Shape;1191;p46"/>
            <p:cNvGrpSpPr/>
            <p:nvPr/>
          </p:nvGrpSpPr>
          <p:grpSpPr>
            <a:xfrm>
              <a:off x="3154363" y="1295400"/>
              <a:ext cx="3678237" cy="458788"/>
              <a:chOff x="1987" y="816"/>
              <a:chExt cx="2317" cy="289"/>
            </a:xfrm>
          </p:grpSpPr>
          <p:grpSp>
            <p:nvGrpSpPr>
              <p:cNvPr id="1192" name="Google Shape;1192;p46"/>
              <p:cNvGrpSpPr/>
              <p:nvPr/>
            </p:nvGrpSpPr>
            <p:grpSpPr>
              <a:xfrm>
                <a:off x="2029" y="816"/>
                <a:ext cx="2275" cy="289"/>
                <a:chOff x="2029" y="816"/>
                <a:chExt cx="2275" cy="289"/>
              </a:xfrm>
            </p:grpSpPr>
            <p:sp>
              <p:nvSpPr>
                <p:cNvPr id="1193" name="Google Shape;1193;p46"/>
                <p:cNvSpPr/>
                <p:nvPr/>
              </p:nvSpPr>
              <p:spPr>
                <a:xfrm>
                  <a:off x="2072" y="816"/>
                  <a:ext cx="2232" cy="289"/>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Acetylcholine (ACh) released by synaptic terminal diffuses across synaptic</a:t>
                  </a:r>
                  <a:br>
                    <a:rPr lang="en-US" sz="800">
                      <a:solidFill>
                        <a:schemeClr val="dk1"/>
                      </a:solidFill>
                      <a:latin typeface="Trebuchet MS"/>
                      <a:ea typeface="Trebuchet MS"/>
                      <a:cs typeface="Trebuchet MS"/>
                      <a:sym typeface="Trebuchet MS"/>
                    </a:rPr>
                  </a:br>
                  <a:r>
                    <a:rPr lang="en-US" sz="800">
                      <a:solidFill>
                        <a:schemeClr val="dk1"/>
                      </a:solidFill>
                      <a:latin typeface="Trebuchet MS"/>
                      <a:ea typeface="Trebuchet MS"/>
                      <a:cs typeface="Trebuchet MS"/>
                      <a:sym typeface="Trebuchet MS"/>
                    </a:rPr>
                    <a:t>cleft and binds to receptor proteins on muscle fiber’s plasma membrane,</a:t>
                  </a:r>
                  <a:br>
                    <a:rPr lang="en-US" sz="800">
                      <a:solidFill>
                        <a:schemeClr val="dk1"/>
                      </a:solidFill>
                      <a:latin typeface="Trebuchet MS"/>
                      <a:ea typeface="Trebuchet MS"/>
                      <a:cs typeface="Trebuchet MS"/>
                      <a:sym typeface="Trebuchet MS"/>
                    </a:rPr>
                  </a:br>
                  <a:r>
                    <a:rPr lang="en-US" sz="800">
                      <a:solidFill>
                        <a:schemeClr val="dk1"/>
                      </a:solidFill>
                      <a:latin typeface="Trebuchet MS"/>
                      <a:ea typeface="Trebuchet MS"/>
                      <a:cs typeface="Trebuchet MS"/>
                      <a:sym typeface="Trebuchet MS"/>
                    </a:rPr>
                    <a:t> triggering an action potential in muscle fiber.</a:t>
                  </a:r>
                  <a:endParaRPr/>
                </a:p>
              </p:txBody>
            </p:sp>
            <p:sp>
              <p:nvSpPr>
                <p:cNvPr id="1194" name="Google Shape;1194;p46"/>
                <p:cNvSpPr/>
                <p:nvPr/>
              </p:nvSpPr>
              <p:spPr>
                <a:xfrm>
                  <a:off x="2029" y="855"/>
                  <a:ext cx="72" cy="72"/>
                </a:xfrm>
                <a:prstGeom prst="flowChartConnector">
                  <a:avLst/>
                </a:prstGeom>
                <a:solidFill>
                  <a:schemeClr val="hlink"/>
                </a:solid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1195" name="Google Shape;1195;p46"/>
              <p:cNvSpPr txBox="1"/>
              <p:nvPr/>
            </p:nvSpPr>
            <p:spPr>
              <a:xfrm>
                <a:off x="1987" y="822"/>
                <a:ext cx="152"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800">
                    <a:solidFill>
                      <a:schemeClr val="lt1"/>
                    </a:solidFill>
                    <a:latin typeface="Trebuchet MS"/>
                    <a:ea typeface="Trebuchet MS"/>
                    <a:cs typeface="Trebuchet MS"/>
                    <a:sym typeface="Trebuchet MS"/>
                  </a:rPr>
                  <a:t>1</a:t>
                </a:r>
                <a:endParaRPr/>
              </a:p>
            </p:txBody>
          </p:sp>
        </p:grpSp>
        <p:grpSp>
          <p:nvGrpSpPr>
            <p:cNvPr id="1196" name="Google Shape;1196;p46"/>
            <p:cNvGrpSpPr/>
            <p:nvPr/>
          </p:nvGrpSpPr>
          <p:grpSpPr>
            <a:xfrm>
              <a:off x="3827463" y="2174875"/>
              <a:ext cx="1466850" cy="581025"/>
              <a:chOff x="2411" y="1370"/>
              <a:chExt cx="924" cy="366"/>
            </a:xfrm>
          </p:grpSpPr>
          <p:grpSp>
            <p:nvGrpSpPr>
              <p:cNvPr id="1197" name="Google Shape;1197;p46"/>
              <p:cNvGrpSpPr/>
              <p:nvPr/>
            </p:nvGrpSpPr>
            <p:grpSpPr>
              <a:xfrm>
                <a:off x="2453" y="1370"/>
                <a:ext cx="882" cy="366"/>
                <a:chOff x="2453" y="1370"/>
                <a:chExt cx="882" cy="366"/>
              </a:xfrm>
            </p:grpSpPr>
            <p:sp>
              <p:nvSpPr>
                <p:cNvPr id="1198" name="Google Shape;1198;p46"/>
                <p:cNvSpPr/>
                <p:nvPr/>
              </p:nvSpPr>
              <p:spPr>
                <a:xfrm>
                  <a:off x="2510" y="1370"/>
                  <a:ext cx="825" cy="36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Action potential is propa-</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gated along plasma</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membrane and down</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T tubules.</a:t>
                  </a:r>
                  <a:endParaRPr/>
                </a:p>
              </p:txBody>
            </p:sp>
            <p:sp>
              <p:nvSpPr>
                <p:cNvPr id="1199" name="Google Shape;1199;p46"/>
                <p:cNvSpPr/>
                <p:nvPr/>
              </p:nvSpPr>
              <p:spPr>
                <a:xfrm>
                  <a:off x="2453" y="1415"/>
                  <a:ext cx="72" cy="72"/>
                </a:xfrm>
                <a:prstGeom prst="flowChartConnector">
                  <a:avLst/>
                </a:prstGeom>
                <a:solidFill>
                  <a:schemeClr val="hlink"/>
                </a:solid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1200" name="Google Shape;1200;p46"/>
              <p:cNvSpPr txBox="1"/>
              <p:nvPr/>
            </p:nvSpPr>
            <p:spPr>
              <a:xfrm>
                <a:off x="2411" y="1384"/>
                <a:ext cx="152"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800">
                    <a:solidFill>
                      <a:schemeClr val="lt1"/>
                    </a:solidFill>
                    <a:latin typeface="Trebuchet MS"/>
                    <a:ea typeface="Trebuchet MS"/>
                    <a:cs typeface="Trebuchet MS"/>
                    <a:sym typeface="Trebuchet MS"/>
                  </a:rPr>
                  <a:t>2</a:t>
                </a:r>
                <a:endParaRPr/>
              </a:p>
            </p:txBody>
          </p:sp>
        </p:grpSp>
        <p:grpSp>
          <p:nvGrpSpPr>
            <p:cNvPr id="1201" name="Google Shape;1201;p46"/>
            <p:cNvGrpSpPr/>
            <p:nvPr/>
          </p:nvGrpSpPr>
          <p:grpSpPr>
            <a:xfrm>
              <a:off x="6432550" y="2727325"/>
              <a:ext cx="1196975" cy="703263"/>
              <a:chOff x="4100" y="1718"/>
              <a:chExt cx="754" cy="443"/>
            </a:xfrm>
          </p:grpSpPr>
          <p:sp>
            <p:nvSpPr>
              <p:cNvPr id="1202" name="Google Shape;1202;p46"/>
              <p:cNvSpPr/>
              <p:nvPr/>
            </p:nvSpPr>
            <p:spPr>
              <a:xfrm>
                <a:off x="4142" y="1765"/>
                <a:ext cx="72" cy="72"/>
              </a:xfrm>
              <a:prstGeom prst="flowChartConnector">
                <a:avLst/>
              </a:prstGeom>
              <a:solidFill>
                <a:schemeClr val="hlink"/>
              </a:solid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1203" name="Google Shape;1203;p46"/>
              <p:cNvGrpSpPr/>
              <p:nvPr/>
            </p:nvGrpSpPr>
            <p:grpSpPr>
              <a:xfrm>
                <a:off x="4100" y="1718"/>
                <a:ext cx="754" cy="443"/>
                <a:chOff x="4100" y="1718"/>
                <a:chExt cx="754" cy="443"/>
              </a:xfrm>
            </p:grpSpPr>
            <p:sp>
              <p:nvSpPr>
                <p:cNvPr id="1204" name="Google Shape;1204;p46"/>
                <p:cNvSpPr/>
                <p:nvPr/>
              </p:nvSpPr>
              <p:spPr>
                <a:xfrm>
                  <a:off x="4185" y="1718"/>
                  <a:ext cx="669" cy="443"/>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Action potential</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triggers Ca</a:t>
                  </a:r>
                  <a:r>
                    <a:rPr baseline="30000" lang="en-US" sz="800">
                      <a:solidFill>
                        <a:schemeClr val="dk1"/>
                      </a:solidFill>
                      <a:latin typeface="Trebuchet MS"/>
                      <a:ea typeface="Trebuchet MS"/>
                      <a:cs typeface="Trebuchet MS"/>
                      <a:sym typeface="Trebuchet MS"/>
                    </a:rPr>
                    <a:t>2+</a:t>
                  </a:r>
                  <a:endParaRPr sz="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release from sarco-</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plasmic reticulum</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(SR).</a:t>
                  </a:r>
                  <a:endParaRPr/>
                </a:p>
              </p:txBody>
            </p:sp>
            <p:sp>
              <p:nvSpPr>
                <p:cNvPr id="1205" name="Google Shape;1205;p46"/>
                <p:cNvSpPr txBox="1"/>
                <p:nvPr/>
              </p:nvSpPr>
              <p:spPr>
                <a:xfrm>
                  <a:off x="4100" y="1733"/>
                  <a:ext cx="152"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800">
                      <a:solidFill>
                        <a:schemeClr val="lt1"/>
                      </a:solidFill>
                      <a:latin typeface="Trebuchet MS"/>
                      <a:ea typeface="Trebuchet MS"/>
                      <a:cs typeface="Trebuchet MS"/>
                      <a:sym typeface="Trebuchet MS"/>
                    </a:rPr>
                    <a:t>3</a:t>
                  </a:r>
                  <a:endParaRPr/>
                </a:p>
              </p:txBody>
            </p:sp>
          </p:grpSp>
        </p:grpSp>
        <p:grpSp>
          <p:nvGrpSpPr>
            <p:cNvPr id="1206" name="Google Shape;1206;p46"/>
            <p:cNvGrpSpPr/>
            <p:nvPr/>
          </p:nvGrpSpPr>
          <p:grpSpPr>
            <a:xfrm>
              <a:off x="5475288" y="5883275"/>
              <a:ext cx="2095500" cy="581025"/>
              <a:chOff x="3449" y="3706"/>
              <a:chExt cx="1320" cy="366"/>
            </a:xfrm>
          </p:grpSpPr>
          <p:sp>
            <p:nvSpPr>
              <p:cNvPr id="1207" name="Google Shape;1207;p46"/>
              <p:cNvSpPr/>
              <p:nvPr/>
            </p:nvSpPr>
            <p:spPr>
              <a:xfrm>
                <a:off x="3490" y="3748"/>
                <a:ext cx="72" cy="72"/>
              </a:xfrm>
              <a:prstGeom prst="flowChartConnector">
                <a:avLst/>
              </a:prstGeom>
              <a:solidFill>
                <a:schemeClr val="hlink"/>
              </a:solid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1208" name="Google Shape;1208;p46"/>
              <p:cNvGrpSpPr/>
              <p:nvPr/>
            </p:nvGrpSpPr>
            <p:grpSpPr>
              <a:xfrm>
                <a:off x="3449" y="3706"/>
                <a:ext cx="1320" cy="366"/>
                <a:chOff x="3449" y="3706"/>
                <a:chExt cx="1320" cy="366"/>
              </a:xfrm>
            </p:grpSpPr>
            <p:sp>
              <p:nvSpPr>
                <p:cNvPr id="1209" name="Google Shape;1209;p46"/>
                <p:cNvSpPr/>
                <p:nvPr/>
              </p:nvSpPr>
              <p:spPr>
                <a:xfrm>
                  <a:off x="3538" y="3706"/>
                  <a:ext cx="1231" cy="36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Myosin cross-bridges alternately attach</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to actin and detach, pulling actin</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filaments toward center of sarcomere;</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ATP powers sliding of filaments.</a:t>
                  </a:r>
                  <a:endParaRPr/>
                </a:p>
              </p:txBody>
            </p:sp>
            <p:sp>
              <p:nvSpPr>
                <p:cNvPr id="1210" name="Google Shape;1210;p46"/>
                <p:cNvSpPr txBox="1"/>
                <p:nvPr/>
              </p:nvSpPr>
              <p:spPr>
                <a:xfrm>
                  <a:off x="3449" y="3716"/>
                  <a:ext cx="152"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800">
                      <a:solidFill>
                        <a:schemeClr val="lt1"/>
                      </a:solidFill>
                      <a:latin typeface="Trebuchet MS"/>
                      <a:ea typeface="Trebuchet MS"/>
                      <a:cs typeface="Trebuchet MS"/>
                      <a:sym typeface="Trebuchet MS"/>
                    </a:rPr>
                    <a:t>5</a:t>
                  </a:r>
                  <a:endParaRPr/>
                </a:p>
              </p:txBody>
            </p:sp>
          </p:grpSp>
        </p:grpSp>
        <p:grpSp>
          <p:nvGrpSpPr>
            <p:cNvPr id="1211" name="Google Shape;1211;p46"/>
            <p:cNvGrpSpPr/>
            <p:nvPr/>
          </p:nvGrpSpPr>
          <p:grpSpPr>
            <a:xfrm>
              <a:off x="5981700" y="3998913"/>
              <a:ext cx="1724025" cy="703262"/>
              <a:chOff x="3936" y="2337"/>
              <a:chExt cx="1209" cy="493"/>
            </a:xfrm>
          </p:grpSpPr>
          <p:sp>
            <p:nvSpPr>
              <p:cNvPr id="1212" name="Google Shape;1212;p46"/>
              <p:cNvSpPr/>
              <p:nvPr/>
            </p:nvSpPr>
            <p:spPr>
              <a:xfrm>
                <a:off x="4025" y="2337"/>
                <a:ext cx="1120" cy="493"/>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Calcium ions bind to troponin;</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troponin changes shape,</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removing blocking action</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of tropomyosin; myosin-binding</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sites exposed.</a:t>
                </a:r>
                <a:endParaRPr/>
              </a:p>
            </p:txBody>
          </p:sp>
          <p:grpSp>
            <p:nvGrpSpPr>
              <p:cNvPr id="1213" name="Google Shape;1213;p46"/>
              <p:cNvGrpSpPr/>
              <p:nvPr/>
            </p:nvGrpSpPr>
            <p:grpSpPr>
              <a:xfrm>
                <a:off x="3936" y="2354"/>
                <a:ext cx="169" cy="150"/>
                <a:chOff x="194" y="1644"/>
                <a:chExt cx="169" cy="150"/>
              </a:xfrm>
            </p:grpSpPr>
            <p:sp>
              <p:nvSpPr>
                <p:cNvPr id="1214" name="Google Shape;1214;p46"/>
                <p:cNvSpPr/>
                <p:nvPr/>
              </p:nvSpPr>
              <p:spPr>
                <a:xfrm>
                  <a:off x="240" y="1680"/>
                  <a:ext cx="80" cy="80"/>
                </a:xfrm>
                <a:prstGeom prst="flowChartConnector">
                  <a:avLst/>
                </a:prstGeom>
                <a:solidFill>
                  <a:schemeClr val="hlink"/>
                </a:solid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15" name="Google Shape;1215;p46"/>
                <p:cNvSpPr txBox="1"/>
                <p:nvPr/>
              </p:nvSpPr>
              <p:spPr>
                <a:xfrm>
                  <a:off x="194" y="1644"/>
                  <a:ext cx="169" cy="15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800">
                      <a:solidFill>
                        <a:schemeClr val="lt1"/>
                      </a:solidFill>
                      <a:latin typeface="Trebuchet MS"/>
                      <a:ea typeface="Trebuchet MS"/>
                      <a:cs typeface="Trebuchet MS"/>
                      <a:sym typeface="Trebuchet MS"/>
                    </a:rPr>
                    <a:t>4</a:t>
                  </a:r>
                  <a:endParaRPr/>
                </a:p>
              </p:txBody>
            </p:sp>
          </p:grpSp>
        </p:grpSp>
        <p:grpSp>
          <p:nvGrpSpPr>
            <p:cNvPr id="1216" name="Google Shape;1216;p46"/>
            <p:cNvGrpSpPr/>
            <p:nvPr/>
          </p:nvGrpSpPr>
          <p:grpSpPr>
            <a:xfrm>
              <a:off x="1858963" y="3835400"/>
              <a:ext cx="1930400" cy="458788"/>
              <a:chOff x="1171" y="2416"/>
              <a:chExt cx="1216" cy="289"/>
            </a:xfrm>
          </p:grpSpPr>
          <p:sp>
            <p:nvSpPr>
              <p:cNvPr id="1217" name="Google Shape;1217;p46"/>
              <p:cNvSpPr/>
              <p:nvPr/>
            </p:nvSpPr>
            <p:spPr>
              <a:xfrm>
                <a:off x="1205" y="2448"/>
                <a:ext cx="72" cy="72"/>
              </a:xfrm>
              <a:prstGeom prst="flowChartConnector">
                <a:avLst/>
              </a:prstGeom>
              <a:solidFill>
                <a:schemeClr val="hlink"/>
              </a:solid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1218" name="Google Shape;1218;p46"/>
              <p:cNvGrpSpPr/>
              <p:nvPr/>
            </p:nvGrpSpPr>
            <p:grpSpPr>
              <a:xfrm>
                <a:off x="1171" y="2416"/>
                <a:ext cx="1216" cy="289"/>
                <a:chOff x="1171" y="2416"/>
                <a:chExt cx="1216" cy="289"/>
              </a:xfrm>
            </p:grpSpPr>
            <p:sp>
              <p:nvSpPr>
                <p:cNvPr id="1219" name="Google Shape;1219;p46"/>
                <p:cNvSpPr/>
                <p:nvPr/>
              </p:nvSpPr>
              <p:spPr>
                <a:xfrm>
                  <a:off x="1244" y="2416"/>
                  <a:ext cx="1143" cy="289"/>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Tropomyosin blockage of myosin-</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binding sites is restored; contraction</a:t>
                  </a:r>
                  <a:endParaRPr/>
                </a:p>
                <a:p>
                  <a:pPr indent="0" lvl="0" marL="0" marR="0" rtl="0" algn="l">
                    <a:spcBef>
                      <a:spcPts val="0"/>
                    </a:spcBef>
                    <a:spcAft>
                      <a:spcPts val="0"/>
                    </a:spcAft>
                    <a:buNone/>
                  </a:pPr>
                  <a:r>
                    <a:rPr lang="en-US" sz="800">
                      <a:solidFill>
                        <a:schemeClr val="dk1"/>
                      </a:solidFill>
                      <a:latin typeface="Trebuchet MS"/>
                      <a:ea typeface="Trebuchet MS"/>
                      <a:cs typeface="Trebuchet MS"/>
                      <a:sym typeface="Trebuchet MS"/>
                    </a:rPr>
                    <a:t>ends, and muscle fiber relaxes. </a:t>
                  </a:r>
                  <a:endParaRPr/>
                </a:p>
              </p:txBody>
            </p:sp>
            <p:sp>
              <p:nvSpPr>
                <p:cNvPr id="1220" name="Google Shape;1220;p46"/>
                <p:cNvSpPr txBox="1"/>
                <p:nvPr/>
              </p:nvSpPr>
              <p:spPr>
                <a:xfrm>
                  <a:off x="1171" y="2424"/>
                  <a:ext cx="152"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800">
                      <a:solidFill>
                        <a:schemeClr val="lt1"/>
                      </a:solidFill>
                      <a:latin typeface="Trebuchet MS"/>
                      <a:ea typeface="Trebuchet MS"/>
                      <a:cs typeface="Trebuchet MS"/>
                      <a:sym typeface="Trebuchet MS"/>
                    </a:rPr>
                    <a:t>7</a:t>
                  </a:r>
                  <a:endParaRPr/>
                </a:p>
              </p:txBody>
            </p:sp>
          </p:gr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Sensory Receptors</a:t>
            </a:r>
            <a:endParaRPr/>
          </a:p>
        </p:txBody>
      </p:sp>
      <p:sp>
        <p:nvSpPr>
          <p:cNvPr id="156" name="Google Shape;156;p20"/>
          <p:cNvSpPr txBox="1"/>
          <p:nvPr>
            <p:ph idx="1" type="body"/>
          </p:nvPr>
        </p:nvSpPr>
        <p:spPr>
          <a:xfrm>
            <a:off x="677334" y="1513477"/>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b="1" i="1" lang="en-US"/>
              <a:t>Sensory transduction → amplification → transmission → integration</a:t>
            </a:r>
            <a:endParaRPr/>
          </a:p>
          <a:p>
            <a:pPr indent="-251459" lvl="0" marL="342900" rtl="0" algn="l">
              <a:spcBef>
                <a:spcPts val="1000"/>
              </a:spcBef>
              <a:spcAft>
                <a:spcPts val="0"/>
              </a:spcAft>
              <a:buSzPts val="1440"/>
              <a:buNone/>
            </a:pPr>
            <a:r>
              <a:t/>
            </a:r>
            <a:endParaRPr/>
          </a:p>
        </p:txBody>
      </p:sp>
      <p:pic>
        <p:nvPicPr>
          <p:cNvPr id="157" name="Google Shape;157;p20"/>
          <p:cNvPicPr preferRelativeResize="0"/>
          <p:nvPr/>
        </p:nvPicPr>
        <p:blipFill rotWithShape="1">
          <a:blip r:embed="rId3">
            <a:alphaModFix/>
          </a:blip>
          <a:srcRect b="31109" l="0" r="0" t="0"/>
          <a:stretch/>
        </p:blipFill>
        <p:spPr>
          <a:xfrm>
            <a:off x="1415009" y="1930400"/>
            <a:ext cx="7121317" cy="2084631"/>
          </a:xfrm>
          <a:prstGeom prst="rect">
            <a:avLst/>
          </a:prstGeom>
          <a:noFill/>
          <a:ln>
            <a:noFill/>
          </a:ln>
        </p:spPr>
      </p:pic>
      <p:pic>
        <p:nvPicPr>
          <p:cNvPr id="158" name="Google Shape;158;p20"/>
          <p:cNvPicPr preferRelativeResize="0"/>
          <p:nvPr/>
        </p:nvPicPr>
        <p:blipFill rotWithShape="1">
          <a:blip r:embed="rId4">
            <a:alphaModFix/>
          </a:blip>
          <a:srcRect b="30702" l="0" r="0" t="0"/>
          <a:stretch/>
        </p:blipFill>
        <p:spPr>
          <a:xfrm>
            <a:off x="1289618" y="4081029"/>
            <a:ext cx="7403809" cy="262644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4" name="Shape 1224"/>
        <p:cNvGrpSpPr/>
        <p:nvPr/>
      </p:nvGrpSpPr>
      <p:grpSpPr>
        <a:xfrm>
          <a:off x="0" y="0"/>
          <a:ext cx="0" cy="0"/>
          <a:chOff x="0" y="0"/>
          <a:chExt cx="0" cy="0"/>
        </a:xfrm>
      </p:grpSpPr>
      <p:sp>
        <p:nvSpPr>
          <p:cNvPr id="1225" name="Google Shape;1225;p4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Muscle Diseases</a:t>
            </a:r>
            <a:endParaRPr/>
          </a:p>
        </p:txBody>
      </p:sp>
      <p:sp>
        <p:nvSpPr>
          <p:cNvPr id="1226" name="Google Shape;1226;p47"/>
          <p:cNvSpPr txBox="1"/>
          <p:nvPr>
            <p:ph idx="1" type="body"/>
          </p:nvPr>
        </p:nvSpPr>
        <p:spPr>
          <a:xfrm>
            <a:off x="677334" y="1513477"/>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b="1" i="1" lang="en-US"/>
              <a:t>Amyotrophic lateral sclerosis (ALS): </a:t>
            </a:r>
            <a:r>
              <a:rPr lang="en-US"/>
              <a:t>motor neurons synapsing to the skeletal muscles degenerate, causing paralysis</a:t>
            </a:r>
            <a:endParaRPr/>
          </a:p>
          <a:p>
            <a:pPr indent="-251459" lvl="0" marL="342900" rtl="0" algn="l">
              <a:spcBef>
                <a:spcPts val="1000"/>
              </a:spcBef>
              <a:spcAft>
                <a:spcPts val="0"/>
              </a:spcAft>
              <a:buSzPts val="1440"/>
              <a:buNone/>
            </a:pPr>
            <a:r>
              <a:t/>
            </a:r>
            <a:endParaRPr b="1" i="1"/>
          </a:p>
          <a:p>
            <a:pPr indent="-342900" lvl="0" marL="342900" rtl="0" algn="l">
              <a:spcBef>
                <a:spcPts val="1000"/>
              </a:spcBef>
              <a:spcAft>
                <a:spcPts val="0"/>
              </a:spcAft>
              <a:buSzPts val="1440"/>
              <a:buChar char="▶"/>
            </a:pPr>
            <a:r>
              <a:rPr b="1" i="1" lang="en-US"/>
              <a:t>Botulism toxin: </a:t>
            </a:r>
            <a:r>
              <a:rPr lang="en-US"/>
              <a:t>inhibits acetylcholine release from the motor neurons, causing flaccid paralysis</a:t>
            </a:r>
            <a:endParaRPr/>
          </a:p>
          <a:p>
            <a:pPr indent="-251459" lvl="0" marL="342900" rtl="0" algn="l">
              <a:spcBef>
                <a:spcPts val="1000"/>
              </a:spcBef>
              <a:spcAft>
                <a:spcPts val="0"/>
              </a:spcAft>
              <a:buSzPts val="1440"/>
              <a:buNone/>
            </a:pPr>
            <a:r>
              <a:t/>
            </a:r>
            <a:endParaRPr b="1" i="1"/>
          </a:p>
          <a:p>
            <a:pPr indent="-342900" lvl="0" marL="342900" rtl="0" algn="l">
              <a:spcBef>
                <a:spcPts val="1000"/>
              </a:spcBef>
              <a:spcAft>
                <a:spcPts val="0"/>
              </a:spcAft>
              <a:buSzPts val="1440"/>
              <a:buChar char="▶"/>
            </a:pPr>
            <a:r>
              <a:rPr b="1" i="1" lang="en-US"/>
              <a:t>Myasthenia gravis: </a:t>
            </a:r>
            <a:r>
              <a:rPr lang="en-US"/>
              <a:t>autoimmune antibodies are produced against skeletal muscle acetylcholine receptors</a:t>
            </a:r>
            <a:endParaRPr b="1" i="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0" name="Shape 1230"/>
        <p:cNvGrpSpPr/>
        <p:nvPr/>
      </p:nvGrpSpPr>
      <p:grpSpPr>
        <a:xfrm>
          <a:off x="0" y="0"/>
          <a:ext cx="0" cy="0"/>
          <a:chOff x="0" y="0"/>
          <a:chExt cx="0" cy="0"/>
        </a:xfrm>
      </p:grpSpPr>
      <p:sp>
        <p:nvSpPr>
          <p:cNvPr id="1231" name="Google Shape;1231;p4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Nervous Control of Muscles</a:t>
            </a:r>
            <a:endParaRPr/>
          </a:p>
        </p:txBody>
      </p:sp>
      <p:sp>
        <p:nvSpPr>
          <p:cNvPr id="1232" name="Google Shape;1232;p48"/>
          <p:cNvSpPr txBox="1"/>
          <p:nvPr>
            <p:ph idx="1" type="body"/>
          </p:nvPr>
        </p:nvSpPr>
        <p:spPr>
          <a:xfrm>
            <a:off x="677334" y="1513477"/>
            <a:ext cx="2927257" cy="473492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40"/>
              <a:buChar char="▶"/>
            </a:pPr>
            <a:r>
              <a:rPr lang="en-US"/>
              <a:t>Whole muscle contraction is </a:t>
            </a:r>
            <a:r>
              <a:rPr b="1" i="1" lang="en-US"/>
              <a:t>graded</a:t>
            </a:r>
            <a:endParaRPr/>
          </a:p>
          <a:p>
            <a:pPr indent="-342900" lvl="0" marL="342900" rtl="0" algn="l">
              <a:lnSpc>
                <a:spcPct val="90000"/>
              </a:lnSpc>
              <a:spcBef>
                <a:spcPts val="1000"/>
              </a:spcBef>
              <a:spcAft>
                <a:spcPts val="0"/>
              </a:spcAft>
              <a:buSzPts val="1440"/>
              <a:buChar char="▶"/>
            </a:pPr>
            <a:r>
              <a:rPr b="1" i="1" lang="en-US"/>
              <a:t>Motor unit: </a:t>
            </a:r>
            <a:r>
              <a:rPr lang="en-US"/>
              <a:t>a single motor neuron and all the muscle fibers it controls</a:t>
            </a:r>
            <a:endParaRPr/>
          </a:p>
          <a:p>
            <a:pPr indent="-342900" lvl="0" marL="342900" rtl="0" algn="l">
              <a:lnSpc>
                <a:spcPct val="90000"/>
              </a:lnSpc>
              <a:spcBef>
                <a:spcPts val="1000"/>
              </a:spcBef>
              <a:spcAft>
                <a:spcPts val="0"/>
              </a:spcAft>
              <a:buSzPts val="1440"/>
              <a:buChar char="▶"/>
            </a:pPr>
            <a:r>
              <a:rPr b="1" i="1" lang="en-US"/>
              <a:t>Recruitment: </a:t>
            </a:r>
            <a:r>
              <a:rPr lang="en-US"/>
              <a:t>as more motor neurons are activated, more motor units are recruited to contract</a:t>
            </a:r>
            <a:endParaRPr/>
          </a:p>
          <a:p>
            <a:pPr indent="-342900" lvl="0" marL="342900" rtl="0" algn="l">
              <a:lnSpc>
                <a:spcPct val="90000"/>
              </a:lnSpc>
              <a:spcBef>
                <a:spcPts val="1000"/>
              </a:spcBef>
              <a:spcAft>
                <a:spcPts val="0"/>
              </a:spcAft>
              <a:buSzPts val="1440"/>
              <a:buChar char="▶"/>
            </a:pPr>
            <a:r>
              <a:rPr b="1" i="1" lang="en-US"/>
              <a:t>Tetanus: </a:t>
            </a:r>
            <a:r>
              <a:rPr lang="en-US"/>
              <a:t>high frequency of action potentials cause summation of muscle twitches</a:t>
            </a:r>
            <a:endParaRPr b="1" i="1"/>
          </a:p>
        </p:txBody>
      </p:sp>
      <p:grpSp>
        <p:nvGrpSpPr>
          <p:cNvPr id="1233" name="Google Shape;1233;p48"/>
          <p:cNvGrpSpPr/>
          <p:nvPr/>
        </p:nvGrpSpPr>
        <p:grpSpPr>
          <a:xfrm>
            <a:off x="3322639" y="1513477"/>
            <a:ext cx="4893711" cy="3938104"/>
            <a:chOff x="1925" y="2416"/>
            <a:chExt cx="2038" cy="1680"/>
          </a:xfrm>
        </p:grpSpPr>
        <p:pic>
          <p:nvPicPr>
            <p:cNvPr id="1234" name="Google Shape;1234;p48"/>
            <p:cNvPicPr preferRelativeResize="0"/>
            <p:nvPr/>
          </p:nvPicPr>
          <p:blipFill rotWithShape="1">
            <a:blip r:embed="rId3">
              <a:alphaModFix/>
            </a:blip>
            <a:srcRect b="0" l="0" r="0" t="0"/>
            <a:stretch/>
          </p:blipFill>
          <p:spPr>
            <a:xfrm>
              <a:off x="2294" y="2416"/>
              <a:ext cx="1423" cy="1680"/>
            </a:xfrm>
            <a:prstGeom prst="rect">
              <a:avLst/>
            </a:prstGeom>
            <a:noFill/>
            <a:ln>
              <a:noFill/>
            </a:ln>
          </p:spPr>
        </p:pic>
        <p:cxnSp>
          <p:nvCxnSpPr>
            <p:cNvPr id="1235" name="Google Shape;1235;p48"/>
            <p:cNvCxnSpPr/>
            <p:nvPr/>
          </p:nvCxnSpPr>
          <p:spPr>
            <a:xfrm rot="10800000">
              <a:off x="2301" y="2573"/>
              <a:ext cx="213" cy="0"/>
            </a:xfrm>
            <a:prstGeom prst="straightConnector1">
              <a:avLst/>
            </a:prstGeom>
            <a:noFill/>
            <a:ln cap="flat" cmpd="sng" w="25400">
              <a:solidFill>
                <a:schemeClr val="dk1"/>
              </a:solidFill>
              <a:prstDash val="solid"/>
              <a:round/>
              <a:headEnd len="med" w="med" type="none"/>
              <a:tailEnd len="med" w="med" type="none"/>
            </a:ln>
          </p:spPr>
        </p:cxnSp>
        <p:sp>
          <p:nvSpPr>
            <p:cNvPr id="1236" name="Google Shape;1236;p48"/>
            <p:cNvSpPr/>
            <p:nvPr/>
          </p:nvSpPr>
          <p:spPr>
            <a:xfrm>
              <a:off x="1925" y="2511"/>
              <a:ext cx="395"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Spinal cord</a:t>
              </a:r>
              <a:endParaRPr/>
            </a:p>
          </p:txBody>
        </p:sp>
        <p:cxnSp>
          <p:nvCxnSpPr>
            <p:cNvPr id="1237" name="Google Shape;1237;p48"/>
            <p:cNvCxnSpPr/>
            <p:nvPr/>
          </p:nvCxnSpPr>
          <p:spPr>
            <a:xfrm flipH="1">
              <a:off x="2462" y="2767"/>
              <a:ext cx="142" cy="235"/>
            </a:xfrm>
            <a:prstGeom prst="straightConnector1">
              <a:avLst/>
            </a:prstGeom>
            <a:noFill/>
            <a:ln cap="flat" cmpd="sng" w="25400">
              <a:solidFill>
                <a:schemeClr val="dk1"/>
              </a:solidFill>
              <a:prstDash val="solid"/>
              <a:round/>
              <a:headEnd len="med" w="med" type="none"/>
              <a:tailEnd len="med" w="med" type="none"/>
            </a:ln>
          </p:spPr>
        </p:cxnSp>
        <p:sp>
          <p:nvSpPr>
            <p:cNvPr id="1238" name="Google Shape;1238;p48"/>
            <p:cNvSpPr/>
            <p:nvPr/>
          </p:nvSpPr>
          <p:spPr>
            <a:xfrm>
              <a:off x="2717" y="2839"/>
              <a:ext cx="265"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Nerve</a:t>
              </a:r>
              <a:endParaRPr/>
            </a:p>
          </p:txBody>
        </p:sp>
        <p:sp>
          <p:nvSpPr>
            <p:cNvPr id="1239" name="Google Shape;1239;p48"/>
            <p:cNvSpPr/>
            <p:nvPr/>
          </p:nvSpPr>
          <p:spPr>
            <a:xfrm>
              <a:off x="2283" y="2985"/>
              <a:ext cx="450" cy="19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Motor neuron</a:t>
              </a:r>
              <a:br>
                <a:rPr lang="en-US" sz="700">
                  <a:solidFill>
                    <a:schemeClr val="dk1"/>
                  </a:solidFill>
                  <a:latin typeface="Trebuchet MS"/>
                  <a:ea typeface="Trebuchet MS"/>
                  <a:cs typeface="Trebuchet MS"/>
                  <a:sym typeface="Trebuchet MS"/>
                </a:rPr>
              </a:br>
              <a:r>
                <a:rPr lang="en-US" sz="700">
                  <a:solidFill>
                    <a:schemeClr val="dk1"/>
                  </a:solidFill>
                  <a:latin typeface="Trebuchet MS"/>
                  <a:ea typeface="Trebuchet MS"/>
                  <a:cs typeface="Trebuchet MS"/>
                  <a:sym typeface="Trebuchet MS"/>
                </a:rPr>
                <a:t>cell body</a:t>
              </a:r>
              <a:endParaRPr/>
            </a:p>
          </p:txBody>
        </p:sp>
        <p:cxnSp>
          <p:nvCxnSpPr>
            <p:cNvPr id="1240" name="Google Shape;1240;p48"/>
            <p:cNvCxnSpPr/>
            <p:nvPr/>
          </p:nvCxnSpPr>
          <p:spPr>
            <a:xfrm flipH="1">
              <a:off x="2888" y="2805"/>
              <a:ext cx="33" cy="58"/>
            </a:xfrm>
            <a:prstGeom prst="straightConnector1">
              <a:avLst/>
            </a:prstGeom>
            <a:noFill/>
            <a:ln cap="flat" cmpd="sng" w="25400">
              <a:solidFill>
                <a:schemeClr val="dk1"/>
              </a:solidFill>
              <a:prstDash val="solid"/>
              <a:round/>
              <a:headEnd len="med" w="med" type="none"/>
              <a:tailEnd len="med" w="med" type="none"/>
            </a:ln>
          </p:spPr>
        </p:cxnSp>
        <p:cxnSp>
          <p:nvCxnSpPr>
            <p:cNvPr id="1241" name="Google Shape;1241;p48"/>
            <p:cNvCxnSpPr/>
            <p:nvPr/>
          </p:nvCxnSpPr>
          <p:spPr>
            <a:xfrm rot="10800000">
              <a:off x="3000" y="2592"/>
              <a:ext cx="0" cy="239"/>
            </a:xfrm>
            <a:prstGeom prst="straightConnector1">
              <a:avLst/>
            </a:prstGeom>
            <a:noFill/>
            <a:ln cap="flat" cmpd="sng" w="25400">
              <a:solidFill>
                <a:schemeClr val="dk1"/>
              </a:solidFill>
              <a:prstDash val="solid"/>
              <a:round/>
              <a:headEnd len="med" w="med" type="none"/>
              <a:tailEnd len="med" w="med" type="none"/>
            </a:ln>
          </p:spPr>
        </p:cxnSp>
        <p:cxnSp>
          <p:nvCxnSpPr>
            <p:cNvPr id="1242" name="Google Shape;1242;p48"/>
            <p:cNvCxnSpPr/>
            <p:nvPr/>
          </p:nvCxnSpPr>
          <p:spPr>
            <a:xfrm flipH="1" rot="10800000">
              <a:off x="3089" y="2592"/>
              <a:ext cx="147" cy="254"/>
            </a:xfrm>
            <a:prstGeom prst="straightConnector1">
              <a:avLst/>
            </a:prstGeom>
            <a:noFill/>
            <a:ln cap="flat" cmpd="sng" w="25400">
              <a:solidFill>
                <a:schemeClr val="dk1"/>
              </a:solidFill>
              <a:prstDash val="solid"/>
              <a:round/>
              <a:headEnd len="med" w="med" type="none"/>
              <a:tailEnd len="med" w="med" type="none"/>
            </a:ln>
          </p:spPr>
        </p:cxnSp>
        <p:sp>
          <p:nvSpPr>
            <p:cNvPr id="1243" name="Google Shape;1243;p48"/>
            <p:cNvSpPr/>
            <p:nvPr/>
          </p:nvSpPr>
          <p:spPr>
            <a:xfrm>
              <a:off x="2852" y="2416"/>
              <a:ext cx="260" cy="19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Motor</a:t>
              </a:r>
              <a:br>
                <a:rPr lang="en-US" sz="700">
                  <a:solidFill>
                    <a:schemeClr val="dk1"/>
                  </a:solidFill>
                  <a:latin typeface="Trebuchet MS"/>
                  <a:ea typeface="Trebuchet MS"/>
                  <a:cs typeface="Trebuchet MS"/>
                  <a:sym typeface="Trebuchet MS"/>
                </a:rPr>
              </a:br>
              <a:r>
                <a:rPr lang="en-US" sz="700">
                  <a:solidFill>
                    <a:schemeClr val="dk1"/>
                  </a:solidFill>
                  <a:latin typeface="Trebuchet MS"/>
                  <a:ea typeface="Trebuchet MS"/>
                  <a:cs typeface="Trebuchet MS"/>
                  <a:sym typeface="Trebuchet MS"/>
                </a:rPr>
                <a:t>unit 1</a:t>
              </a:r>
              <a:endParaRPr/>
            </a:p>
          </p:txBody>
        </p:sp>
        <p:sp>
          <p:nvSpPr>
            <p:cNvPr id="1244" name="Google Shape;1244;p48"/>
            <p:cNvSpPr/>
            <p:nvPr/>
          </p:nvSpPr>
          <p:spPr>
            <a:xfrm>
              <a:off x="3090" y="2416"/>
              <a:ext cx="260" cy="19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Motor</a:t>
              </a:r>
              <a:br>
                <a:rPr lang="en-US" sz="700">
                  <a:solidFill>
                    <a:schemeClr val="dk1"/>
                  </a:solidFill>
                  <a:latin typeface="Trebuchet MS"/>
                  <a:ea typeface="Trebuchet MS"/>
                  <a:cs typeface="Trebuchet MS"/>
                  <a:sym typeface="Trebuchet MS"/>
                </a:rPr>
              </a:br>
              <a:r>
                <a:rPr lang="en-US" sz="700">
                  <a:solidFill>
                    <a:schemeClr val="dk1"/>
                  </a:solidFill>
                  <a:latin typeface="Trebuchet MS"/>
                  <a:ea typeface="Trebuchet MS"/>
                  <a:cs typeface="Trebuchet MS"/>
                  <a:sym typeface="Trebuchet MS"/>
                </a:rPr>
                <a:t>unit 2</a:t>
              </a:r>
              <a:endParaRPr/>
            </a:p>
          </p:txBody>
        </p:sp>
        <p:cxnSp>
          <p:nvCxnSpPr>
            <p:cNvPr id="1245" name="Google Shape;1245;p48"/>
            <p:cNvCxnSpPr/>
            <p:nvPr/>
          </p:nvCxnSpPr>
          <p:spPr>
            <a:xfrm flipH="1">
              <a:off x="2566" y="3107"/>
              <a:ext cx="329" cy="88"/>
            </a:xfrm>
            <a:prstGeom prst="straightConnector1">
              <a:avLst/>
            </a:prstGeom>
            <a:noFill/>
            <a:ln cap="flat" cmpd="sng" w="25400">
              <a:solidFill>
                <a:schemeClr val="dk1"/>
              </a:solidFill>
              <a:prstDash val="solid"/>
              <a:round/>
              <a:headEnd len="med" w="med" type="none"/>
              <a:tailEnd len="med" w="med" type="none"/>
            </a:ln>
          </p:spPr>
        </p:cxnSp>
        <p:sp>
          <p:nvSpPr>
            <p:cNvPr id="1246" name="Google Shape;1246;p48"/>
            <p:cNvSpPr/>
            <p:nvPr/>
          </p:nvSpPr>
          <p:spPr>
            <a:xfrm>
              <a:off x="2331" y="3181"/>
              <a:ext cx="450" cy="19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700">
                  <a:solidFill>
                    <a:schemeClr val="dk1"/>
                  </a:solidFill>
                  <a:latin typeface="Trebuchet MS"/>
                  <a:ea typeface="Trebuchet MS"/>
                  <a:cs typeface="Trebuchet MS"/>
                  <a:sym typeface="Trebuchet MS"/>
                </a:rPr>
                <a:t>Motor neuron</a:t>
              </a:r>
              <a:br>
                <a:rPr lang="en-US" sz="700">
                  <a:solidFill>
                    <a:schemeClr val="dk1"/>
                  </a:solidFill>
                  <a:latin typeface="Trebuchet MS"/>
                  <a:ea typeface="Trebuchet MS"/>
                  <a:cs typeface="Trebuchet MS"/>
                  <a:sym typeface="Trebuchet MS"/>
                </a:rPr>
              </a:br>
              <a:r>
                <a:rPr lang="en-US" sz="700">
                  <a:solidFill>
                    <a:schemeClr val="dk1"/>
                  </a:solidFill>
                  <a:latin typeface="Trebuchet MS"/>
                  <a:ea typeface="Trebuchet MS"/>
                  <a:cs typeface="Trebuchet MS"/>
                  <a:sym typeface="Trebuchet MS"/>
                </a:rPr>
                <a:t>axon</a:t>
              </a:r>
              <a:endParaRPr/>
            </a:p>
          </p:txBody>
        </p:sp>
        <p:cxnSp>
          <p:nvCxnSpPr>
            <p:cNvPr id="1247" name="Google Shape;1247;p48"/>
            <p:cNvCxnSpPr/>
            <p:nvPr/>
          </p:nvCxnSpPr>
          <p:spPr>
            <a:xfrm rot="10800000">
              <a:off x="2589" y="3693"/>
              <a:ext cx="93" cy="93"/>
            </a:xfrm>
            <a:prstGeom prst="straightConnector1">
              <a:avLst/>
            </a:prstGeom>
            <a:noFill/>
            <a:ln cap="flat" cmpd="sng" w="25400">
              <a:solidFill>
                <a:schemeClr val="dk1"/>
              </a:solidFill>
              <a:prstDash val="solid"/>
              <a:round/>
              <a:headEnd len="med" w="med" type="none"/>
              <a:tailEnd len="med" w="med" type="none"/>
            </a:ln>
          </p:spPr>
        </p:cxnSp>
        <p:sp>
          <p:nvSpPr>
            <p:cNvPr id="1248" name="Google Shape;1248;p48"/>
            <p:cNvSpPr/>
            <p:nvPr/>
          </p:nvSpPr>
          <p:spPr>
            <a:xfrm>
              <a:off x="2435" y="3586"/>
              <a:ext cx="293"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Muscle</a:t>
              </a:r>
              <a:endParaRPr/>
            </a:p>
          </p:txBody>
        </p:sp>
        <p:cxnSp>
          <p:nvCxnSpPr>
            <p:cNvPr id="1249" name="Google Shape;1249;p48"/>
            <p:cNvCxnSpPr/>
            <p:nvPr/>
          </p:nvCxnSpPr>
          <p:spPr>
            <a:xfrm>
              <a:off x="2566" y="3928"/>
              <a:ext cx="142" cy="82"/>
            </a:xfrm>
            <a:prstGeom prst="straightConnector1">
              <a:avLst/>
            </a:prstGeom>
            <a:noFill/>
            <a:ln cap="flat" cmpd="sng" w="25400">
              <a:solidFill>
                <a:schemeClr val="dk1"/>
              </a:solidFill>
              <a:prstDash val="solid"/>
              <a:round/>
              <a:headEnd len="med" w="med" type="none"/>
              <a:tailEnd len="med" w="med" type="none"/>
            </a:ln>
          </p:spPr>
        </p:cxnSp>
        <p:sp>
          <p:nvSpPr>
            <p:cNvPr id="1250" name="Google Shape;1250;p48"/>
            <p:cNvSpPr/>
            <p:nvPr/>
          </p:nvSpPr>
          <p:spPr>
            <a:xfrm>
              <a:off x="2680" y="3966"/>
              <a:ext cx="305"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Tendon</a:t>
              </a:r>
              <a:endParaRPr/>
            </a:p>
          </p:txBody>
        </p:sp>
        <p:cxnSp>
          <p:nvCxnSpPr>
            <p:cNvPr id="1251" name="Google Shape;1251;p48"/>
            <p:cNvCxnSpPr/>
            <p:nvPr/>
          </p:nvCxnSpPr>
          <p:spPr>
            <a:xfrm flipH="1" rot="10800000">
              <a:off x="3381" y="2633"/>
              <a:ext cx="149" cy="257"/>
            </a:xfrm>
            <a:prstGeom prst="straightConnector1">
              <a:avLst/>
            </a:prstGeom>
            <a:noFill/>
            <a:ln cap="flat" cmpd="sng" w="25400">
              <a:solidFill>
                <a:schemeClr val="dk1"/>
              </a:solidFill>
              <a:prstDash val="solid"/>
              <a:round/>
              <a:headEnd len="med" w="med" type="none"/>
              <a:tailEnd len="med" w="med" type="none"/>
            </a:ln>
          </p:spPr>
        </p:cxnSp>
        <p:sp>
          <p:nvSpPr>
            <p:cNvPr id="1252" name="Google Shape;1252;p48"/>
            <p:cNvSpPr/>
            <p:nvPr/>
          </p:nvSpPr>
          <p:spPr>
            <a:xfrm>
              <a:off x="3390" y="2513"/>
              <a:ext cx="573"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Synaptic terminals</a:t>
              </a:r>
              <a:endParaRPr/>
            </a:p>
          </p:txBody>
        </p:sp>
        <p:cxnSp>
          <p:nvCxnSpPr>
            <p:cNvPr id="1253" name="Google Shape;1253;p48"/>
            <p:cNvCxnSpPr/>
            <p:nvPr/>
          </p:nvCxnSpPr>
          <p:spPr>
            <a:xfrm>
              <a:off x="3216" y="3510"/>
              <a:ext cx="0" cy="299"/>
            </a:xfrm>
            <a:prstGeom prst="straightConnector1">
              <a:avLst/>
            </a:prstGeom>
            <a:noFill/>
            <a:ln cap="flat" cmpd="sng" w="25400">
              <a:solidFill>
                <a:schemeClr val="dk1"/>
              </a:solidFill>
              <a:prstDash val="solid"/>
              <a:round/>
              <a:headEnd len="med" w="med" type="none"/>
              <a:tailEnd len="med" w="med" type="none"/>
            </a:ln>
          </p:spPr>
        </p:cxnSp>
        <p:cxnSp>
          <p:nvCxnSpPr>
            <p:cNvPr id="1254" name="Google Shape;1254;p48"/>
            <p:cNvCxnSpPr/>
            <p:nvPr/>
          </p:nvCxnSpPr>
          <p:spPr>
            <a:xfrm flipH="1">
              <a:off x="3218" y="3607"/>
              <a:ext cx="73" cy="200"/>
            </a:xfrm>
            <a:prstGeom prst="straightConnector1">
              <a:avLst/>
            </a:prstGeom>
            <a:noFill/>
            <a:ln cap="flat" cmpd="sng" w="25400">
              <a:solidFill>
                <a:schemeClr val="dk1"/>
              </a:solidFill>
              <a:prstDash val="solid"/>
              <a:round/>
              <a:headEnd len="med" w="med" type="none"/>
              <a:tailEnd len="med" w="med" type="none"/>
            </a:ln>
          </p:spPr>
        </p:cxnSp>
        <p:sp>
          <p:nvSpPr>
            <p:cNvPr id="1255" name="Google Shape;1255;p48"/>
            <p:cNvSpPr/>
            <p:nvPr/>
          </p:nvSpPr>
          <p:spPr>
            <a:xfrm>
              <a:off x="3093" y="3799"/>
              <a:ext cx="446" cy="12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700">
                  <a:solidFill>
                    <a:schemeClr val="dk1"/>
                  </a:solidFill>
                  <a:latin typeface="Trebuchet MS"/>
                  <a:ea typeface="Trebuchet MS"/>
                  <a:cs typeface="Trebuchet MS"/>
                  <a:sym typeface="Trebuchet MS"/>
                </a:rPr>
                <a:t>Muscle fibers</a:t>
              </a:r>
              <a:endParaRPr/>
            </a:p>
          </p:txBody>
        </p:sp>
      </p:grpSp>
      <p:grpSp>
        <p:nvGrpSpPr>
          <p:cNvPr id="1256" name="Google Shape;1256;p48"/>
          <p:cNvGrpSpPr/>
          <p:nvPr/>
        </p:nvGrpSpPr>
        <p:grpSpPr>
          <a:xfrm>
            <a:off x="7920997" y="2348618"/>
            <a:ext cx="3962400" cy="2581275"/>
            <a:chOff x="1872" y="2448"/>
            <a:chExt cx="2496" cy="1626"/>
          </a:xfrm>
        </p:grpSpPr>
        <p:pic>
          <p:nvPicPr>
            <p:cNvPr id="1257" name="Google Shape;1257;p48"/>
            <p:cNvPicPr preferRelativeResize="0"/>
            <p:nvPr/>
          </p:nvPicPr>
          <p:blipFill rotWithShape="1">
            <a:blip r:embed="rId4">
              <a:alphaModFix/>
            </a:blip>
            <a:srcRect b="0" l="0" r="0" t="0"/>
            <a:stretch/>
          </p:blipFill>
          <p:spPr>
            <a:xfrm>
              <a:off x="1872" y="2448"/>
              <a:ext cx="2496" cy="1626"/>
            </a:xfrm>
            <a:prstGeom prst="rect">
              <a:avLst/>
            </a:prstGeom>
            <a:noFill/>
            <a:ln>
              <a:noFill/>
            </a:ln>
          </p:spPr>
        </p:pic>
        <p:sp>
          <p:nvSpPr>
            <p:cNvPr id="1258" name="Google Shape;1258;p48"/>
            <p:cNvSpPr/>
            <p:nvPr/>
          </p:nvSpPr>
          <p:spPr>
            <a:xfrm>
              <a:off x="2119" y="3623"/>
              <a:ext cx="360" cy="21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800">
                  <a:solidFill>
                    <a:schemeClr val="dk1"/>
                  </a:solidFill>
                  <a:latin typeface="Trebuchet MS"/>
                  <a:ea typeface="Trebuchet MS"/>
                  <a:cs typeface="Trebuchet MS"/>
                  <a:sym typeface="Trebuchet MS"/>
                </a:rPr>
                <a:t>Action</a:t>
              </a:r>
              <a:br>
                <a:rPr lang="en-US" sz="800">
                  <a:solidFill>
                    <a:schemeClr val="dk1"/>
                  </a:solidFill>
                  <a:latin typeface="Trebuchet MS"/>
                  <a:ea typeface="Trebuchet MS"/>
                  <a:cs typeface="Trebuchet MS"/>
                  <a:sym typeface="Trebuchet MS"/>
                </a:rPr>
              </a:br>
              <a:r>
                <a:rPr lang="en-US" sz="800">
                  <a:solidFill>
                    <a:schemeClr val="dk1"/>
                  </a:solidFill>
                  <a:latin typeface="Trebuchet MS"/>
                  <a:ea typeface="Trebuchet MS"/>
                  <a:cs typeface="Trebuchet MS"/>
                  <a:sym typeface="Trebuchet MS"/>
                </a:rPr>
                <a:t>potential</a:t>
              </a:r>
              <a:endParaRPr/>
            </a:p>
          </p:txBody>
        </p:sp>
        <p:sp>
          <p:nvSpPr>
            <p:cNvPr id="1259" name="Google Shape;1259;p48"/>
            <p:cNvSpPr/>
            <p:nvPr/>
          </p:nvSpPr>
          <p:spPr>
            <a:xfrm>
              <a:off x="2579" y="3676"/>
              <a:ext cx="392" cy="289"/>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800">
                  <a:solidFill>
                    <a:schemeClr val="dk1"/>
                  </a:solidFill>
                  <a:latin typeface="Trebuchet MS"/>
                  <a:ea typeface="Trebuchet MS"/>
                  <a:cs typeface="Trebuchet MS"/>
                  <a:sym typeface="Trebuchet MS"/>
                </a:rPr>
                <a:t>Pair of</a:t>
              </a:r>
              <a:br>
                <a:rPr lang="en-US" sz="800">
                  <a:solidFill>
                    <a:schemeClr val="dk1"/>
                  </a:solidFill>
                  <a:latin typeface="Trebuchet MS"/>
                  <a:ea typeface="Trebuchet MS"/>
                  <a:cs typeface="Trebuchet MS"/>
                  <a:sym typeface="Trebuchet MS"/>
                </a:rPr>
              </a:br>
              <a:r>
                <a:rPr lang="en-US" sz="800">
                  <a:solidFill>
                    <a:schemeClr val="dk1"/>
                  </a:solidFill>
                  <a:latin typeface="Trebuchet MS"/>
                  <a:ea typeface="Trebuchet MS"/>
                  <a:cs typeface="Trebuchet MS"/>
                  <a:sym typeface="Trebuchet MS"/>
                </a:rPr>
                <a:t>action</a:t>
              </a:r>
              <a:br>
                <a:rPr lang="en-US" sz="800">
                  <a:solidFill>
                    <a:schemeClr val="dk1"/>
                  </a:solidFill>
                  <a:latin typeface="Trebuchet MS"/>
                  <a:ea typeface="Trebuchet MS"/>
                  <a:cs typeface="Trebuchet MS"/>
                  <a:sym typeface="Trebuchet MS"/>
                </a:rPr>
              </a:br>
              <a:r>
                <a:rPr lang="en-US" sz="800">
                  <a:solidFill>
                    <a:schemeClr val="dk1"/>
                  </a:solidFill>
                  <a:latin typeface="Trebuchet MS"/>
                  <a:ea typeface="Trebuchet MS"/>
                  <a:cs typeface="Trebuchet MS"/>
                  <a:sym typeface="Trebuchet MS"/>
                </a:rPr>
                <a:t>potentials</a:t>
              </a:r>
              <a:endParaRPr/>
            </a:p>
          </p:txBody>
        </p:sp>
        <p:sp>
          <p:nvSpPr>
            <p:cNvPr id="1260" name="Google Shape;1260;p48"/>
            <p:cNvSpPr/>
            <p:nvPr/>
          </p:nvSpPr>
          <p:spPr>
            <a:xfrm>
              <a:off x="3550" y="3713"/>
              <a:ext cx="578" cy="289"/>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800">
                  <a:solidFill>
                    <a:schemeClr val="dk1"/>
                  </a:solidFill>
                  <a:latin typeface="Trebuchet MS"/>
                  <a:ea typeface="Trebuchet MS"/>
                  <a:cs typeface="Trebuchet MS"/>
                  <a:sym typeface="Trebuchet MS"/>
                </a:rPr>
                <a:t>Series of action </a:t>
              </a:r>
              <a:br>
                <a:rPr lang="en-US" sz="800">
                  <a:solidFill>
                    <a:schemeClr val="dk1"/>
                  </a:solidFill>
                  <a:latin typeface="Trebuchet MS"/>
                  <a:ea typeface="Trebuchet MS"/>
                  <a:cs typeface="Trebuchet MS"/>
                  <a:sym typeface="Trebuchet MS"/>
                </a:rPr>
              </a:br>
              <a:r>
                <a:rPr lang="en-US" sz="800">
                  <a:solidFill>
                    <a:schemeClr val="dk1"/>
                  </a:solidFill>
                  <a:latin typeface="Trebuchet MS"/>
                  <a:ea typeface="Trebuchet MS"/>
                  <a:cs typeface="Trebuchet MS"/>
                  <a:sym typeface="Trebuchet MS"/>
                </a:rPr>
                <a:t>potentials at </a:t>
              </a:r>
              <a:br>
                <a:rPr lang="en-US" sz="800">
                  <a:solidFill>
                    <a:schemeClr val="dk1"/>
                  </a:solidFill>
                  <a:latin typeface="Trebuchet MS"/>
                  <a:ea typeface="Trebuchet MS"/>
                  <a:cs typeface="Trebuchet MS"/>
                  <a:sym typeface="Trebuchet MS"/>
                </a:rPr>
              </a:br>
              <a:r>
                <a:rPr lang="en-US" sz="800">
                  <a:solidFill>
                    <a:schemeClr val="dk1"/>
                  </a:solidFill>
                  <a:latin typeface="Trebuchet MS"/>
                  <a:ea typeface="Trebuchet MS"/>
                  <a:cs typeface="Trebuchet MS"/>
                  <a:sym typeface="Trebuchet MS"/>
                </a:rPr>
                <a:t>high frequency</a:t>
              </a:r>
              <a:endParaRPr/>
            </a:p>
          </p:txBody>
        </p:sp>
        <p:sp>
          <p:nvSpPr>
            <p:cNvPr id="1261" name="Google Shape;1261;p48"/>
            <p:cNvSpPr/>
            <p:nvPr/>
          </p:nvSpPr>
          <p:spPr>
            <a:xfrm>
              <a:off x="2945" y="3580"/>
              <a:ext cx="258"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800">
                  <a:solidFill>
                    <a:schemeClr val="dk1"/>
                  </a:solidFill>
                  <a:latin typeface="Trebuchet MS"/>
                  <a:ea typeface="Trebuchet MS"/>
                  <a:cs typeface="Trebuchet MS"/>
                  <a:sym typeface="Trebuchet MS"/>
                </a:rPr>
                <a:t>Time</a:t>
              </a:r>
              <a:endParaRPr/>
            </a:p>
          </p:txBody>
        </p:sp>
        <p:sp>
          <p:nvSpPr>
            <p:cNvPr id="1262" name="Google Shape;1262;p48"/>
            <p:cNvSpPr/>
            <p:nvPr/>
          </p:nvSpPr>
          <p:spPr>
            <a:xfrm rot="-5400000">
              <a:off x="1954" y="2951"/>
              <a:ext cx="345"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800">
                  <a:solidFill>
                    <a:schemeClr val="dk1"/>
                  </a:solidFill>
                  <a:latin typeface="Trebuchet MS"/>
                  <a:ea typeface="Trebuchet MS"/>
                  <a:cs typeface="Trebuchet MS"/>
                  <a:sym typeface="Trebuchet MS"/>
                </a:rPr>
                <a:t>Tension</a:t>
              </a:r>
              <a:endParaRPr/>
            </a:p>
          </p:txBody>
        </p:sp>
        <p:sp>
          <p:nvSpPr>
            <p:cNvPr id="1263" name="Google Shape;1263;p48"/>
            <p:cNvSpPr/>
            <p:nvPr/>
          </p:nvSpPr>
          <p:spPr>
            <a:xfrm>
              <a:off x="2286" y="3169"/>
              <a:ext cx="295" cy="21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800">
                  <a:solidFill>
                    <a:schemeClr val="dk1"/>
                  </a:solidFill>
                  <a:latin typeface="Trebuchet MS"/>
                  <a:ea typeface="Trebuchet MS"/>
                  <a:cs typeface="Trebuchet MS"/>
                  <a:sym typeface="Trebuchet MS"/>
                </a:rPr>
                <a:t>Single</a:t>
              </a:r>
              <a:br>
                <a:rPr lang="en-US" sz="800">
                  <a:solidFill>
                    <a:schemeClr val="dk1"/>
                  </a:solidFill>
                  <a:latin typeface="Trebuchet MS"/>
                  <a:ea typeface="Trebuchet MS"/>
                  <a:cs typeface="Trebuchet MS"/>
                  <a:sym typeface="Trebuchet MS"/>
                </a:rPr>
              </a:br>
              <a:r>
                <a:rPr lang="en-US" sz="800">
                  <a:solidFill>
                    <a:schemeClr val="dk1"/>
                  </a:solidFill>
                  <a:latin typeface="Trebuchet MS"/>
                  <a:ea typeface="Trebuchet MS"/>
                  <a:cs typeface="Trebuchet MS"/>
                  <a:sym typeface="Trebuchet MS"/>
                </a:rPr>
                <a:t>twitch</a:t>
              </a:r>
              <a:endParaRPr/>
            </a:p>
          </p:txBody>
        </p:sp>
        <p:sp>
          <p:nvSpPr>
            <p:cNvPr id="1264" name="Google Shape;1264;p48"/>
            <p:cNvSpPr/>
            <p:nvPr/>
          </p:nvSpPr>
          <p:spPr>
            <a:xfrm>
              <a:off x="2687" y="2975"/>
              <a:ext cx="531" cy="21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800">
                  <a:solidFill>
                    <a:schemeClr val="dk1"/>
                  </a:solidFill>
                  <a:latin typeface="Trebuchet MS"/>
                  <a:ea typeface="Trebuchet MS"/>
                  <a:cs typeface="Trebuchet MS"/>
                  <a:sym typeface="Trebuchet MS"/>
                </a:rPr>
                <a:t>Summation of </a:t>
              </a:r>
              <a:br>
                <a:rPr lang="en-US" sz="800">
                  <a:solidFill>
                    <a:schemeClr val="dk1"/>
                  </a:solidFill>
                  <a:latin typeface="Trebuchet MS"/>
                  <a:ea typeface="Trebuchet MS"/>
                  <a:cs typeface="Trebuchet MS"/>
                  <a:sym typeface="Trebuchet MS"/>
                </a:rPr>
              </a:br>
              <a:r>
                <a:rPr lang="en-US" sz="800">
                  <a:solidFill>
                    <a:schemeClr val="dk1"/>
                  </a:solidFill>
                  <a:latin typeface="Trebuchet MS"/>
                  <a:ea typeface="Trebuchet MS"/>
                  <a:cs typeface="Trebuchet MS"/>
                  <a:sym typeface="Trebuchet MS"/>
                </a:rPr>
                <a:t>two twitches</a:t>
              </a:r>
              <a:endParaRPr/>
            </a:p>
          </p:txBody>
        </p:sp>
        <p:sp>
          <p:nvSpPr>
            <p:cNvPr id="1265" name="Google Shape;1265;p48"/>
            <p:cNvSpPr/>
            <p:nvPr/>
          </p:nvSpPr>
          <p:spPr>
            <a:xfrm>
              <a:off x="3661" y="2503"/>
              <a:ext cx="349"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800">
                  <a:solidFill>
                    <a:schemeClr val="dk1"/>
                  </a:solidFill>
                  <a:latin typeface="Trebuchet MS"/>
                  <a:ea typeface="Trebuchet MS"/>
                  <a:cs typeface="Trebuchet MS"/>
                  <a:sym typeface="Trebuchet MS"/>
                </a:rPr>
                <a:t>Tetanus</a:t>
              </a:r>
              <a:endParaRPr/>
            </a:p>
          </p:txBody>
        </p:sp>
        <p:sp>
          <p:nvSpPr>
            <p:cNvPr id="1266" name="Google Shape;1266;p48"/>
            <p:cNvSpPr/>
            <p:nvPr/>
          </p:nvSpPr>
          <p:spPr>
            <a:xfrm rot="-5400000">
              <a:off x="2920" y="3088"/>
              <a:ext cx="25" cy="221"/>
            </a:xfrm>
            <a:prstGeom prst="rightBrace">
              <a:avLst>
                <a:gd fmla="val 73667" name="adj1"/>
                <a:gd fmla="val 50000"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67" name="Google Shape;1267;p48"/>
            <p:cNvSpPr/>
            <p:nvPr/>
          </p:nvSpPr>
          <p:spPr>
            <a:xfrm rot="5400000">
              <a:off x="2769" y="3557"/>
              <a:ext cx="25" cy="221"/>
            </a:xfrm>
            <a:prstGeom prst="rightBrace">
              <a:avLst>
                <a:gd fmla="val 73667" name="adj1"/>
                <a:gd fmla="val 50000"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68" name="Google Shape;1268;p48"/>
            <p:cNvSpPr/>
            <p:nvPr/>
          </p:nvSpPr>
          <p:spPr>
            <a:xfrm rot="5400000">
              <a:off x="3813" y="3207"/>
              <a:ext cx="49" cy="979"/>
            </a:xfrm>
            <a:prstGeom prst="rightBrace">
              <a:avLst>
                <a:gd fmla="val 166497" name="adj1"/>
                <a:gd fmla="val 50000"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2" name="Shape 1272"/>
        <p:cNvGrpSpPr/>
        <p:nvPr/>
      </p:nvGrpSpPr>
      <p:grpSpPr>
        <a:xfrm>
          <a:off x="0" y="0"/>
          <a:ext cx="0" cy="0"/>
          <a:chOff x="0" y="0"/>
          <a:chExt cx="0" cy="0"/>
        </a:xfrm>
      </p:grpSpPr>
      <p:sp>
        <p:nvSpPr>
          <p:cNvPr id="1273" name="Google Shape;1273;p4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Types of Muscle</a:t>
            </a:r>
            <a:endParaRPr/>
          </a:p>
        </p:txBody>
      </p:sp>
      <p:pic>
        <p:nvPicPr>
          <p:cNvPr id="1274" name="Google Shape;1274;p49"/>
          <p:cNvPicPr preferRelativeResize="0"/>
          <p:nvPr/>
        </p:nvPicPr>
        <p:blipFill rotWithShape="1">
          <a:blip r:embed="rId3">
            <a:alphaModFix/>
          </a:blip>
          <a:srcRect b="0" l="0" r="0" t="0"/>
          <a:stretch/>
        </p:blipFill>
        <p:spPr>
          <a:xfrm>
            <a:off x="5921947" y="2226364"/>
            <a:ext cx="6177288" cy="3250096"/>
          </a:xfrm>
          <a:prstGeom prst="rect">
            <a:avLst/>
          </a:prstGeom>
          <a:noFill/>
          <a:ln>
            <a:noFill/>
          </a:ln>
        </p:spPr>
      </p:pic>
      <p:sp>
        <p:nvSpPr>
          <p:cNvPr id="1275" name="Google Shape;1275;p49"/>
          <p:cNvSpPr txBox="1"/>
          <p:nvPr>
            <p:ph idx="1" type="body"/>
          </p:nvPr>
        </p:nvSpPr>
        <p:spPr>
          <a:xfrm>
            <a:off x="677334" y="1513476"/>
            <a:ext cx="5244614" cy="534452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b="1" i="1" lang="en-US"/>
              <a:t>Skeletal muscle: </a:t>
            </a:r>
            <a:r>
              <a:rPr lang="en-US"/>
              <a:t>striated, controlled by motor neurons</a:t>
            </a:r>
            <a:endParaRPr/>
          </a:p>
          <a:p>
            <a:pPr indent="-285750" lvl="1" marL="742950" rtl="0" algn="l">
              <a:spcBef>
                <a:spcPts val="1000"/>
              </a:spcBef>
              <a:spcAft>
                <a:spcPts val="0"/>
              </a:spcAft>
              <a:buSzPts val="1280"/>
              <a:buChar char="▶"/>
            </a:pPr>
            <a:r>
              <a:rPr b="1" i="1" lang="en-US"/>
              <a:t>Myoglobin</a:t>
            </a:r>
            <a:r>
              <a:rPr lang="en-US"/>
              <a:t>: stores oxygen more efficiently than hemoglobin</a:t>
            </a:r>
            <a:endParaRPr/>
          </a:p>
          <a:p>
            <a:pPr indent="-204469" lvl="1" marL="742950" rtl="0" algn="l">
              <a:spcBef>
                <a:spcPts val="1000"/>
              </a:spcBef>
              <a:spcAft>
                <a:spcPts val="0"/>
              </a:spcAft>
              <a:buSzPts val="1280"/>
              <a:buNone/>
            </a:pPr>
            <a:r>
              <a:t/>
            </a:r>
            <a:endParaRPr b="1" i="1"/>
          </a:p>
          <a:p>
            <a:pPr indent="-342900" lvl="0" marL="342900" rtl="0" algn="l">
              <a:spcBef>
                <a:spcPts val="1000"/>
              </a:spcBef>
              <a:spcAft>
                <a:spcPts val="0"/>
              </a:spcAft>
              <a:buSzPts val="1440"/>
              <a:buChar char="▶"/>
            </a:pPr>
            <a:r>
              <a:rPr b="1" i="1" lang="en-US"/>
              <a:t>Cardiac muscle: </a:t>
            </a:r>
            <a:r>
              <a:rPr lang="en-US"/>
              <a:t>striated, action potentials propagated by </a:t>
            </a:r>
            <a:r>
              <a:rPr b="1" i="1" lang="en-US"/>
              <a:t>intercalated disks </a:t>
            </a:r>
            <a:r>
              <a:rPr lang="en-US"/>
              <a:t>(gap junctions)</a:t>
            </a:r>
            <a:endParaRPr/>
          </a:p>
          <a:p>
            <a:pPr indent="-251459" lvl="0" marL="342900" rtl="0" algn="l">
              <a:spcBef>
                <a:spcPts val="1000"/>
              </a:spcBef>
              <a:spcAft>
                <a:spcPts val="0"/>
              </a:spcAft>
              <a:buSzPts val="1440"/>
              <a:buNone/>
            </a:pPr>
            <a:r>
              <a:t/>
            </a:r>
            <a:endParaRPr b="1" i="1"/>
          </a:p>
          <a:p>
            <a:pPr indent="-342900" lvl="0" marL="342900" rtl="0" algn="l">
              <a:spcBef>
                <a:spcPts val="1000"/>
              </a:spcBef>
              <a:spcAft>
                <a:spcPts val="0"/>
              </a:spcAft>
              <a:buSzPts val="1440"/>
              <a:buChar char="▶"/>
            </a:pPr>
            <a:r>
              <a:rPr b="1" i="1" lang="en-US"/>
              <a:t>Smooth muscle: </a:t>
            </a:r>
            <a:r>
              <a:rPr lang="en-US"/>
              <a:t>not striated (filaments scattered)</a:t>
            </a:r>
            <a:endParaRPr/>
          </a:p>
          <a:p>
            <a:pPr indent="-285750" lvl="1" marL="742950" rtl="0" algn="l">
              <a:spcBef>
                <a:spcPts val="1000"/>
              </a:spcBef>
              <a:spcAft>
                <a:spcPts val="0"/>
              </a:spcAft>
              <a:buSzPts val="1280"/>
              <a:buChar char="▶"/>
            </a:pPr>
            <a:r>
              <a:rPr lang="en-US"/>
              <a:t>No troponin complex/T tubule/developed sarcoplasmic reticulum</a:t>
            </a:r>
            <a:endParaRPr/>
          </a:p>
          <a:p>
            <a:pPr indent="-285750" lvl="1" marL="742950" rtl="0" algn="l">
              <a:spcBef>
                <a:spcPts val="1000"/>
              </a:spcBef>
              <a:spcAft>
                <a:spcPts val="0"/>
              </a:spcAft>
              <a:buSzPts val="1280"/>
              <a:buChar char="▶"/>
            </a:pPr>
            <a:r>
              <a:rPr lang="en-US"/>
              <a:t>Ca2+ ions enter plasma membrane, bind calmodulin, which causes cascade that phosphorylates myosin heads</a:t>
            </a:r>
            <a:endParaRPr/>
          </a:p>
          <a:p>
            <a:pPr indent="-251459" lvl="0" marL="342900" rtl="0" algn="l">
              <a:spcBef>
                <a:spcPts val="1000"/>
              </a:spcBef>
              <a:spcAft>
                <a:spcPts val="0"/>
              </a:spcAft>
              <a:buSzPts val="1440"/>
              <a:buNone/>
            </a:pPr>
            <a:r>
              <a:t/>
            </a:r>
            <a:endParaRPr b="1" i="1"/>
          </a:p>
          <a:p>
            <a:pPr indent="-251459" lvl="0" marL="342900" rtl="0" algn="l">
              <a:spcBef>
                <a:spcPts val="1000"/>
              </a:spcBef>
              <a:spcAft>
                <a:spcPts val="0"/>
              </a:spcAft>
              <a:buSzPts val="1440"/>
              <a:buNone/>
            </a:pPr>
            <a:r>
              <a:t/>
            </a:r>
            <a:endParaRPr b="1" i="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9" name="Shape 1279"/>
        <p:cNvGrpSpPr/>
        <p:nvPr/>
      </p:nvGrpSpPr>
      <p:grpSpPr>
        <a:xfrm>
          <a:off x="0" y="0"/>
          <a:ext cx="0" cy="0"/>
          <a:chOff x="0" y="0"/>
          <a:chExt cx="0" cy="0"/>
        </a:xfrm>
      </p:grpSpPr>
      <p:sp>
        <p:nvSpPr>
          <p:cNvPr id="1280" name="Google Shape;1280;p5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Locomotion</a:t>
            </a:r>
            <a:endParaRPr/>
          </a:p>
        </p:txBody>
      </p:sp>
      <p:sp>
        <p:nvSpPr>
          <p:cNvPr id="1281" name="Google Shape;1281;p50"/>
          <p:cNvSpPr txBox="1"/>
          <p:nvPr>
            <p:ph idx="1" type="body"/>
          </p:nvPr>
        </p:nvSpPr>
        <p:spPr>
          <a:xfrm>
            <a:off x="677334" y="1513476"/>
            <a:ext cx="5244614" cy="534452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b="1" i="1" lang="en-US"/>
              <a:t>Locomotion in water (swimming): </a:t>
            </a:r>
            <a:r>
              <a:rPr lang="en-US"/>
              <a:t>must overcome drag (water is viscous) but not gravity</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b="1" i="1" lang="en-US"/>
              <a:t>Locomotion on land (walking/running): </a:t>
            </a:r>
            <a:r>
              <a:rPr lang="en-US"/>
              <a:t>must overcome gravity but not much air resistance</a:t>
            </a:r>
            <a:endParaRPr/>
          </a:p>
          <a:p>
            <a:pPr indent="-251459" lvl="0" marL="342900" rtl="0" algn="l">
              <a:spcBef>
                <a:spcPts val="1000"/>
              </a:spcBef>
              <a:spcAft>
                <a:spcPts val="0"/>
              </a:spcAft>
              <a:buSzPts val="1440"/>
              <a:buNone/>
            </a:pPr>
            <a:r>
              <a:t/>
            </a:r>
            <a:endParaRPr b="1" i="1"/>
          </a:p>
          <a:p>
            <a:pPr indent="-342900" lvl="0" marL="342900" rtl="0" algn="l">
              <a:spcBef>
                <a:spcPts val="1000"/>
              </a:spcBef>
              <a:spcAft>
                <a:spcPts val="0"/>
              </a:spcAft>
              <a:buSzPts val="1440"/>
              <a:buChar char="▶"/>
            </a:pPr>
            <a:r>
              <a:rPr b="1" i="1" lang="en-US"/>
              <a:t>Locomotion in air (flying): </a:t>
            </a:r>
            <a:r>
              <a:rPr lang="en-US"/>
              <a:t>animals relatively light, must reduce drag and also overcome gravity</a:t>
            </a:r>
            <a:endParaRPr b="1" i="1"/>
          </a:p>
          <a:p>
            <a:pPr indent="-251459" lvl="0" marL="342900" rtl="0" algn="l">
              <a:spcBef>
                <a:spcPts val="1000"/>
              </a:spcBef>
              <a:spcAft>
                <a:spcPts val="0"/>
              </a:spcAft>
              <a:buSzPts val="1440"/>
              <a:buNone/>
            </a:pPr>
            <a:r>
              <a:t/>
            </a:r>
            <a:endParaRPr b="1" i="1"/>
          </a:p>
          <a:p>
            <a:pPr indent="-251459" lvl="0" marL="342900" rtl="0" algn="l">
              <a:spcBef>
                <a:spcPts val="1000"/>
              </a:spcBef>
              <a:spcAft>
                <a:spcPts val="0"/>
              </a:spcAft>
              <a:buSzPts val="1440"/>
              <a:buNone/>
            </a:pPr>
            <a:r>
              <a:t/>
            </a:r>
            <a:endParaRPr b="1" i="1"/>
          </a:p>
        </p:txBody>
      </p:sp>
      <p:grpSp>
        <p:nvGrpSpPr>
          <p:cNvPr id="1282" name="Google Shape;1282;p50"/>
          <p:cNvGrpSpPr/>
          <p:nvPr/>
        </p:nvGrpSpPr>
        <p:grpSpPr>
          <a:xfrm>
            <a:off x="5921948" y="1705113"/>
            <a:ext cx="5921946" cy="4129676"/>
            <a:chOff x="2499" y="2437"/>
            <a:chExt cx="2671" cy="1538"/>
          </a:xfrm>
        </p:grpSpPr>
        <p:pic>
          <p:nvPicPr>
            <p:cNvPr id="1283" name="Google Shape;1283;p50"/>
            <p:cNvPicPr preferRelativeResize="0"/>
            <p:nvPr/>
          </p:nvPicPr>
          <p:blipFill rotWithShape="1">
            <a:blip r:embed="rId3">
              <a:alphaModFix/>
            </a:blip>
            <a:srcRect b="0" l="0" r="0" t="0"/>
            <a:stretch/>
          </p:blipFill>
          <p:spPr>
            <a:xfrm>
              <a:off x="2499" y="2452"/>
              <a:ext cx="2671" cy="1523"/>
            </a:xfrm>
            <a:prstGeom prst="rect">
              <a:avLst/>
            </a:prstGeom>
            <a:noFill/>
            <a:ln>
              <a:noFill/>
            </a:ln>
          </p:spPr>
        </p:pic>
        <p:cxnSp>
          <p:nvCxnSpPr>
            <p:cNvPr id="1284" name="Google Shape;1284;p50"/>
            <p:cNvCxnSpPr/>
            <p:nvPr/>
          </p:nvCxnSpPr>
          <p:spPr>
            <a:xfrm rot="10800000">
              <a:off x="3314" y="2646"/>
              <a:ext cx="0" cy="147"/>
            </a:xfrm>
            <a:prstGeom prst="straightConnector1">
              <a:avLst/>
            </a:prstGeom>
            <a:noFill/>
            <a:ln cap="flat" cmpd="sng" w="25400">
              <a:solidFill>
                <a:schemeClr val="dk1"/>
              </a:solidFill>
              <a:prstDash val="solid"/>
              <a:round/>
              <a:headEnd len="med" w="med" type="none"/>
              <a:tailEnd len="med" w="med" type="none"/>
            </a:ln>
          </p:spPr>
        </p:cxnSp>
        <p:sp>
          <p:nvSpPr>
            <p:cNvPr id="1285" name="Google Shape;1285;p50"/>
            <p:cNvSpPr/>
            <p:nvPr/>
          </p:nvSpPr>
          <p:spPr>
            <a:xfrm>
              <a:off x="3106" y="2437"/>
              <a:ext cx="456" cy="21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rebuchet MS"/>
                  <a:ea typeface="Trebuchet MS"/>
                  <a:cs typeface="Trebuchet MS"/>
                  <a:sym typeface="Trebuchet MS"/>
                </a:rPr>
                <a:t>Flying</a:t>
              </a:r>
              <a:endParaRPr/>
            </a:p>
          </p:txBody>
        </p:sp>
        <p:cxnSp>
          <p:nvCxnSpPr>
            <p:cNvPr id="1286" name="Google Shape;1286;p50"/>
            <p:cNvCxnSpPr/>
            <p:nvPr/>
          </p:nvCxnSpPr>
          <p:spPr>
            <a:xfrm flipH="1" rot="10800000">
              <a:off x="4092" y="2739"/>
              <a:ext cx="1" cy="160"/>
            </a:xfrm>
            <a:prstGeom prst="straightConnector1">
              <a:avLst/>
            </a:prstGeom>
            <a:noFill/>
            <a:ln cap="flat" cmpd="sng" w="25400">
              <a:solidFill>
                <a:schemeClr val="dk1"/>
              </a:solidFill>
              <a:prstDash val="solid"/>
              <a:round/>
              <a:headEnd len="med" w="med" type="none"/>
              <a:tailEnd len="med" w="med" type="none"/>
            </a:ln>
          </p:spPr>
        </p:cxnSp>
        <p:sp>
          <p:nvSpPr>
            <p:cNvPr id="1287" name="Google Shape;1287;p50"/>
            <p:cNvSpPr/>
            <p:nvPr/>
          </p:nvSpPr>
          <p:spPr>
            <a:xfrm>
              <a:off x="3816" y="2536"/>
              <a:ext cx="627" cy="21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rebuchet MS"/>
                  <a:ea typeface="Trebuchet MS"/>
                  <a:cs typeface="Trebuchet MS"/>
                  <a:sym typeface="Trebuchet MS"/>
                </a:rPr>
                <a:t>Running </a:t>
              </a:r>
              <a:endParaRPr/>
            </a:p>
          </p:txBody>
        </p:sp>
        <p:cxnSp>
          <p:nvCxnSpPr>
            <p:cNvPr id="1288" name="Google Shape;1288;p50"/>
            <p:cNvCxnSpPr/>
            <p:nvPr/>
          </p:nvCxnSpPr>
          <p:spPr>
            <a:xfrm rot="10800000">
              <a:off x="3845" y="3088"/>
              <a:ext cx="0" cy="160"/>
            </a:xfrm>
            <a:prstGeom prst="straightConnector1">
              <a:avLst/>
            </a:prstGeom>
            <a:noFill/>
            <a:ln cap="flat" cmpd="sng" w="25400">
              <a:solidFill>
                <a:schemeClr val="dk1"/>
              </a:solidFill>
              <a:prstDash val="solid"/>
              <a:round/>
              <a:headEnd len="med" w="med" type="none"/>
              <a:tailEnd len="med" w="med" type="none"/>
            </a:ln>
          </p:spPr>
        </p:cxnSp>
        <p:sp>
          <p:nvSpPr>
            <p:cNvPr id="1289" name="Google Shape;1289;p50"/>
            <p:cNvSpPr/>
            <p:nvPr/>
          </p:nvSpPr>
          <p:spPr>
            <a:xfrm>
              <a:off x="3518" y="3235"/>
              <a:ext cx="705" cy="21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rebuchet MS"/>
                  <a:ea typeface="Trebuchet MS"/>
                  <a:cs typeface="Trebuchet MS"/>
                  <a:sym typeface="Trebuchet MS"/>
                </a:rPr>
                <a:t>Swimming</a:t>
              </a:r>
              <a:endParaRPr/>
            </a:p>
          </p:txBody>
        </p:sp>
        <p:sp>
          <p:nvSpPr>
            <p:cNvPr id="1290" name="Google Shape;1290;p50"/>
            <p:cNvSpPr/>
            <p:nvPr/>
          </p:nvSpPr>
          <p:spPr>
            <a:xfrm>
              <a:off x="2906" y="3633"/>
              <a:ext cx="294" cy="173"/>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200">
                  <a:solidFill>
                    <a:schemeClr val="dk1"/>
                  </a:solidFill>
                  <a:latin typeface="Trebuchet MS"/>
                  <a:ea typeface="Trebuchet MS"/>
                  <a:cs typeface="Trebuchet MS"/>
                  <a:sym typeface="Trebuchet MS"/>
                </a:rPr>
                <a:t>10</a:t>
              </a:r>
              <a:r>
                <a:rPr baseline="30000" lang="en-US" sz="1200">
                  <a:solidFill>
                    <a:schemeClr val="dk1"/>
                  </a:solidFill>
                  <a:latin typeface="Trebuchet MS"/>
                  <a:ea typeface="Trebuchet MS"/>
                  <a:cs typeface="Trebuchet MS"/>
                  <a:sym typeface="Trebuchet MS"/>
                </a:rPr>
                <a:t>–3</a:t>
              </a:r>
              <a:endParaRPr sz="1400">
                <a:solidFill>
                  <a:schemeClr val="dk1"/>
                </a:solidFill>
                <a:latin typeface="Trebuchet MS"/>
                <a:ea typeface="Trebuchet MS"/>
                <a:cs typeface="Trebuchet MS"/>
                <a:sym typeface="Trebuchet MS"/>
              </a:endParaRPr>
            </a:p>
          </p:txBody>
        </p:sp>
        <p:sp>
          <p:nvSpPr>
            <p:cNvPr id="1291" name="Google Shape;1291;p50"/>
            <p:cNvSpPr/>
            <p:nvPr/>
          </p:nvSpPr>
          <p:spPr>
            <a:xfrm>
              <a:off x="4227" y="3633"/>
              <a:ext cx="258" cy="173"/>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200">
                  <a:solidFill>
                    <a:schemeClr val="dk1"/>
                  </a:solidFill>
                  <a:latin typeface="Trebuchet MS"/>
                  <a:ea typeface="Trebuchet MS"/>
                  <a:cs typeface="Trebuchet MS"/>
                  <a:sym typeface="Trebuchet MS"/>
                </a:rPr>
                <a:t>10</a:t>
              </a:r>
              <a:r>
                <a:rPr baseline="30000" lang="en-US" sz="1200">
                  <a:solidFill>
                    <a:schemeClr val="dk1"/>
                  </a:solidFill>
                  <a:latin typeface="Trebuchet MS"/>
                  <a:ea typeface="Trebuchet MS"/>
                  <a:cs typeface="Trebuchet MS"/>
                  <a:sym typeface="Trebuchet MS"/>
                </a:rPr>
                <a:t>3</a:t>
              </a:r>
              <a:endParaRPr sz="1200">
                <a:solidFill>
                  <a:schemeClr val="dk1"/>
                </a:solidFill>
                <a:latin typeface="Trebuchet MS"/>
                <a:ea typeface="Trebuchet MS"/>
                <a:cs typeface="Trebuchet MS"/>
                <a:sym typeface="Trebuchet MS"/>
              </a:endParaRPr>
            </a:p>
          </p:txBody>
        </p:sp>
        <p:sp>
          <p:nvSpPr>
            <p:cNvPr id="1292" name="Google Shape;1292;p50"/>
            <p:cNvSpPr/>
            <p:nvPr/>
          </p:nvSpPr>
          <p:spPr>
            <a:xfrm>
              <a:off x="4867" y="3633"/>
              <a:ext cx="258" cy="173"/>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200">
                  <a:solidFill>
                    <a:schemeClr val="dk1"/>
                  </a:solidFill>
                  <a:latin typeface="Trebuchet MS"/>
                  <a:ea typeface="Trebuchet MS"/>
                  <a:cs typeface="Trebuchet MS"/>
                  <a:sym typeface="Trebuchet MS"/>
                </a:rPr>
                <a:t>10</a:t>
              </a:r>
              <a:r>
                <a:rPr baseline="30000" lang="en-US" sz="1200">
                  <a:solidFill>
                    <a:schemeClr val="dk1"/>
                  </a:solidFill>
                  <a:latin typeface="Trebuchet MS"/>
                  <a:ea typeface="Trebuchet MS"/>
                  <a:cs typeface="Trebuchet MS"/>
                  <a:sym typeface="Trebuchet MS"/>
                </a:rPr>
                <a:t>6</a:t>
              </a:r>
              <a:endParaRPr sz="1200">
                <a:solidFill>
                  <a:schemeClr val="dk1"/>
                </a:solidFill>
                <a:latin typeface="Trebuchet MS"/>
                <a:ea typeface="Trebuchet MS"/>
                <a:cs typeface="Trebuchet MS"/>
                <a:sym typeface="Trebuchet MS"/>
              </a:endParaRPr>
            </a:p>
          </p:txBody>
        </p:sp>
        <p:sp>
          <p:nvSpPr>
            <p:cNvPr id="1293" name="Google Shape;1293;p50"/>
            <p:cNvSpPr/>
            <p:nvPr/>
          </p:nvSpPr>
          <p:spPr>
            <a:xfrm>
              <a:off x="3622" y="3633"/>
              <a:ext cx="169" cy="173"/>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200">
                  <a:solidFill>
                    <a:schemeClr val="dk1"/>
                  </a:solidFill>
                  <a:latin typeface="Trebuchet MS"/>
                  <a:ea typeface="Trebuchet MS"/>
                  <a:cs typeface="Trebuchet MS"/>
                  <a:sym typeface="Trebuchet MS"/>
                </a:rPr>
                <a:t>1</a:t>
              </a:r>
              <a:endParaRPr/>
            </a:p>
          </p:txBody>
        </p:sp>
        <p:sp>
          <p:nvSpPr>
            <p:cNvPr id="1294" name="Google Shape;1294;p50"/>
            <p:cNvSpPr/>
            <p:nvPr/>
          </p:nvSpPr>
          <p:spPr>
            <a:xfrm>
              <a:off x="2639" y="3313"/>
              <a:ext cx="294" cy="173"/>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200">
                  <a:solidFill>
                    <a:schemeClr val="dk1"/>
                  </a:solidFill>
                  <a:latin typeface="Trebuchet MS"/>
                  <a:ea typeface="Trebuchet MS"/>
                  <a:cs typeface="Trebuchet MS"/>
                  <a:sym typeface="Trebuchet MS"/>
                </a:rPr>
                <a:t>10</a:t>
              </a:r>
              <a:r>
                <a:rPr baseline="30000" lang="en-US" sz="1200">
                  <a:solidFill>
                    <a:schemeClr val="dk1"/>
                  </a:solidFill>
                  <a:latin typeface="Trebuchet MS"/>
                  <a:ea typeface="Trebuchet MS"/>
                  <a:cs typeface="Trebuchet MS"/>
                  <a:sym typeface="Trebuchet MS"/>
                </a:rPr>
                <a:t>–1</a:t>
              </a:r>
              <a:endParaRPr/>
            </a:p>
          </p:txBody>
        </p:sp>
        <p:sp>
          <p:nvSpPr>
            <p:cNvPr id="1295" name="Google Shape;1295;p50"/>
            <p:cNvSpPr/>
            <p:nvPr/>
          </p:nvSpPr>
          <p:spPr>
            <a:xfrm>
              <a:off x="2699" y="2833"/>
              <a:ext cx="222" cy="173"/>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200">
                  <a:solidFill>
                    <a:schemeClr val="dk1"/>
                  </a:solidFill>
                  <a:latin typeface="Trebuchet MS"/>
                  <a:ea typeface="Trebuchet MS"/>
                  <a:cs typeface="Trebuchet MS"/>
                  <a:sym typeface="Trebuchet MS"/>
                </a:rPr>
                <a:t>10</a:t>
              </a:r>
              <a:endParaRPr baseline="30000" sz="1400">
                <a:solidFill>
                  <a:schemeClr val="dk1"/>
                </a:solidFill>
                <a:latin typeface="Trebuchet MS"/>
                <a:ea typeface="Trebuchet MS"/>
                <a:cs typeface="Trebuchet MS"/>
                <a:sym typeface="Trebuchet MS"/>
              </a:endParaRPr>
            </a:p>
          </p:txBody>
        </p:sp>
        <p:sp>
          <p:nvSpPr>
            <p:cNvPr id="1296" name="Google Shape;1296;p50"/>
            <p:cNvSpPr/>
            <p:nvPr/>
          </p:nvSpPr>
          <p:spPr>
            <a:xfrm>
              <a:off x="2677" y="2606"/>
              <a:ext cx="258" cy="173"/>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200">
                  <a:solidFill>
                    <a:schemeClr val="dk1"/>
                  </a:solidFill>
                  <a:latin typeface="Trebuchet MS"/>
                  <a:ea typeface="Trebuchet MS"/>
                  <a:cs typeface="Trebuchet MS"/>
                  <a:sym typeface="Trebuchet MS"/>
                </a:rPr>
                <a:t>10</a:t>
              </a:r>
              <a:r>
                <a:rPr baseline="30000" lang="en-US" sz="1200">
                  <a:solidFill>
                    <a:schemeClr val="dk1"/>
                  </a:solidFill>
                  <a:latin typeface="Trebuchet MS"/>
                  <a:ea typeface="Trebuchet MS"/>
                  <a:cs typeface="Trebuchet MS"/>
                  <a:sym typeface="Trebuchet MS"/>
                </a:rPr>
                <a:t>2</a:t>
              </a:r>
              <a:endParaRPr/>
            </a:p>
          </p:txBody>
        </p:sp>
        <p:sp>
          <p:nvSpPr>
            <p:cNvPr id="1297" name="Google Shape;1297;p50"/>
            <p:cNvSpPr/>
            <p:nvPr/>
          </p:nvSpPr>
          <p:spPr>
            <a:xfrm>
              <a:off x="2772" y="3072"/>
              <a:ext cx="169" cy="173"/>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200">
                  <a:solidFill>
                    <a:schemeClr val="dk1"/>
                  </a:solidFill>
                  <a:latin typeface="Trebuchet MS"/>
                  <a:ea typeface="Trebuchet MS"/>
                  <a:cs typeface="Trebuchet MS"/>
                  <a:sym typeface="Trebuchet MS"/>
                </a:rPr>
                <a:t>1</a:t>
              </a:r>
              <a:endParaRPr baseline="30000" sz="1400">
                <a:solidFill>
                  <a:schemeClr val="dk1"/>
                </a:solidFill>
                <a:latin typeface="Trebuchet MS"/>
                <a:ea typeface="Trebuchet MS"/>
                <a:cs typeface="Trebuchet MS"/>
                <a:sym typeface="Trebuchet MS"/>
              </a:endParaRPr>
            </a:p>
          </p:txBody>
        </p:sp>
        <p:sp>
          <p:nvSpPr>
            <p:cNvPr id="1298" name="Google Shape;1298;p50"/>
            <p:cNvSpPr/>
            <p:nvPr/>
          </p:nvSpPr>
          <p:spPr>
            <a:xfrm>
              <a:off x="3669" y="3769"/>
              <a:ext cx="707" cy="173"/>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200">
                  <a:solidFill>
                    <a:schemeClr val="dk1"/>
                  </a:solidFill>
                  <a:latin typeface="Trebuchet MS"/>
                  <a:ea typeface="Trebuchet MS"/>
                  <a:cs typeface="Trebuchet MS"/>
                  <a:sym typeface="Trebuchet MS"/>
                </a:rPr>
                <a:t>Body mass(g)</a:t>
              </a:r>
              <a:endParaRPr/>
            </a:p>
          </p:txBody>
        </p:sp>
        <p:sp>
          <p:nvSpPr>
            <p:cNvPr id="1299" name="Google Shape;1299;p50"/>
            <p:cNvSpPr/>
            <p:nvPr/>
          </p:nvSpPr>
          <p:spPr>
            <a:xfrm rot="-5400000">
              <a:off x="2104" y="2998"/>
              <a:ext cx="1012" cy="173"/>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200">
                  <a:solidFill>
                    <a:schemeClr val="dk1"/>
                  </a:solidFill>
                  <a:latin typeface="Trebuchet MS"/>
                  <a:ea typeface="Trebuchet MS"/>
                  <a:cs typeface="Trebuchet MS"/>
                  <a:sym typeface="Trebuchet MS"/>
                </a:rPr>
                <a:t>Energy cost (J/Kg/m)</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Types of Sensory Receptors</a:t>
            </a:r>
            <a:endParaRPr/>
          </a:p>
        </p:txBody>
      </p:sp>
      <p:sp>
        <p:nvSpPr>
          <p:cNvPr id="164" name="Google Shape;164;p21"/>
          <p:cNvSpPr txBox="1"/>
          <p:nvPr>
            <p:ph idx="1" type="body"/>
          </p:nvPr>
        </p:nvSpPr>
        <p:spPr>
          <a:xfrm>
            <a:off x="677334" y="1513477"/>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b="1" i="1" lang="en-US"/>
              <a:t>Mechanoreceptors: </a:t>
            </a:r>
            <a:r>
              <a:rPr lang="en-US"/>
              <a:t>sense physical changes such as motion, sound, stretch, touch, pressure</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b="1" i="1" lang="en-US"/>
              <a:t>Chemoreceptors: </a:t>
            </a:r>
            <a:r>
              <a:rPr lang="en-US"/>
              <a:t>sense chemical concentrations</a:t>
            </a:r>
            <a:endParaRPr/>
          </a:p>
          <a:p>
            <a:pPr indent="-251459" lvl="0" marL="342900" rtl="0" algn="l">
              <a:spcBef>
                <a:spcPts val="1000"/>
              </a:spcBef>
              <a:spcAft>
                <a:spcPts val="0"/>
              </a:spcAft>
              <a:buSzPts val="1440"/>
              <a:buNone/>
            </a:pPr>
            <a:r>
              <a:t/>
            </a:r>
            <a:endParaRPr b="1" i="1"/>
          </a:p>
          <a:p>
            <a:pPr indent="-342900" lvl="0" marL="342900" rtl="0" algn="l">
              <a:spcBef>
                <a:spcPts val="1000"/>
              </a:spcBef>
              <a:spcAft>
                <a:spcPts val="0"/>
              </a:spcAft>
              <a:buSzPts val="1440"/>
              <a:buChar char="▶"/>
            </a:pPr>
            <a:r>
              <a:rPr b="1" i="1" lang="en-US"/>
              <a:t>Electromagnetic receptors: </a:t>
            </a:r>
            <a:r>
              <a:rPr lang="en-US"/>
              <a:t>sense light, electric, or magnetic fields</a:t>
            </a:r>
            <a:endParaRPr/>
          </a:p>
          <a:p>
            <a:pPr indent="-251459" lvl="0" marL="342900" rtl="0" algn="l">
              <a:spcBef>
                <a:spcPts val="1000"/>
              </a:spcBef>
              <a:spcAft>
                <a:spcPts val="0"/>
              </a:spcAft>
              <a:buSzPts val="1440"/>
              <a:buNone/>
            </a:pPr>
            <a:r>
              <a:t/>
            </a:r>
            <a:endParaRPr b="1" i="1"/>
          </a:p>
          <a:p>
            <a:pPr indent="-342900" lvl="0" marL="342900" rtl="0" algn="l">
              <a:spcBef>
                <a:spcPts val="1000"/>
              </a:spcBef>
              <a:spcAft>
                <a:spcPts val="0"/>
              </a:spcAft>
              <a:buSzPts val="1440"/>
              <a:buChar char="▶"/>
            </a:pPr>
            <a:r>
              <a:rPr b="1" i="1" lang="en-US"/>
              <a:t>Thermoreceptors: </a:t>
            </a:r>
            <a:r>
              <a:rPr lang="en-US"/>
              <a:t>sense temperature</a:t>
            </a:r>
            <a:endParaRPr/>
          </a:p>
          <a:p>
            <a:pPr indent="-251459" lvl="0" marL="342900" rtl="0" algn="l">
              <a:spcBef>
                <a:spcPts val="1000"/>
              </a:spcBef>
              <a:spcAft>
                <a:spcPts val="0"/>
              </a:spcAft>
              <a:buSzPts val="1440"/>
              <a:buNone/>
            </a:pPr>
            <a:r>
              <a:t/>
            </a:r>
            <a:endParaRPr b="1" i="1"/>
          </a:p>
          <a:p>
            <a:pPr indent="-342900" lvl="0" marL="342900" rtl="0" algn="l">
              <a:spcBef>
                <a:spcPts val="1000"/>
              </a:spcBef>
              <a:spcAft>
                <a:spcPts val="0"/>
              </a:spcAft>
              <a:buSzPts val="1440"/>
              <a:buChar char="▶"/>
            </a:pPr>
            <a:r>
              <a:rPr b="1" i="1" lang="en-US"/>
              <a:t>Pain receptors (nociceptors): </a:t>
            </a:r>
            <a:r>
              <a:rPr lang="en-US"/>
              <a:t>sense painful stimuli that may indicate danger</a:t>
            </a:r>
            <a:endParaRPr b="1"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4000"/>
              <a:buFont typeface="Trebuchet MS"/>
              <a:buNone/>
            </a:pPr>
            <a:r>
              <a:rPr lang="en-US"/>
              <a:t>Mechanoreceptors: </a:t>
            </a:r>
            <a:br>
              <a:rPr lang="en-US"/>
            </a:br>
            <a:r>
              <a:rPr lang="en-US"/>
              <a:t>Hearing, Equilibrium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Invertebrate Mechanoreceptors</a:t>
            </a:r>
            <a:endParaRPr/>
          </a:p>
        </p:txBody>
      </p:sp>
      <p:sp>
        <p:nvSpPr>
          <p:cNvPr id="175" name="Google Shape;175;p23"/>
          <p:cNvSpPr txBox="1"/>
          <p:nvPr>
            <p:ph idx="1" type="body"/>
          </p:nvPr>
        </p:nvSpPr>
        <p:spPr>
          <a:xfrm>
            <a:off x="677334" y="1513477"/>
            <a:ext cx="5418666"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b="1" i="1" lang="en-US"/>
              <a:t>Statocysts</a:t>
            </a:r>
            <a:r>
              <a:rPr lang="en-US"/>
              <a:t>: specialized sensory organs with ciliated receptors and statoliths</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b="1" i="1" lang="en-US"/>
              <a:t>Statoliths</a:t>
            </a:r>
            <a:r>
              <a:rPr lang="en-US"/>
              <a:t>: dense granules that allow the invertebrate to perceive direction of gravity</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Vibrating hairs/tympanic membrane to hear sounds</a:t>
            </a:r>
            <a:endParaRPr/>
          </a:p>
        </p:txBody>
      </p:sp>
      <p:grpSp>
        <p:nvGrpSpPr>
          <p:cNvPr id="176" name="Google Shape;176;p23"/>
          <p:cNvGrpSpPr/>
          <p:nvPr/>
        </p:nvGrpSpPr>
        <p:grpSpPr>
          <a:xfrm>
            <a:off x="5806815" y="1627188"/>
            <a:ext cx="5418666" cy="3474900"/>
            <a:chOff x="1240" y="1818"/>
            <a:chExt cx="3185" cy="2270"/>
          </a:xfrm>
        </p:grpSpPr>
        <p:pic>
          <p:nvPicPr>
            <p:cNvPr id="177" name="Google Shape;177;p23"/>
            <p:cNvPicPr preferRelativeResize="0"/>
            <p:nvPr/>
          </p:nvPicPr>
          <p:blipFill rotWithShape="1">
            <a:blip r:embed="rId3">
              <a:alphaModFix/>
            </a:blip>
            <a:srcRect b="0" l="0" r="0" t="0"/>
            <a:stretch/>
          </p:blipFill>
          <p:spPr>
            <a:xfrm>
              <a:off x="1708" y="1818"/>
              <a:ext cx="1694" cy="2270"/>
            </a:xfrm>
            <a:prstGeom prst="rect">
              <a:avLst/>
            </a:prstGeom>
            <a:noFill/>
            <a:ln>
              <a:noFill/>
            </a:ln>
          </p:spPr>
        </p:pic>
        <p:grpSp>
          <p:nvGrpSpPr>
            <p:cNvPr id="178" name="Google Shape;178;p23"/>
            <p:cNvGrpSpPr/>
            <p:nvPr/>
          </p:nvGrpSpPr>
          <p:grpSpPr>
            <a:xfrm>
              <a:off x="3272" y="2741"/>
              <a:ext cx="1153" cy="545"/>
              <a:chOff x="3744" y="1339"/>
              <a:chExt cx="1732" cy="545"/>
            </a:xfrm>
          </p:grpSpPr>
          <p:cxnSp>
            <p:nvCxnSpPr>
              <p:cNvPr id="179" name="Google Shape;179;p23"/>
              <p:cNvCxnSpPr/>
              <p:nvPr/>
            </p:nvCxnSpPr>
            <p:spPr>
              <a:xfrm>
                <a:off x="3744" y="1488"/>
                <a:ext cx="688" cy="0"/>
              </a:xfrm>
              <a:prstGeom prst="straightConnector1">
                <a:avLst/>
              </a:prstGeom>
              <a:noFill/>
              <a:ln cap="flat" cmpd="sng" w="25400">
                <a:solidFill>
                  <a:schemeClr val="dk1"/>
                </a:solidFill>
                <a:prstDash val="solid"/>
                <a:round/>
                <a:headEnd len="med" w="med" type="none"/>
                <a:tailEnd len="med" w="med" type="none"/>
              </a:ln>
            </p:spPr>
          </p:cxnSp>
          <p:cxnSp>
            <p:nvCxnSpPr>
              <p:cNvPr id="180" name="Google Shape;180;p23"/>
              <p:cNvCxnSpPr/>
              <p:nvPr/>
            </p:nvCxnSpPr>
            <p:spPr>
              <a:xfrm flipH="1" rot="10800000">
                <a:off x="3800" y="1488"/>
                <a:ext cx="616" cy="396"/>
              </a:xfrm>
              <a:prstGeom prst="straightConnector1">
                <a:avLst/>
              </a:prstGeom>
              <a:noFill/>
              <a:ln cap="flat" cmpd="sng" w="25400">
                <a:solidFill>
                  <a:schemeClr val="dk1"/>
                </a:solidFill>
                <a:prstDash val="solid"/>
                <a:round/>
                <a:headEnd len="med" w="med" type="none"/>
                <a:tailEnd len="med" w="med" type="none"/>
              </a:ln>
            </p:spPr>
          </p:cxnSp>
          <p:sp>
            <p:nvSpPr>
              <p:cNvPr id="181" name="Google Shape;181;p23"/>
              <p:cNvSpPr/>
              <p:nvPr/>
            </p:nvSpPr>
            <p:spPr>
              <a:xfrm>
                <a:off x="4448" y="1339"/>
                <a:ext cx="1028" cy="43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Ciliated</a:t>
                </a:r>
                <a:br>
                  <a:rPr b="0" i="0" lang="en-US" sz="1200" u="none" cap="none" strike="noStrike">
                    <a:solidFill>
                      <a:schemeClr val="dk1"/>
                    </a:solidFill>
                    <a:latin typeface="Arial"/>
                    <a:ea typeface="Arial"/>
                    <a:cs typeface="Arial"/>
                    <a:sym typeface="Arial"/>
                  </a:rPr>
                </a:br>
                <a:r>
                  <a:rPr b="0" i="0" lang="en-US" sz="1200" u="none" cap="none" strike="noStrike">
                    <a:solidFill>
                      <a:schemeClr val="dk1"/>
                    </a:solidFill>
                    <a:latin typeface="Arial"/>
                    <a:ea typeface="Arial"/>
                    <a:cs typeface="Arial"/>
                    <a:sym typeface="Arial"/>
                  </a:rPr>
                  <a:t>receptor cells</a:t>
                </a:r>
                <a:endParaRPr/>
              </a:p>
            </p:txBody>
          </p:sp>
        </p:grpSp>
        <p:cxnSp>
          <p:nvCxnSpPr>
            <p:cNvPr id="182" name="Google Shape;182;p23"/>
            <p:cNvCxnSpPr/>
            <p:nvPr/>
          </p:nvCxnSpPr>
          <p:spPr>
            <a:xfrm>
              <a:off x="3056" y="2740"/>
              <a:ext cx="602" cy="261"/>
            </a:xfrm>
            <a:prstGeom prst="straightConnector1">
              <a:avLst/>
            </a:prstGeom>
            <a:noFill/>
            <a:ln cap="flat" cmpd="sng" w="25400">
              <a:solidFill>
                <a:schemeClr val="dk1"/>
              </a:solidFill>
              <a:prstDash val="solid"/>
              <a:round/>
              <a:headEnd len="med" w="med" type="none"/>
              <a:tailEnd len="med" w="med" type="none"/>
            </a:ln>
          </p:spPr>
        </p:cxnSp>
        <p:cxnSp>
          <p:nvCxnSpPr>
            <p:cNvPr id="183" name="Google Shape;183;p23"/>
            <p:cNvCxnSpPr/>
            <p:nvPr/>
          </p:nvCxnSpPr>
          <p:spPr>
            <a:xfrm flipH="1" rot="10800000">
              <a:off x="2912" y="2997"/>
              <a:ext cx="741" cy="111"/>
            </a:xfrm>
            <a:prstGeom prst="straightConnector1">
              <a:avLst/>
            </a:prstGeom>
            <a:noFill/>
            <a:ln cap="flat" cmpd="sng" w="25400">
              <a:solidFill>
                <a:schemeClr val="dk1"/>
              </a:solidFill>
              <a:prstDash val="solid"/>
              <a:round/>
              <a:headEnd len="med" w="med" type="none"/>
              <a:tailEnd len="med" w="med" type="none"/>
            </a:ln>
          </p:spPr>
        </p:cxnSp>
        <p:sp>
          <p:nvSpPr>
            <p:cNvPr id="184" name="Google Shape;184;p23"/>
            <p:cNvSpPr/>
            <p:nvPr/>
          </p:nvSpPr>
          <p:spPr>
            <a:xfrm>
              <a:off x="3614" y="2914"/>
              <a:ext cx="301" cy="173"/>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1200" u="none" cap="none" strike="noStrike">
                  <a:solidFill>
                    <a:schemeClr val="dk1"/>
                  </a:solidFill>
                  <a:latin typeface="Arial"/>
                  <a:ea typeface="Arial"/>
                  <a:cs typeface="Arial"/>
                  <a:sym typeface="Arial"/>
                </a:rPr>
                <a:t>Cilia</a:t>
              </a:r>
              <a:endParaRPr/>
            </a:p>
          </p:txBody>
        </p:sp>
        <p:cxnSp>
          <p:nvCxnSpPr>
            <p:cNvPr id="185" name="Google Shape;185;p23"/>
            <p:cNvCxnSpPr/>
            <p:nvPr/>
          </p:nvCxnSpPr>
          <p:spPr>
            <a:xfrm rot="10800000">
              <a:off x="1676" y="3033"/>
              <a:ext cx="943" cy="0"/>
            </a:xfrm>
            <a:prstGeom prst="straightConnector1">
              <a:avLst/>
            </a:prstGeom>
            <a:noFill/>
            <a:ln cap="flat" cmpd="sng" w="25400">
              <a:solidFill>
                <a:schemeClr val="dk1"/>
              </a:solidFill>
              <a:prstDash val="solid"/>
              <a:round/>
              <a:headEnd len="med" w="med" type="none"/>
              <a:tailEnd len="med" w="med" type="none"/>
            </a:ln>
          </p:spPr>
        </p:cxnSp>
        <p:sp>
          <p:nvSpPr>
            <p:cNvPr id="186" name="Google Shape;186;p23"/>
            <p:cNvSpPr/>
            <p:nvPr/>
          </p:nvSpPr>
          <p:spPr>
            <a:xfrm>
              <a:off x="1240" y="2947"/>
              <a:ext cx="462" cy="173"/>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1200" u="none" cap="none" strike="noStrike">
                  <a:solidFill>
                    <a:schemeClr val="dk1"/>
                  </a:solidFill>
                  <a:latin typeface="Arial"/>
                  <a:ea typeface="Arial"/>
                  <a:cs typeface="Arial"/>
                  <a:sym typeface="Arial"/>
                </a:rPr>
                <a:t>Statolith</a:t>
              </a:r>
              <a:endParaRPr/>
            </a:p>
          </p:txBody>
        </p:sp>
        <p:cxnSp>
          <p:nvCxnSpPr>
            <p:cNvPr id="187" name="Google Shape;187;p23"/>
            <p:cNvCxnSpPr/>
            <p:nvPr/>
          </p:nvCxnSpPr>
          <p:spPr>
            <a:xfrm>
              <a:off x="2699" y="3992"/>
              <a:ext cx="527" cy="0"/>
            </a:xfrm>
            <a:prstGeom prst="straightConnector1">
              <a:avLst/>
            </a:prstGeom>
            <a:noFill/>
            <a:ln cap="flat" cmpd="sng" w="25400">
              <a:solidFill>
                <a:schemeClr val="dk1"/>
              </a:solidFill>
              <a:prstDash val="solid"/>
              <a:round/>
              <a:headEnd len="med" w="med" type="none"/>
              <a:tailEnd len="med" w="med" type="none"/>
            </a:ln>
          </p:spPr>
        </p:cxnSp>
        <p:cxnSp>
          <p:nvCxnSpPr>
            <p:cNvPr id="188" name="Google Shape;188;p23"/>
            <p:cNvCxnSpPr/>
            <p:nvPr/>
          </p:nvCxnSpPr>
          <p:spPr>
            <a:xfrm>
              <a:off x="2667" y="3832"/>
              <a:ext cx="543" cy="160"/>
            </a:xfrm>
            <a:prstGeom prst="straightConnector1">
              <a:avLst/>
            </a:prstGeom>
            <a:noFill/>
            <a:ln cap="flat" cmpd="sng" w="25400">
              <a:solidFill>
                <a:schemeClr val="dk1"/>
              </a:solidFill>
              <a:prstDash val="solid"/>
              <a:round/>
              <a:headEnd len="med" w="med" type="none"/>
              <a:tailEnd len="med" w="med" type="none"/>
            </a:ln>
          </p:spPr>
        </p:cxnSp>
        <p:sp>
          <p:nvSpPr>
            <p:cNvPr id="189" name="Google Shape;189;p23"/>
            <p:cNvSpPr/>
            <p:nvPr/>
          </p:nvSpPr>
          <p:spPr>
            <a:xfrm>
              <a:off x="3179" y="3901"/>
              <a:ext cx="994" cy="173"/>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1200" u="none" cap="none" strike="noStrike">
                  <a:solidFill>
                    <a:schemeClr val="dk1"/>
                  </a:solidFill>
                  <a:latin typeface="Arial"/>
                  <a:ea typeface="Arial"/>
                  <a:cs typeface="Arial"/>
                  <a:sym typeface="Arial"/>
                </a:rPr>
                <a:t>Sensory nerve fibers</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Mammalian Hearing</a:t>
            </a:r>
            <a:endParaRPr/>
          </a:p>
        </p:txBody>
      </p:sp>
      <p:grpSp>
        <p:nvGrpSpPr>
          <p:cNvPr id="195" name="Google Shape;195;p24"/>
          <p:cNvGrpSpPr/>
          <p:nvPr/>
        </p:nvGrpSpPr>
        <p:grpSpPr>
          <a:xfrm>
            <a:off x="1357554" y="1270000"/>
            <a:ext cx="6402389" cy="5165726"/>
            <a:chOff x="872" y="838"/>
            <a:chExt cx="4033" cy="3254"/>
          </a:xfrm>
        </p:grpSpPr>
        <p:grpSp>
          <p:nvGrpSpPr>
            <p:cNvPr id="196" name="Google Shape;196;p24"/>
            <p:cNvGrpSpPr/>
            <p:nvPr/>
          </p:nvGrpSpPr>
          <p:grpSpPr>
            <a:xfrm>
              <a:off x="872" y="970"/>
              <a:ext cx="4033" cy="3040"/>
              <a:chOff x="872" y="970"/>
              <a:chExt cx="4033" cy="3040"/>
            </a:xfrm>
          </p:grpSpPr>
          <p:pic>
            <p:nvPicPr>
              <p:cNvPr id="197" name="Google Shape;197;p24"/>
              <p:cNvPicPr preferRelativeResize="0"/>
              <p:nvPr/>
            </p:nvPicPr>
            <p:blipFill rotWithShape="1">
              <a:blip r:embed="rId3">
                <a:alphaModFix/>
              </a:blip>
              <a:srcRect b="0" l="0" r="0" t="0"/>
              <a:stretch/>
            </p:blipFill>
            <p:spPr>
              <a:xfrm>
                <a:off x="1274" y="970"/>
                <a:ext cx="3092" cy="3040"/>
              </a:xfrm>
              <a:prstGeom prst="rect">
                <a:avLst/>
              </a:prstGeom>
              <a:noFill/>
              <a:ln>
                <a:noFill/>
              </a:ln>
            </p:spPr>
          </p:pic>
          <p:cxnSp>
            <p:nvCxnSpPr>
              <p:cNvPr id="198" name="Google Shape;198;p24"/>
              <p:cNvCxnSpPr/>
              <p:nvPr/>
            </p:nvCxnSpPr>
            <p:spPr>
              <a:xfrm rot="10800000">
                <a:off x="1165" y="1852"/>
                <a:ext cx="289" cy="0"/>
              </a:xfrm>
              <a:prstGeom prst="straightConnector1">
                <a:avLst/>
              </a:prstGeom>
              <a:noFill/>
              <a:ln cap="flat" cmpd="sng" w="25400">
                <a:solidFill>
                  <a:schemeClr val="dk1"/>
                </a:solidFill>
                <a:prstDash val="solid"/>
                <a:round/>
                <a:headEnd len="med" w="med" type="none"/>
                <a:tailEnd len="med" w="med" type="none"/>
              </a:ln>
            </p:spPr>
          </p:cxnSp>
          <p:sp>
            <p:nvSpPr>
              <p:cNvPr id="199" name="Google Shape;199;p24"/>
              <p:cNvSpPr/>
              <p:nvPr/>
            </p:nvSpPr>
            <p:spPr>
              <a:xfrm>
                <a:off x="872" y="1769"/>
                <a:ext cx="281"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Pinna</a:t>
                </a:r>
                <a:endParaRPr/>
              </a:p>
            </p:txBody>
          </p:sp>
          <p:cxnSp>
            <p:nvCxnSpPr>
              <p:cNvPr id="200" name="Google Shape;200;p24"/>
              <p:cNvCxnSpPr/>
              <p:nvPr/>
            </p:nvCxnSpPr>
            <p:spPr>
              <a:xfrm>
                <a:off x="1836" y="1852"/>
                <a:ext cx="0" cy="562"/>
              </a:xfrm>
              <a:prstGeom prst="straightConnector1">
                <a:avLst/>
              </a:prstGeom>
              <a:noFill/>
              <a:ln cap="flat" cmpd="sng" w="25400">
                <a:solidFill>
                  <a:schemeClr val="dk1"/>
                </a:solidFill>
                <a:prstDash val="solid"/>
                <a:round/>
                <a:headEnd len="med" w="med" type="none"/>
                <a:tailEnd len="med" w="med" type="none"/>
              </a:ln>
            </p:spPr>
          </p:cxnSp>
          <p:sp>
            <p:nvSpPr>
              <p:cNvPr id="201" name="Google Shape;201;p24"/>
              <p:cNvSpPr/>
              <p:nvPr/>
            </p:nvSpPr>
            <p:spPr>
              <a:xfrm>
                <a:off x="1609" y="2432"/>
                <a:ext cx="352" cy="21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800" u="none" cap="none" strike="noStrike">
                    <a:solidFill>
                      <a:schemeClr val="dk1"/>
                    </a:solidFill>
                    <a:latin typeface="Arial"/>
                    <a:ea typeface="Arial"/>
                    <a:cs typeface="Arial"/>
                    <a:sym typeface="Arial"/>
                  </a:rPr>
                  <a:t>Auditory</a:t>
                </a:r>
                <a:br>
                  <a:rPr b="0" i="0" lang="en-US" sz="800" u="none" cap="none" strike="noStrike">
                    <a:solidFill>
                      <a:schemeClr val="dk1"/>
                    </a:solidFill>
                    <a:latin typeface="Arial"/>
                    <a:ea typeface="Arial"/>
                    <a:cs typeface="Arial"/>
                    <a:sym typeface="Arial"/>
                  </a:rPr>
                </a:br>
                <a:r>
                  <a:rPr b="0" i="0" lang="en-US" sz="800" u="none" cap="none" strike="noStrike">
                    <a:solidFill>
                      <a:schemeClr val="dk1"/>
                    </a:solidFill>
                    <a:latin typeface="Arial"/>
                    <a:ea typeface="Arial"/>
                    <a:cs typeface="Arial"/>
                    <a:sym typeface="Arial"/>
                  </a:rPr>
                  <a:t> canal</a:t>
                </a:r>
                <a:endParaRPr/>
              </a:p>
            </p:txBody>
          </p:sp>
          <p:sp>
            <p:nvSpPr>
              <p:cNvPr id="202" name="Google Shape;202;p24"/>
              <p:cNvSpPr/>
              <p:nvPr/>
            </p:nvSpPr>
            <p:spPr>
              <a:xfrm>
                <a:off x="2214" y="2387"/>
                <a:ext cx="453" cy="21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800" u="none" cap="none" strike="noStrike">
                    <a:solidFill>
                      <a:schemeClr val="dk1"/>
                    </a:solidFill>
                    <a:latin typeface="Arial"/>
                    <a:ea typeface="Arial"/>
                    <a:cs typeface="Arial"/>
                    <a:sym typeface="Arial"/>
                  </a:rPr>
                  <a:t>Eustachian </a:t>
                </a:r>
                <a:br>
                  <a:rPr b="0" i="0" lang="en-US" sz="800" u="none" cap="none" strike="noStrike">
                    <a:solidFill>
                      <a:schemeClr val="dk1"/>
                    </a:solidFill>
                    <a:latin typeface="Arial"/>
                    <a:ea typeface="Arial"/>
                    <a:cs typeface="Arial"/>
                    <a:sym typeface="Arial"/>
                  </a:rPr>
                </a:br>
                <a:r>
                  <a:rPr b="0" i="0" lang="en-US" sz="800" u="none" cap="none" strike="noStrike">
                    <a:solidFill>
                      <a:schemeClr val="dk1"/>
                    </a:solidFill>
                    <a:latin typeface="Arial"/>
                    <a:ea typeface="Arial"/>
                    <a:cs typeface="Arial"/>
                    <a:sym typeface="Arial"/>
                  </a:rPr>
                  <a:t>tube</a:t>
                </a:r>
                <a:endParaRPr/>
              </a:p>
            </p:txBody>
          </p:sp>
          <p:cxnSp>
            <p:nvCxnSpPr>
              <p:cNvPr id="203" name="Google Shape;203;p24"/>
              <p:cNvCxnSpPr/>
              <p:nvPr/>
            </p:nvCxnSpPr>
            <p:spPr>
              <a:xfrm>
                <a:off x="2492" y="2102"/>
                <a:ext cx="0" cy="266"/>
              </a:xfrm>
              <a:prstGeom prst="straightConnector1">
                <a:avLst/>
              </a:prstGeom>
              <a:noFill/>
              <a:ln cap="flat" cmpd="sng" w="25400">
                <a:solidFill>
                  <a:schemeClr val="dk1"/>
                </a:solidFill>
                <a:prstDash val="solid"/>
                <a:round/>
                <a:headEnd len="med" w="med" type="none"/>
                <a:tailEnd len="med" w="med" type="none"/>
              </a:ln>
            </p:spPr>
          </p:cxnSp>
          <p:sp>
            <p:nvSpPr>
              <p:cNvPr id="204" name="Google Shape;204;p24"/>
              <p:cNvSpPr/>
              <p:nvPr/>
            </p:nvSpPr>
            <p:spPr>
              <a:xfrm>
                <a:off x="1938" y="2085"/>
                <a:ext cx="601" cy="289"/>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800" u="none" cap="none" strike="noStrike">
                    <a:solidFill>
                      <a:schemeClr val="dk1"/>
                    </a:solidFill>
                    <a:latin typeface="Arial"/>
                    <a:ea typeface="Arial"/>
                    <a:cs typeface="Arial"/>
                    <a:sym typeface="Arial"/>
                  </a:rPr>
                  <a:t>Tympanic</a:t>
                </a:r>
                <a:br>
                  <a:rPr b="0" i="0" lang="en-US" sz="800" u="none" cap="none" strike="noStrike">
                    <a:solidFill>
                      <a:schemeClr val="dk1"/>
                    </a:solidFill>
                    <a:latin typeface="Arial"/>
                    <a:ea typeface="Arial"/>
                    <a:cs typeface="Arial"/>
                    <a:sym typeface="Arial"/>
                  </a:rPr>
                </a:br>
                <a:r>
                  <a:rPr b="0" i="0" lang="en-US" sz="800" u="none" cap="none" strike="noStrike">
                    <a:solidFill>
                      <a:schemeClr val="dk1"/>
                    </a:solidFill>
                    <a:latin typeface="Arial"/>
                    <a:ea typeface="Arial"/>
                    <a:cs typeface="Arial"/>
                    <a:sym typeface="Arial"/>
                  </a:rPr>
                  <a:t>membrane</a:t>
                </a:r>
                <a:endParaRPr/>
              </a:p>
              <a:p>
                <a:pPr indent="0" lvl="0" marL="0" marR="0" rtl="0" algn="l">
                  <a:spcBef>
                    <a:spcPts val="0"/>
                  </a:spcBef>
                  <a:spcAft>
                    <a:spcPts val="0"/>
                  </a:spcAft>
                  <a:buNone/>
                </a:pPr>
                <a:r>
                  <a:t/>
                </a:r>
                <a:endParaRPr b="0" i="0" sz="800" u="none" cap="none" strike="noStrike">
                  <a:solidFill>
                    <a:schemeClr val="dk1"/>
                  </a:solidFill>
                  <a:latin typeface="Arial"/>
                  <a:ea typeface="Arial"/>
                  <a:cs typeface="Arial"/>
                  <a:sym typeface="Arial"/>
                </a:endParaRPr>
              </a:p>
            </p:txBody>
          </p:sp>
          <p:cxnSp>
            <p:nvCxnSpPr>
              <p:cNvPr id="205" name="Google Shape;205;p24"/>
              <p:cNvCxnSpPr/>
              <p:nvPr/>
            </p:nvCxnSpPr>
            <p:spPr>
              <a:xfrm>
                <a:off x="2149" y="1860"/>
                <a:ext cx="0" cy="203"/>
              </a:xfrm>
              <a:prstGeom prst="straightConnector1">
                <a:avLst/>
              </a:prstGeom>
              <a:noFill/>
              <a:ln cap="flat" cmpd="sng" w="25400">
                <a:solidFill>
                  <a:schemeClr val="dk1"/>
                </a:solidFill>
                <a:prstDash val="solid"/>
                <a:round/>
                <a:headEnd len="med" w="med" type="none"/>
                <a:tailEnd len="med" w="med" type="none"/>
              </a:ln>
            </p:spPr>
          </p:cxnSp>
          <p:cxnSp>
            <p:nvCxnSpPr>
              <p:cNvPr id="206" name="Google Shape;206;p24"/>
              <p:cNvCxnSpPr/>
              <p:nvPr/>
            </p:nvCxnSpPr>
            <p:spPr>
              <a:xfrm rot="10800000">
                <a:off x="3147" y="1360"/>
                <a:ext cx="415" cy="719"/>
              </a:xfrm>
              <a:prstGeom prst="straightConnector1">
                <a:avLst/>
              </a:prstGeom>
              <a:noFill/>
              <a:ln cap="flat" cmpd="sng" w="25400">
                <a:solidFill>
                  <a:schemeClr val="dk1"/>
                </a:solidFill>
                <a:prstDash val="solid"/>
                <a:round/>
                <a:headEnd len="med" w="med" type="none"/>
                <a:tailEnd len="med" w="med" type="none"/>
              </a:ln>
            </p:spPr>
          </p:cxnSp>
          <p:sp>
            <p:nvSpPr>
              <p:cNvPr id="207" name="Google Shape;207;p24"/>
              <p:cNvSpPr/>
              <p:nvPr/>
            </p:nvSpPr>
            <p:spPr>
              <a:xfrm>
                <a:off x="2974" y="1197"/>
                <a:ext cx="317"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Stapes</a:t>
                </a:r>
                <a:endParaRPr/>
              </a:p>
            </p:txBody>
          </p:sp>
          <p:cxnSp>
            <p:nvCxnSpPr>
              <p:cNvPr id="208" name="Google Shape;208;p24"/>
              <p:cNvCxnSpPr/>
              <p:nvPr/>
            </p:nvCxnSpPr>
            <p:spPr>
              <a:xfrm rot="10800000">
                <a:off x="2885" y="1157"/>
                <a:ext cx="482" cy="836"/>
              </a:xfrm>
              <a:prstGeom prst="straightConnector1">
                <a:avLst/>
              </a:prstGeom>
              <a:noFill/>
              <a:ln cap="flat" cmpd="sng" w="25400">
                <a:solidFill>
                  <a:schemeClr val="dk1"/>
                </a:solidFill>
                <a:prstDash val="solid"/>
                <a:round/>
                <a:headEnd len="med" w="med" type="none"/>
                <a:tailEnd len="med" w="med" type="none"/>
              </a:ln>
            </p:spPr>
          </p:cxnSp>
          <p:sp>
            <p:nvSpPr>
              <p:cNvPr id="209" name="Google Shape;209;p24"/>
              <p:cNvSpPr/>
              <p:nvPr/>
            </p:nvSpPr>
            <p:spPr>
              <a:xfrm>
                <a:off x="2751" y="1002"/>
                <a:ext cx="270"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Incus</a:t>
                </a:r>
                <a:endParaRPr/>
              </a:p>
            </p:txBody>
          </p:sp>
          <p:cxnSp>
            <p:nvCxnSpPr>
              <p:cNvPr id="210" name="Google Shape;210;p24"/>
              <p:cNvCxnSpPr/>
              <p:nvPr/>
            </p:nvCxnSpPr>
            <p:spPr>
              <a:xfrm rot="10800000">
                <a:off x="2820" y="1485"/>
                <a:ext cx="476" cy="477"/>
              </a:xfrm>
              <a:prstGeom prst="straightConnector1">
                <a:avLst/>
              </a:prstGeom>
              <a:noFill/>
              <a:ln cap="flat" cmpd="sng" w="25400">
                <a:solidFill>
                  <a:schemeClr val="dk1"/>
                </a:solidFill>
                <a:prstDash val="solid"/>
                <a:round/>
                <a:headEnd len="med" w="med" type="none"/>
                <a:tailEnd len="med" w="med" type="none"/>
              </a:ln>
            </p:spPr>
          </p:cxnSp>
          <p:sp>
            <p:nvSpPr>
              <p:cNvPr id="211" name="Google Shape;211;p24"/>
              <p:cNvSpPr/>
              <p:nvPr/>
            </p:nvSpPr>
            <p:spPr>
              <a:xfrm>
                <a:off x="2659" y="1339"/>
                <a:ext cx="337"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Malleus</a:t>
                </a:r>
                <a:endParaRPr/>
              </a:p>
            </p:txBody>
          </p:sp>
          <p:cxnSp>
            <p:nvCxnSpPr>
              <p:cNvPr id="212" name="Google Shape;212;p24"/>
              <p:cNvCxnSpPr/>
              <p:nvPr/>
            </p:nvCxnSpPr>
            <p:spPr>
              <a:xfrm flipH="1" rot="10800000">
                <a:off x="3500" y="1298"/>
                <a:ext cx="70" cy="539"/>
              </a:xfrm>
              <a:prstGeom prst="straightConnector1">
                <a:avLst/>
              </a:prstGeom>
              <a:noFill/>
              <a:ln cap="flat" cmpd="sng" w="25400">
                <a:solidFill>
                  <a:schemeClr val="dk1"/>
                </a:solidFill>
                <a:prstDash val="solid"/>
                <a:round/>
                <a:headEnd len="med" w="med" type="none"/>
                <a:tailEnd len="med" w="med" type="none"/>
              </a:ln>
            </p:spPr>
          </p:cxnSp>
          <p:cxnSp>
            <p:nvCxnSpPr>
              <p:cNvPr id="213" name="Google Shape;213;p24"/>
              <p:cNvCxnSpPr/>
              <p:nvPr/>
            </p:nvCxnSpPr>
            <p:spPr>
              <a:xfrm rot="10800000">
                <a:off x="3570" y="1298"/>
                <a:ext cx="93" cy="422"/>
              </a:xfrm>
              <a:prstGeom prst="straightConnector1">
                <a:avLst/>
              </a:prstGeom>
              <a:noFill/>
              <a:ln cap="flat" cmpd="sng" w="25400">
                <a:solidFill>
                  <a:schemeClr val="dk1"/>
                </a:solidFill>
                <a:prstDash val="solid"/>
                <a:round/>
                <a:headEnd len="med" w="med" type="none"/>
                <a:tailEnd len="med" w="med" type="none"/>
              </a:ln>
            </p:spPr>
          </p:cxnSp>
          <p:sp>
            <p:nvSpPr>
              <p:cNvPr id="214" name="Google Shape;214;p24"/>
              <p:cNvSpPr/>
              <p:nvPr/>
            </p:nvSpPr>
            <p:spPr>
              <a:xfrm>
                <a:off x="3428" y="1060"/>
                <a:ext cx="292" cy="21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Skull</a:t>
                </a:r>
                <a:br>
                  <a:rPr b="0" i="0" lang="en-US" sz="800" u="none" cap="none" strike="noStrike">
                    <a:solidFill>
                      <a:schemeClr val="dk1"/>
                    </a:solidFill>
                    <a:latin typeface="Arial"/>
                    <a:ea typeface="Arial"/>
                    <a:cs typeface="Arial"/>
                    <a:sym typeface="Arial"/>
                  </a:rPr>
                </a:br>
                <a:r>
                  <a:rPr b="0" i="0" lang="en-US" sz="800" u="none" cap="none" strike="noStrike">
                    <a:solidFill>
                      <a:schemeClr val="dk1"/>
                    </a:solidFill>
                    <a:latin typeface="Arial"/>
                    <a:ea typeface="Arial"/>
                    <a:cs typeface="Arial"/>
                    <a:sym typeface="Arial"/>
                  </a:rPr>
                  <a:t>bones</a:t>
                </a:r>
                <a:endParaRPr/>
              </a:p>
            </p:txBody>
          </p:sp>
          <p:cxnSp>
            <p:nvCxnSpPr>
              <p:cNvPr id="215" name="Google Shape;215;p24"/>
              <p:cNvCxnSpPr/>
              <p:nvPr/>
            </p:nvCxnSpPr>
            <p:spPr>
              <a:xfrm flipH="1" rot="10800000">
                <a:off x="3757" y="1298"/>
                <a:ext cx="281" cy="562"/>
              </a:xfrm>
              <a:prstGeom prst="straightConnector1">
                <a:avLst/>
              </a:prstGeom>
              <a:noFill/>
              <a:ln cap="flat" cmpd="sng" w="25400">
                <a:solidFill>
                  <a:schemeClr val="dk1"/>
                </a:solidFill>
                <a:prstDash val="solid"/>
                <a:round/>
                <a:headEnd len="med" w="med" type="none"/>
                <a:tailEnd len="med" w="med" type="none"/>
              </a:ln>
            </p:spPr>
          </p:cxnSp>
          <p:cxnSp>
            <p:nvCxnSpPr>
              <p:cNvPr id="216" name="Google Shape;216;p24"/>
              <p:cNvCxnSpPr/>
              <p:nvPr/>
            </p:nvCxnSpPr>
            <p:spPr>
              <a:xfrm flipH="1" rot="10800000">
                <a:off x="3710" y="1298"/>
                <a:ext cx="328" cy="422"/>
              </a:xfrm>
              <a:prstGeom prst="straightConnector1">
                <a:avLst/>
              </a:prstGeom>
              <a:noFill/>
              <a:ln cap="flat" cmpd="sng" w="25400">
                <a:solidFill>
                  <a:schemeClr val="dk1"/>
                </a:solidFill>
                <a:prstDash val="solid"/>
                <a:round/>
                <a:headEnd len="med" w="med" type="none"/>
                <a:tailEnd len="med" w="med" type="none"/>
              </a:ln>
            </p:spPr>
          </p:cxnSp>
          <p:sp>
            <p:nvSpPr>
              <p:cNvPr id="217" name="Google Shape;217;p24"/>
              <p:cNvSpPr/>
              <p:nvPr/>
            </p:nvSpPr>
            <p:spPr>
              <a:xfrm>
                <a:off x="3868" y="1052"/>
                <a:ext cx="468" cy="21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Semicircular</a:t>
                </a:r>
                <a:br>
                  <a:rPr b="0" i="0" lang="en-US" sz="800" u="none" cap="none" strike="noStrike">
                    <a:solidFill>
                      <a:schemeClr val="dk1"/>
                    </a:solidFill>
                    <a:latin typeface="Arial"/>
                    <a:ea typeface="Arial"/>
                    <a:cs typeface="Arial"/>
                    <a:sym typeface="Arial"/>
                  </a:rPr>
                </a:br>
                <a:r>
                  <a:rPr b="0" i="0" lang="en-US" sz="800" u="none" cap="none" strike="noStrike">
                    <a:solidFill>
                      <a:schemeClr val="dk1"/>
                    </a:solidFill>
                    <a:latin typeface="Arial"/>
                    <a:ea typeface="Arial"/>
                    <a:cs typeface="Arial"/>
                    <a:sym typeface="Arial"/>
                  </a:rPr>
                  <a:t>canals</a:t>
                </a:r>
                <a:endParaRPr/>
              </a:p>
            </p:txBody>
          </p:sp>
          <p:cxnSp>
            <p:nvCxnSpPr>
              <p:cNvPr id="218" name="Google Shape;218;p24"/>
              <p:cNvCxnSpPr/>
              <p:nvPr/>
            </p:nvCxnSpPr>
            <p:spPr>
              <a:xfrm flipH="1" rot="10800000">
                <a:off x="4132" y="1685"/>
                <a:ext cx="109" cy="409"/>
              </a:xfrm>
              <a:prstGeom prst="straightConnector1">
                <a:avLst/>
              </a:prstGeom>
              <a:noFill/>
              <a:ln cap="flat" cmpd="sng" w="25400">
                <a:solidFill>
                  <a:schemeClr val="dk1"/>
                </a:solidFill>
                <a:prstDash val="solid"/>
                <a:round/>
                <a:headEnd len="med" w="med" type="none"/>
                <a:tailEnd len="med" w="med" type="none"/>
              </a:ln>
            </p:spPr>
          </p:cxnSp>
          <p:sp>
            <p:nvSpPr>
              <p:cNvPr id="219" name="Google Shape;219;p24"/>
              <p:cNvSpPr/>
              <p:nvPr/>
            </p:nvSpPr>
            <p:spPr>
              <a:xfrm>
                <a:off x="4179" y="1450"/>
                <a:ext cx="549" cy="21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800" u="none" cap="none" strike="noStrike">
                    <a:solidFill>
                      <a:schemeClr val="dk1"/>
                    </a:solidFill>
                    <a:latin typeface="Arial"/>
                    <a:ea typeface="Arial"/>
                    <a:cs typeface="Arial"/>
                    <a:sym typeface="Arial"/>
                  </a:rPr>
                  <a:t>Auditory nerve,</a:t>
                </a:r>
                <a:br>
                  <a:rPr b="0" i="0" lang="en-US" sz="800" u="none" cap="none" strike="noStrike">
                    <a:solidFill>
                      <a:schemeClr val="dk1"/>
                    </a:solidFill>
                    <a:latin typeface="Arial"/>
                    <a:ea typeface="Arial"/>
                    <a:cs typeface="Arial"/>
                    <a:sym typeface="Arial"/>
                  </a:rPr>
                </a:br>
                <a:r>
                  <a:rPr b="0" i="0" lang="en-US" sz="800" u="none" cap="none" strike="noStrike">
                    <a:solidFill>
                      <a:schemeClr val="dk1"/>
                    </a:solidFill>
                    <a:latin typeface="Arial"/>
                    <a:ea typeface="Arial"/>
                    <a:cs typeface="Arial"/>
                    <a:sym typeface="Arial"/>
                  </a:rPr>
                  <a:t>to brain</a:t>
                </a:r>
                <a:endParaRPr/>
              </a:p>
            </p:txBody>
          </p:sp>
          <p:cxnSp>
            <p:nvCxnSpPr>
              <p:cNvPr id="220" name="Google Shape;220;p24"/>
              <p:cNvCxnSpPr/>
              <p:nvPr/>
            </p:nvCxnSpPr>
            <p:spPr>
              <a:xfrm>
                <a:off x="4007" y="2391"/>
                <a:ext cx="437" cy="0"/>
              </a:xfrm>
              <a:prstGeom prst="straightConnector1">
                <a:avLst/>
              </a:prstGeom>
              <a:noFill/>
              <a:ln cap="flat" cmpd="sng" w="25400">
                <a:solidFill>
                  <a:schemeClr val="dk1"/>
                </a:solidFill>
                <a:prstDash val="solid"/>
                <a:round/>
                <a:headEnd len="med" w="med" type="none"/>
                <a:tailEnd len="med" w="med" type="none"/>
              </a:ln>
            </p:spPr>
          </p:cxnSp>
          <p:sp>
            <p:nvSpPr>
              <p:cNvPr id="221" name="Google Shape;221;p24"/>
              <p:cNvSpPr/>
              <p:nvPr/>
            </p:nvSpPr>
            <p:spPr>
              <a:xfrm>
                <a:off x="4475" y="2332"/>
                <a:ext cx="352"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Cochlea</a:t>
                </a:r>
                <a:endParaRPr/>
              </a:p>
            </p:txBody>
          </p:sp>
          <p:cxnSp>
            <p:nvCxnSpPr>
              <p:cNvPr id="222" name="Google Shape;222;p24"/>
              <p:cNvCxnSpPr/>
              <p:nvPr/>
            </p:nvCxnSpPr>
            <p:spPr>
              <a:xfrm flipH="1">
                <a:off x="3054" y="2188"/>
                <a:ext cx="235" cy="468"/>
              </a:xfrm>
              <a:prstGeom prst="straightConnector1">
                <a:avLst/>
              </a:prstGeom>
              <a:noFill/>
              <a:ln cap="flat" cmpd="sng" w="25400">
                <a:solidFill>
                  <a:schemeClr val="dk1"/>
                </a:solidFill>
                <a:prstDash val="solid"/>
                <a:round/>
                <a:headEnd len="med" w="med" type="none"/>
                <a:tailEnd len="med" w="med" type="none"/>
              </a:ln>
            </p:spPr>
          </p:cxnSp>
          <p:sp>
            <p:nvSpPr>
              <p:cNvPr id="223" name="Google Shape;223;p24"/>
              <p:cNvSpPr/>
              <p:nvPr/>
            </p:nvSpPr>
            <p:spPr>
              <a:xfrm>
                <a:off x="2726" y="2702"/>
                <a:ext cx="423" cy="21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800" u="none" cap="none" strike="noStrike">
                    <a:solidFill>
                      <a:schemeClr val="dk1"/>
                    </a:solidFill>
                    <a:latin typeface="Arial"/>
                    <a:ea typeface="Arial"/>
                    <a:cs typeface="Arial"/>
                    <a:sym typeface="Arial"/>
                  </a:rPr>
                  <a:t>Tympanic</a:t>
                </a:r>
                <a:br>
                  <a:rPr b="0" i="0" lang="en-US" sz="800" u="none" cap="none" strike="noStrike">
                    <a:solidFill>
                      <a:schemeClr val="dk1"/>
                    </a:solidFill>
                    <a:latin typeface="Arial"/>
                    <a:ea typeface="Arial"/>
                    <a:cs typeface="Arial"/>
                    <a:sym typeface="Arial"/>
                  </a:rPr>
                </a:br>
                <a:r>
                  <a:rPr b="0" i="0" lang="en-US" sz="800" u="none" cap="none" strike="noStrike">
                    <a:solidFill>
                      <a:schemeClr val="dk1"/>
                    </a:solidFill>
                    <a:latin typeface="Arial"/>
                    <a:ea typeface="Arial"/>
                    <a:cs typeface="Arial"/>
                    <a:sym typeface="Arial"/>
                  </a:rPr>
                  <a:t>membrane</a:t>
                </a:r>
                <a:endParaRPr/>
              </a:p>
            </p:txBody>
          </p:sp>
          <p:cxnSp>
            <p:nvCxnSpPr>
              <p:cNvPr id="224" name="Google Shape;224;p24"/>
              <p:cNvCxnSpPr/>
              <p:nvPr/>
            </p:nvCxnSpPr>
            <p:spPr>
              <a:xfrm flipH="1">
                <a:off x="3398" y="2051"/>
                <a:ext cx="211" cy="578"/>
              </a:xfrm>
              <a:prstGeom prst="straightConnector1">
                <a:avLst/>
              </a:prstGeom>
              <a:noFill/>
              <a:ln cap="flat" cmpd="sng" w="25400">
                <a:solidFill>
                  <a:schemeClr val="dk1"/>
                </a:solidFill>
                <a:prstDash val="solid"/>
                <a:round/>
                <a:headEnd len="med" w="med" type="none"/>
                <a:tailEnd len="med" w="med" type="none"/>
              </a:ln>
            </p:spPr>
          </p:cxnSp>
          <p:sp>
            <p:nvSpPr>
              <p:cNvPr id="225" name="Google Shape;225;p24"/>
              <p:cNvSpPr/>
              <p:nvPr/>
            </p:nvSpPr>
            <p:spPr>
              <a:xfrm>
                <a:off x="3289" y="2644"/>
                <a:ext cx="330" cy="21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800" u="none" cap="none" strike="noStrike">
                    <a:solidFill>
                      <a:schemeClr val="dk1"/>
                    </a:solidFill>
                    <a:latin typeface="Arial"/>
                    <a:ea typeface="Arial"/>
                    <a:cs typeface="Arial"/>
                    <a:sym typeface="Arial"/>
                  </a:rPr>
                  <a:t>Oval</a:t>
                </a:r>
                <a:br>
                  <a:rPr b="0" i="0" lang="en-US" sz="800" u="none" cap="none" strike="noStrike">
                    <a:solidFill>
                      <a:schemeClr val="dk1"/>
                    </a:solidFill>
                    <a:latin typeface="Arial"/>
                    <a:ea typeface="Arial"/>
                    <a:cs typeface="Arial"/>
                    <a:sym typeface="Arial"/>
                  </a:rPr>
                </a:br>
                <a:r>
                  <a:rPr b="0" i="0" lang="en-US" sz="800" u="none" cap="none" strike="noStrike">
                    <a:solidFill>
                      <a:schemeClr val="dk1"/>
                    </a:solidFill>
                    <a:latin typeface="Arial"/>
                    <a:ea typeface="Arial"/>
                    <a:cs typeface="Arial"/>
                    <a:sym typeface="Arial"/>
                  </a:rPr>
                  <a:t>window</a:t>
                </a:r>
                <a:endParaRPr/>
              </a:p>
            </p:txBody>
          </p:sp>
          <p:cxnSp>
            <p:nvCxnSpPr>
              <p:cNvPr id="226" name="Google Shape;226;p24"/>
              <p:cNvCxnSpPr/>
              <p:nvPr/>
            </p:nvCxnSpPr>
            <p:spPr>
              <a:xfrm>
                <a:off x="3929" y="2695"/>
                <a:ext cx="539" cy="0"/>
              </a:xfrm>
              <a:prstGeom prst="straightConnector1">
                <a:avLst/>
              </a:prstGeom>
              <a:noFill/>
              <a:ln cap="flat" cmpd="sng" w="25400">
                <a:solidFill>
                  <a:schemeClr val="dk1"/>
                </a:solidFill>
                <a:prstDash val="solid"/>
                <a:round/>
                <a:headEnd len="med" w="med" type="none"/>
                <a:tailEnd len="med" w="med" type="none"/>
              </a:ln>
            </p:spPr>
          </p:cxnSp>
          <p:sp>
            <p:nvSpPr>
              <p:cNvPr id="227" name="Google Shape;227;p24"/>
              <p:cNvSpPr/>
              <p:nvPr/>
            </p:nvSpPr>
            <p:spPr>
              <a:xfrm>
                <a:off x="4452" y="2644"/>
                <a:ext cx="453" cy="21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800" u="none" cap="none" strike="noStrike">
                    <a:solidFill>
                      <a:schemeClr val="dk1"/>
                    </a:solidFill>
                    <a:latin typeface="Arial"/>
                    <a:ea typeface="Arial"/>
                    <a:cs typeface="Arial"/>
                    <a:sym typeface="Arial"/>
                  </a:rPr>
                  <a:t>Eustachian </a:t>
                </a:r>
                <a:br>
                  <a:rPr b="0" i="0" lang="en-US" sz="800" u="none" cap="none" strike="noStrike">
                    <a:solidFill>
                      <a:schemeClr val="dk1"/>
                    </a:solidFill>
                    <a:latin typeface="Arial"/>
                    <a:ea typeface="Arial"/>
                    <a:cs typeface="Arial"/>
                    <a:sym typeface="Arial"/>
                  </a:rPr>
                </a:br>
                <a:r>
                  <a:rPr b="0" i="0" lang="en-US" sz="800" u="none" cap="none" strike="noStrike">
                    <a:solidFill>
                      <a:schemeClr val="dk1"/>
                    </a:solidFill>
                    <a:latin typeface="Arial"/>
                    <a:ea typeface="Arial"/>
                    <a:cs typeface="Arial"/>
                    <a:sym typeface="Arial"/>
                  </a:rPr>
                  <a:t>tube</a:t>
                </a:r>
                <a:endParaRPr/>
              </a:p>
            </p:txBody>
          </p:sp>
          <p:cxnSp>
            <p:nvCxnSpPr>
              <p:cNvPr id="228" name="Google Shape;228;p24"/>
              <p:cNvCxnSpPr/>
              <p:nvPr/>
            </p:nvCxnSpPr>
            <p:spPr>
              <a:xfrm>
                <a:off x="3624" y="2243"/>
                <a:ext cx="180" cy="554"/>
              </a:xfrm>
              <a:prstGeom prst="straightConnector1">
                <a:avLst/>
              </a:prstGeom>
              <a:noFill/>
              <a:ln cap="flat" cmpd="sng" w="25400">
                <a:solidFill>
                  <a:schemeClr val="dk1"/>
                </a:solidFill>
                <a:prstDash val="solid"/>
                <a:round/>
                <a:headEnd len="med" w="med" type="none"/>
                <a:tailEnd len="med" w="med" type="none"/>
              </a:ln>
            </p:spPr>
          </p:cxnSp>
          <p:sp>
            <p:nvSpPr>
              <p:cNvPr id="229" name="Google Shape;229;p24"/>
              <p:cNvSpPr/>
              <p:nvPr/>
            </p:nvSpPr>
            <p:spPr>
              <a:xfrm>
                <a:off x="3714" y="2820"/>
                <a:ext cx="330" cy="21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800" u="none" cap="none" strike="noStrike">
                    <a:solidFill>
                      <a:schemeClr val="dk1"/>
                    </a:solidFill>
                    <a:latin typeface="Arial"/>
                    <a:ea typeface="Arial"/>
                    <a:cs typeface="Arial"/>
                    <a:sym typeface="Arial"/>
                  </a:rPr>
                  <a:t>Round</a:t>
                </a:r>
                <a:br>
                  <a:rPr b="0" i="0" lang="en-US" sz="800" u="none" cap="none" strike="noStrike">
                    <a:solidFill>
                      <a:schemeClr val="dk1"/>
                    </a:solidFill>
                    <a:latin typeface="Arial"/>
                    <a:ea typeface="Arial"/>
                    <a:cs typeface="Arial"/>
                    <a:sym typeface="Arial"/>
                  </a:rPr>
                </a:br>
                <a:r>
                  <a:rPr b="0" i="0" lang="en-US" sz="800" u="none" cap="none" strike="noStrike">
                    <a:solidFill>
                      <a:schemeClr val="dk1"/>
                    </a:solidFill>
                    <a:latin typeface="Arial"/>
                    <a:ea typeface="Arial"/>
                    <a:cs typeface="Arial"/>
                    <a:sym typeface="Arial"/>
                  </a:rPr>
                  <a:t>window</a:t>
                </a:r>
                <a:endParaRPr/>
              </a:p>
            </p:txBody>
          </p:sp>
          <p:cxnSp>
            <p:nvCxnSpPr>
              <p:cNvPr id="230" name="Google Shape;230;p24"/>
              <p:cNvCxnSpPr/>
              <p:nvPr/>
            </p:nvCxnSpPr>
            <p:spPr>
              <a:xfrm>
                <a:off x="3656" y="3390"/>
                <a:ext cx="531" cy="0"/>
              </a:xfrm>
              <a:prstGeom prst="straightConnector1">
                <a:avLst/>
              </a:prstGeom>
              <a:noFill/>
              <a:ln cap="flat" cmpd="sng" w="25400">
                <a:solidFill>
                  <a:schemeClr val="dk1"/>
                </a:solidFill>
                <a:prstDash val="solid"/>
                <a:round/>
                <a:headEnd len="med" w="med" type="none"/>
                <a:tailEnd len="med" w="med" type="none"/>
              </a:ln>
            </p:spPr>
          </p:cxnSp>
          <p:sp>
            <p:nvSpPr>
              <p:cNvPr id="231" name="Google Shape;231;p24"/>
              <p:cNvSpPr/>
              <p:nvPr/>
            </p:nvSpPr>
            <p:spPr>
              <a:xfrm>
                <a:off x="4277" y="3324"/>
                <a:ext cx="574"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Vestibular canal</a:t>
                </a:r>
                <a:endParaRPr/>
              </a:p>
            </p:txBody>
          </p:sp>
          <p:cxnSp>
            <p:nvCxnSpPr>
              <p:cNvPr id="232" name="Google Shape;232;p24"/>
              <p:cNvCxnSpPr/>
              <p:nvPr/>
            </p:nvCxnSpPr>
            <p:spPr>
              <a:xfrm>
                <a:off x="3609" y="3695"/>
                <a:ext cx="609" cy="0"/>
              </a:xfrm>
              <a:prstGeom prst="straightConnector1">
                <a:avLst/>
              </a:prstGeom>
              <a:noFill/>
              <a:ln cap="flat" cmpd="sng" w="25400">
                <a:solidFill>
                  <a:schemeClr val="dk1"/>
                </a:solidFill>
                <a:prstDash val="solid"/>
                <a:round/>
                <a:headEnd len="med" w="med" type="none"/>
                <a:tailEnd len="med" w="med" type="none"/>
              </a:ln>
            </p:spPr>
          </p:cxnSp>
          <p:sp>
            <p:nvSpPr>
              <p:cNvPr id="233" name="Google Shape;233;p24"/>
              <p:cNvSpPr/>
              <p:nvPr/>
            </p:nvSpPr>
            <p:spPr>
              <a:xfrm>
                <a:off x="4298" y="3625"/>
                <a:ext cx="566"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Tympanic canal</a:t>
                </a:r>
                <a:endParaRPr/>
              </a:p>
            </p:txBody>
          </p:sp>
          <p:cxnSp>
            <p:nvCxnSpPr>
              <p:cNvPr id="234" name="Google Shape;234;p24"/>
              <p:cNvCxnSpPr/>
              <p:nvPr/>
            </p:nvCxnSpPr>
            <p:spPr>
              <a:xfrm>
                <a:off x="3851" y="3546"/>
                <a:ext cx="414" cy="0"/>
              </a:xfrm>
              <a:prstGeom prst="straightConnector1">
                <a:avLst/>
              </a:prstGeom>
              <a:noFill/>
              <a:ln cap="flat" cmpd="sng" w="25400">
                <a:solidFill>
                  <a:schemeClr val="dk1"/>
                </a:solidFill>
                <a:prstDash val="solid"/>
                <a:round/>
                <a:headEnd len="med" w="med" type="none"/>
                <a:tailEnd len="med" w="med" type="none"/>
              </a:ln>
            </p:spPr>
          </p:cxnSp>
          <p:sp>
            <p:nvSpPr>
              <p:cNvPr id="235" name="Google Shape;235;p24"/>
              <p:cNvSpPr/>
              <p:nvPr/>
            </p:nvSpPr>
            <p:spPr>
              <a:xfrm>
                <a:off x="4343" y="3477"/>
                <a:ext cx="531"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Auditory nerve</a:t>
                </a:r>
                <a:endParaRPr/>
              </a:p>
            </p:txBody>
          </p:sp>
          <p:cxnSp>
            <p:nvCxnSpPr>
              <p:cNvPr id="236" name="Google Shape;236;p24"/>
              <p:cNvCxnSpPr/>
              <p:nvPr/>
            </p:nvCxnSpPr>
            <p:spPr>
              <a:xfrm>
                <a:off x="3624" y="3219"/>
                <a:ext cx="672" cy="0"/>
              </a:xfrm>
              <a:prstGeom prst="straightConnector1">
                <a:avLst/>
              </a:prstGeom>
              <a:noFill/>
              <a:ln cap="flat" cmpd="sng" w="25400">
                <a:solidFill>
                  <a:schemeClr val="dk1"/>
                </a:solidFill>
                <a:prstDash val="solid"/>
                <a:round/>
                <a:headEnd len="med" w="med" type="none"/>
                <a:tailEnd len="med" w="med" type="none"/>
              </a:ln>
            </p:spPr>
          </p:cxnSp>
          <p:sp>
            <p:nvSpPr>
              <p:cNvPr id="237" name="Google Shape;237;p24"/>
              <p:cNvSpPr/>
              <p:nvPr/>
            </p:nvSpPr>
            <p:spPr>
              <a:xfrm>
                <a:off x="4312" y="3144"/>
                <a:ext cx="267"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Bone</a:t>
                </a:r>
                <a:endParaRPr/>
              </a:p>
            </p:txBody>
          </p:sp>
          <p:cxnSp>
            <p:nvCxnSpPr>
              <p:cNvPr id="238" name="Google Shape;238;p24"/>
              <p:cNvCxnSpPr/>
              <p:nvPr/>
            </p:nvCxnSpPr>
            <p:spPr>
              <a:xfrm rot="10800000">
                <a:off x="3195" y="3203"/>
                <a:ext cx="242" cy="242"/>
              </a:xfrm>
              <a:prstGeom prst="straightConnector1">
                <a:avLst/>
              </a:prstGeom>
              <a:noFill/>
              <a:ln cap="flat" cmpd="sng" w="25400">
                <a:solidFill>
                  <a:schemeClr val="dk1"/>
                </a:solidFill>
                <a:prstDash val="solid"/>
                <a:round/>
                <a:headEnd len="med" w="med" type="none"/>
                <a:tailEnd len="med" w="med" type="none"/>
              </a:ln>
            </p:spPr>
          </p:cxnSp>
          <p:sp>
            <p:nvSpPr>
              <p:cNvPr id="239" name="Google Shape;239;p24"/>
              <p:cNvSpPr/>
              <p:nvPr/>
            </p:nvSpPr>
            <p:spPr>
              <a:xfrm>
                <a:off x="2828" y="3063"/>
                <a:ext cx="513"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Cochlear duct</a:t>
                </a:r>
                <a:endParaRPr/>
              </a:p>
            </p:txBody>
          </p:sp>
          <p:cxnSp>
            <p:nvCxnSpPr>
              <p:cNvPr id="240" name="Google Shape;240;p24"/>
              <p:cNvCxnSpPr/>
              <p:nvPr/>
            </p:nvCxnSpPr>
            <p:spPr>
              <a:xfrm flipH="1" rot="10800000">
                <a:off x="1789" y="2907"/>
                <a:ext cx="180" cy="312"/>
              </a:xfrm>
              <a:prstGeom prst="straightConnector1">
                <a:avLst/>
              </a:prstGeom>
              <a:noFill/>
              <a:ln cap="flat" cmpd="sng" w="25400">
                <a:solidFill>
                  <a:schemeClr val="dk1"/>
                </a:solidFill>
                <a:prstDash val="solid"/>
                <a:round/>
                <a:headEnd len="med" w="med" type="none"/>
                <a:tailEnd len="med" w="med" type="none"/>
              </a:ln>
            </p:spPr>
          </p:cxnSp>
          <p:cxnSp>
            <p:nvCxnSpPr>
              <p:cNvPr id="241" name="Google Shape;241;p24"/>
              <p:cNvCxnSpPr/>
              <p:nvPr/>
            </p:nvCxnSpPr>
            <p:spPr>
              <a:xfrm rot="10800000">
                <a:off x="1977" y="2891"/>
                <a:ext cx="140" cy="421"/>
              </a:xfrm>
              <a:prstGeom prst="straightConnector1">
                <a:avLst/>
              </a:prstGeom>
              <a:noFill/>
              <a:ln cap="flat" cmpd="sng" w="25400">
                <a:solidFill>
                  <a:schemeClr val="dk1"/>
                </a:solidFill>
                <a:prstDash val="solid"/>
                <a:round/>
                <a:headEnd len="med" w="med" type="none"/>
                <a:tailEnd len="med" w="med" type="none"/>
              </a:ln>
            </p:spPr>
          </p:cxnSp>
          <p:cxnSp>
            <p:nvCxnSpPr>
              <p:cNvPr id="242" name="Google Shape;242;p24"/>
              <p:cNvCxnSpPr/>
              <p:nvPr/>
            </p:nvCxnSpPr>
            <p:spPr>
              <a:xfrm flipH="1" rot="10800000">
                <a:off x="1930" y="2891"/>
                <a:ext cx="47" cy="374"/>
              </a:xfrm>
              <a:prstGeom prst="straightConnector1">
                <a:avLst/>
              </a:prstGeom>
              <a:noFill/>
              <a:ln cap="flat" cmpd="sng" w="25400">
                <a:solidFill>
                  <a:schemeClr val="dk1"/>
                </a:solidFill>
                <a:prstDash val="solid"/>
                <a:round/>
                <a:headEnd len="med" w="med" type="none"/>
                <a:tailEnd len="med" w="med" type="none"/>
              </a:ln>
            </p:spPr>
          </p:cxnSp>
          <p:sp>
            <p:nvSpPr>
              <p:cNvPr id="243" name="Google Shape;243;p24"/>
              <p:cNvSpPr/>
              <p:nvPr/>
            </p:nvSpPr>
            <p:spPr>
              <a:xfrm>
                <a:off x="1670" y="2761"/>
                <a:ext cx="379"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Hair cells</a:t>
                </a:r>
                <a:endParaRPr/>
              </a:p>
            </p:txBody>
          </p:sp>
          <p:cxnSp>
            <p:nvCxnSpPr>
              <p:cNvPr id="244" name="Google Shape;244;p24"/>
              <p:cNvCxnSpPr/>
              <p:nvPr/>
            </p:nvCxnSpPr>
            <p:spPr>
              <a:xfrm flipH="1" rot="10800000">
                <a:off x="2191" y="2970"/>
                <a:ext cx="98" cy="170"/>
              </a:xfrm>
              <a:prstGeom prst="straightConnector1">
                <a:avLst/>
              </a:prstGeom>
              <a:noFill/>
              <a:ln cap="flat" cmpd="sng" w="25400">
                <a:solidFill>
                  <a:schemeClr val="dk1"/>
                </a:solidFill>
                <a:prstDash val="solid"/>
                <a:round/>
                <a:headEnd len="med" w="med" type="none"/>
                <a:tailEnd len="med" w="med" type="none"/>
              </a:ln>
            </p:spPr>
          </p:cxnSp>
          <p:sp>
            <p:nvSpPr>
              <p:cNvPr id="245" name="Google Shape;245;p24"/>
              <p:cNvSpPr/>
              <p:nvPr/>
            </p:nvSpPr>
            <p:spPr>
              <a:xfrm>
                <a:off x="2146" y="2738"/>
                <a:ext cx="423" cy="21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Tectorial</a:t>
                </a:r>
                <a:br>
                  <a:rPr b="0" i="0" lang="en-US" sz="800" u="none" cap="none" strike="noStrike">
                    <a:solidFill>
                      <a:schemeClr val="dk1"/>
                    </a:solidFill>
                    <a:latin typeface="Arial"/>
                    <a:ea typeface="Arial"/>
                    <a:cs typeface="Arial"/>
                    <a:sym typeface="Arial"/>
                  </a:rPr>
                </a:br>
                <a:r>
                  <a:rPr b="0" i="0" lang="en-US" sz="800" u="none" cap="none" strike="noStrike">
                    <a:solidFill>
                      <a:schemeClr val="dk1"/>
                    </a:solidFill>
                    <a:latin typeface="Arial"/>
                    <a:ea typeface="Arial"/>
                    <a:cs typeface="Arial"/>
                    <a:sym typeface="Arial"/>
                  </a:rPr>
                  <a:t>membrane</a:t>
                </a:r>
                <a:endParaRPr/>
              </a:p>
            </p:txBody>
          </p:sp>
          <p:cxnSp>
            <p:nvCxnSpPr>
              <p:cNvPr id="246" name="Google Shape;246;p24"/>
              <p:cNvCxnSpPr/>
              <p:nvPr/>
            </p:nvCxnSpPr>
            <p:spPr>
              <a:xfrm flipH="1">
                <a:off x="1337" y="3476"/>
                <a:ext cx="234" cy="93"/>
              </a:xfrm>
              <a:prstGeom prst="straightConnector1">
                <a:avLst/>
              </a:prstGeom>
              <a:noFill/>
              <a:ln cap="flat" cmpd="sng" w="25400">
                <a:solidFill>
                  <a:schemeClr val="dk1"/>
                </a:solidFill>
                <a:prstDash val="solid"/>
                <a:round/>
                <a:headEnd len="med" w="med" type="none"/>
                <a:tailEnd len="med" w="med" type="none"/>
              </a:ln>
            </p:spPr>
          </p:cxnSp>
          <p:sp>
            <p:nvSpPr>
              <p:cNvPr id="247" name="Google Shape;247;p24"/>
              <p:cNvSpPr/>
              <p:nvPr/>
            </p:nvSpPr>
            <p:spPr>
              <a:xfrm>
                <a:off x="993" y="3573"/>
                <a:ext cx="423" cy="21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800" u="none" cap="none" strike="noStrike">
                    <a:solidFill>
                      <a:schemeClr val="dk1"/>
                    </a:solidFill>
                    <a:latin typeface="Arial"/>
                    <a:ea typeface="Arial"/>
                    <a:cs typeface="Arial"/>
                    <a:sym typeface="Arial"/>
                  </a:rPr>
                  <a:t>Basilar</a:t>
                </a:r>
                <a:br>
                  <a:rPr b="0" i="0" lang="en-US" sz="800" u="none" cap="none" strike="noStrike">
                    <a:solidFill>
                      <a:schemeClr val="dk1"/>
                    </a:solidFill>
                    <a:latin typeface="Arial"/>
                    <a:ea typeface="Arial"/>
                    <a:cs typeface="Arial"/>
                    <a:sym typeface="Arial"/>
                  </a:rPr>
                </a:br>
                <a:r>
                  <a:rPr b="0" i="0" lang="en-US" sz="800" u="none" cap="none" strike="noStrike">
                    <a:solidFill>
                      <a:schemeClr val="dk1"/>
                    </a:solidFill>
                    <a:latin typeface="Arial"/>
                    <a:ea typeface="Arial"/>
                    <a:cs typeface="Arial"/>
                    <a:sym typeface="Arial"/>
                  </a:rPr>
                  <a:t>membrane</a:t>
                </a:r>
                <a:endParaRPr/>
              </a:p>
            </p:txBody>
          </p:sp>
          <p:sp>
            <p:nvSpPr>
              <p:cNvPr id="248" name="Google Shape;248;p24"/>
              <p:cNvSpPr txBox="1"/>
              <p:nvPr/>
            </p:nvSpPr>
            <p:spPr>
              <a:xfrm>
                <a:off x="2427" y="3573"/>
                <a:ext cx="438" cy="21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800" u="none" cap="none" strike="noStrike">
                    <a:solidFill>
                      <a:schemeClr val="dk1"/>
                    </a:solidFill>
                    <a:latin typeface="Arial"/>
                    <a:ea typeface="Arial"/>
                    <a:cs typeface="Arial"/>
                    <a:sym typeface="Arial"/>
                  </a:rPr>
                  <a:t>To auditory</a:t>
                </a:r>
                <a:br>
                  <a:rPr b="0" i="0" lang="en-US" sz="800" u="none" cap="none" strike="noStrike">
                    <a:solidFill>
                      <a:schemeClr val="dk1"/>
                    </a:solidFill>
                    <a:latin typeface="Arial"/>
                    <a:ea typeface="Arial"/>
                    <a:cs typeface="Arial"/>
                    <a:sym typeface="Arial"/>
                  </a:rPr>
                </a:br>
                <a:r>
                  <a:rPr b="0" i="0" lang="en-US" sz="800" u="none" cap="none" strike="noStrike">
                    <a:solidFill>
                      <a:schemeClr val="dk1"/>
                    </a:solidFill>
                    <a:latin typeface="Arial"/>
                    <a:ea typeface="Arial"/>
                    <a:cs typeface="Arial"/>
                    <a:sym typeface="Arial"/>
                  </a:rPr>
                  <a:t>nerve</a:t>
                </a:r>
                <a:endParaRPr/>
              </a:p>
            </p:txBody>
          </p:sp>
          <p:cxnSp>
            <p:nvCxnSpPr>
              <p:cNvPr id="249" name="Google Shape;249;p24"/>
              <p:cNvCxnSpPr/>
              <p:nvPr/>
            </p:nvCxnSpPr>
            <p:spPr>
              <a:xfrm flipH="1">
                <a:off x="2004" y="3515"/>
                <a:ext cx="254" cy="130"/>
              </a:xfrm>
              <a:prstGeom prst="straightConnector1">
                <a:avLst/>
              </a:prstGeom>
              <a:noFill/>
              <a:ln cap="flat" cmpd="sng" w="25400">
                <a:solidFill>
                  <a:schemeClr val="dk1"/>
                </a:solidFill>
                <a:prstDash val="solid"/>
                <a:round/>
                <a:headEnd len="med" w="med" type="none"/>
                <a:tailEnd len="med" w="med" type="none"/>
              </a:ln>
            </p:spPr>
          </p:cxnSp>
          <p:sp>
            <p:nvSpPr>
              <p:cNvPr id="250" name="Google Shape;250;p24"/>
              <p:cNvSpPr/>
              <p:nvPr/>
            </p:nvSpPr>
            <p:spPr>
              <a:xfrm>
                <a:off x="1633" y="3566"/>
                <a:ext cx="592" cy="21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800" u="none" cap="none" strike="noStrike">
                    <a:solidFill>
                      <a:schemeClr val="dk1"/>
                    </a:solidFill>
                    <a:latin typeface="Arial"/>
                    <a:ea typeface="Arial"/>
                    <a:cs typeface="Arial"/>
                    <a:sym typeface="Arial"/>
                  </a:rPr>
                  <a:t>Axons of </a:t>
                </a:r>
                <a:br>
                  <a:rPr b="0" i="0" lang="en-US" sz="800" u="none" cap="none" strike="noStrike">
                    <a:solidFill>
                      <a:schemeClr val="dk1"/>
                    </a:solidFill>
                    <a:latin typeface="Arial"/>
                    <a:ea typeface="Arial"/>
                    <a:cs typeface="Arial"/>
                    <a:sym typeface="Arial"/>
                  </a:rPr>
                </a:br>
                <a:r>
                  <a:rPr b="0" i="0" lang="en-US" sz="800" u="none" cap="none" strike="noStrike">
                    <a:solidFill>
                      <a:schemeClr val="dk1"/>
                    </a:solidFill>
                    <a:latin typeface="Arial"/>
                    <a:ea typeface="Arial"/>
                    <a:cs typeface="Arial"/>
                    <a:sym typeface="Arial"/>
                  </a:rPr>
                  <a:t>sensory neurons</a:t>
                </a:r>
                <a:endParaRPr/>
              </a:p>
            </p:txBody>
          </p:sp>
        </p:grpSp>
        <p:sp>
          <p:nvSpPr>
            <p:cNvPr id="251" name="Google Shape;251;p24"/>
            <p:cNvSpPr/>
            <p:nvPr/>
          </p:nvSpPr>
          <p:spPr>
            <a:xfrm>
              <a:off x="1298" y="860"/>
              <a:ext cx="93" cy="94"/>
            </a:xfrm>
            <a:prstGeom prst="flowChartConnector">
              <a:avLst/>
            </a:prstGeom>
            <a:solidFill>
              <a:schemeClr val="hlink"/>
            </a:solid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b="0" i="0" sz="2900" u="none" cap="none" strike="noStrike">
                <a:solidFill>
                  <a:schemeClr val="dk1"/>
                </a:solidFill>
                <a:latin typeface="Arial"/>
                <a:ea typeface="Arial"/>
                <a:cs typeface="Arial"/>
                <a:sym typeface="Arial"/>
              </a:endParaRPr>
            </a:p>
          </p:txBody>
        </p:sp>
        <p:sp>
          <p:nvSpPr>
            <p:cNvPr id="252" name="Google Shape;252;p24"/>
            <p:cNvSpPr/>
            <p:nvPr/>
          </p:nvSpPr>
          <p:spPr>
            <a:xfrm>
              <a:off x="1264" y="838"/>
              <a:ext cx="152"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1" i="0" lang="en-US" sz="800" u="none" cap="none" strike="noStrike">
                  <a:solidFill>
                    <a:schemeClr val="lt1"/>
                  </a:solidFill>
                  <a:latin typeface="Arial"/>
                  <a:ea typeface="Arial"/>
                  <a:cs typeface="Arial"/>
                  <a:sym typeface="Arial"/>
                </a:rPr>
                <a:t>1</a:t>
              </a:r>
              <a:endParaRPr/>
            </a:p>
          </p:txBody>
        </p:sp>
        <p:sp>
          <p:nvSpPr>
            <p:cNvPr id="253" name="Google Shape;253;p24"/>
            <p:cNvSpPr/>
            <p:nvPr/>
          </p:nvSpPr>
          <p:spPr>
            <a:xfrm>
              <a:off x="1365" y="845"/>
              <a:ext cx="892" cy="13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i="0" lang="en-US" sz="800" u="none" cap="none" strike="noStrike">
                  <a:solidFill>
                    <a:schemeClr val="dk1"/>
                  </a:solidFill>
                  <a:latin typeface="Arial"/>
                  <a:ea typeface="Arial"/>
                  <a:cs typeface="Arial"/>
                  <a:sym typeface="Arial"/>
                </a:rPr>
                <a:t>Overview of ear structure</a:t>
              </a:r>
              <a:endParaRPr/>
            </a:p>
          </p:txBody>
        </p:sp>
        <p:sp>
          <p:nvSpPr>
            <p:cNvPr id="254" name="Google Shape;254;p24"/>
            <p:cNvSpPr/>
            <p:nvPr/>
          </p:nvSpPr>
          <p:spPr>
            <a:xfrm>
              <a:off x="2937" y="860"/>
              <a:ext cx="94" cy="94"/>
            </a:xfrm>
            <a:prstGeom prst="flowChartConnector">
              <a:avLst/>
            </a:prstGeom>
            <a:solidFill>
              <a:schemeClr val="hlink"/>
            </a:solid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b="0" i="0" sz="2900" u="none" cap="none" strike="noStrike">
                <a:solidFill>
                  <a:schemeClr val="dk1"/>
                </a:solidFill>
                <a:latin typeface="Arial"/>
                <a:ea typeface="Arial"/>
                <a:cs typeface="Arial"/>
                <a:sym typeface="Arial"/>
              </a:endParaRPr>
            </a:p>
          </p:txBody>
        </p:sp>
        <p:sp>
          <p:nvSpPr>
            <p:cNvPr id="255" name="Google Shape;255;p24"/>
            <p:cNvSpPr/>
            <p:nvPr/>
          </p:nvSpPr>
          <p:spPr>
            <a:xfrm>
              <a:off x="2912" y="838"/>
              <a:ext cx="152"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1" i="0" lang="en-US" sz="800" u="none" cap="none" strike="noStrike">
                  <a:solidFill>
                    <a:schemeClr val="lt1"/>
                  </a:solidFill>
                  <a:latin typeface="Arial"/>
                  <a:ea typeface="Arial"/>
                  <a:cs typeface="Arial"/>
                  <a:sym typeface="Arial"/>
                </a:rPr>
                <a:t>2</a:t>
              </a:r>
              <a:endParaRPr/>
            </a:p>
          </p:txBody>
        </p:sp>
        <p:sp>
          <p:nvSpPr>
            <p:cNvPr id="256" name="Google Shape;256;p24"/>
            <p:cNvSpPr/>
            <p:nvPr/>
          </p:nvSpPr>
          <p:spPr>
            <a:xfrm>
              <a:off x="3005" y="845"/>
              <a:ext cx="992" cy="13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i="0" lang="en-US" sz="800" u="none" cap="none" strike="noStrike">
                  <a:solidFill>
                    <a:schemeClr val="dk1"/>
                  </a:solidFill>
                  <a:latin typeface="Arial"/>
                  <a:ea typeface="Arial"/>
                  <a:cs typeface="Arial"/>
                  <a:sym typeface="Arial"/>
                </a:rPr>
                <a:t>The middle ear and inner ear</a:t>
              </a:r>
              <a:endParaRPr/>
            </a:p>
          </p:txBody>
        </p:sp>
        <p:sp>
          <p:nvSpPr>
            <p:cNvPr id="257" name="Google Shape;257;p24"/>
            <p:cNvSpPr/>
            <p:nvPr/>
          </p:nvSpPr>
          <p:spPr>
            <a:xfrm>
              <a:off x="1383" y="3971"/>
              <a:ext cx="94" cy="94"/>
            </a:xfrm>
            <a:prstGeom prst="flowChartConnector">
              <a:avLst/>
            </a:prstGeom>
            <a:solidFill>
              <a:schemeClr val="hlink"/>
            </a:solid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b="0" i="0" sz="2900" u="none" cap="none" strike="noStrike">
                <a:solidFill>
                  <a:schemeClr val="dk1"/>
                </a:solidFill>
                <a:latin typeface="Arial"/>
                <a:ea typeface="Arial"/>
                <a:cs typeface="Arial"/>
                <a:sym typeface="Arial"/>
              </a:endParaRPr>
            </a:p>
          </p:txBody>
        </p:sp>
        <p:sp>
          <p:nvSpPr>
            <p:cNvPr id="258" name="Google Shape;258;p24"/>
            <p:cNvSpPr/>
            <p:nvPr/>
          </p:nvSpPr>
          <p:spPr>
            <a:xfrm>
              <a:off x="1358" y="3948"/>
              <a:ext cx="152"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1" i="0" lang="en-US" sz="800" u="none" cap="none" strike="noStrike">
                  <a:solidFill>
                    <a:schemeClr val="lt1"/>
                  </a:solidFill>
                  <a:latin typeface="Arial"/>
                  <a:ea typeface="Arial"/>
                  <a:cs typeface="Arial"/>
                  <a:sym typeface="Arial"/>
                </a:rPr>
                <a:t>4</a:t>
              </a:r>
              <a:endParaRPr/>
            </a:p>
          </p:txBody>
        </p:sp>
        <p:sp>
          <p:nvSpPr>
            <p:cNvPr id="259" name="Google Shape;259;p24"/>
            <p:cNvSpPr/>
            <p:nvPr/>
          </p:nvSpPr>
          <p:spPr>
            <a:xfrm>
              <a:off x="1451" y="3956"/>
              <a:ext cx="671" cy="13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i="0" lang="en-US" sz="800" u="none" cap="none" strike="noStrike">
                  <a:solidFill>
                    <a:schemeClr val="dk1"/>
                  </a:solidFill>
                  <a:latin typeface="Arial"/>
                  <a:ea typeface="Arial"/>
                  <a:cs typeface="Arial"/>
                  <a:sym typeface="Arial"/>
                </a:rPr>
                <a:t>The organ of Corti</a:t>
              </a:r>
              <a:endParaRPr/>
            </a:p>
          </p:txBody>
        </p:sp>
        <p:sp>
          <p:nvSpPr>
            <p:cNvPr id="260" name="Google Shape;260;p24"/>
            <p:cNvSpPr/>
            <p:nvPr/>
          </p:nvSpPr>
          <p:spPr>
            <a:xfrm>
              <a:off x="3023" y="3971"/>
              <a:ext cx="94" cy="94"/>
            </a:xfrm>
            <a:prstGeom prst="flowChartConnector">
              <a:avLst/>
            </a:prstGeom>
            <a:solidFill>
              <a:schemeClr val="hlink"/>
            </a:solid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b="0" i="0" sz="2900" u="none" cap="none" strike="noStrike">
                <a:solidFill>
                  <a:schemeClr val="dk1"/>
                </a:solidFill>
                <a:latin typeface="Arial"/>
                <a:ea typeface="Arial"/>
                <a:cs typeface="Arial"/>
                <a:sym typeface="Arial"/>
              </a:endParaRPr>
            </a:p>
          </p:txBody>
        </p:sp>
        <p:sp>
          <p:nvSpPr>
            <p:cNvPr id="261" name="Google Shape;261;p24"/>
            <p:cNvSpPr/>
            <p:nvPr/>
          </p:nvSpPr>
          <p:spPr>
            <a:xfrm>
              <a:off x="2998" y="3948"/>
              <a:ext cx="152"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1" i="0" lang="en-US" sz="800" u="none" cap="none" strike="noStrike">
                  <a:solidFill>
                    <a:schemeClr val="lt1"/>
                  </a:solidFill>
                  <a:latin typeface="Arial"/>
                  <a:ea typeface="Arial"/>
                  <a:cs typeface="Arial"/>
                  <a:sym typeface="Arial"/>
                </a:rPr>
                <a:t>3</a:t>
              </a:r>
              <a:endParaRPr/>
            </a:p>
          </p:txBody>
        </p:sp>
        <p:sp>
          <p:nvSpPr>
            <p:cNvPr id="262" name="Google Shape;262;p24"/>
            <p:cNvSpPr/>
            <p:nvPr/>
          </p:nvSpPr>
          <p:spPr>
            <a:xfrm>
              <a:off x="3090" y="3957"/>
              <a:ext cx="488" cy="13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i="0" lang="en-US" sz="800" u="none" cap="none" strike="noStrike">
                  <a:solidFill>
                    <a:schemeClr val="dk1"/>
                  </a:solidFill>
                  <a:latin typeface="Arial"/>
                  <a:ea typeface="Arial"/>
                  <a:cs typeface="Arial"/>
                  <a:sym typeface="Arial"/>
                </a:rPr>
                <a:t>The cochlea</a:t>
              </a:r>
              <a:endParaRPr/>
            </a:p>
          </p:txBody>
        </p:sp>
        <p:sp>
          <p:nvSpPr>
            <p:cNvPr id="263" name="Google Shape;263;p24"/>
            <p:cNvSpPr/>
            <p:nvPr/>
          </p:nvSpPr>
          <p:spPr>
            <a:xfrm>
              <a:off x="4237" y="3904"/>
              <a:ext cx="520"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Organ of Corti</a:t>
              </a:r>
              <a:endParaRPr/>
            </a:p>
          </p:txBody>
        </p:sp>
        <p:cxnSp>
          <p:nvCxnSpPr>
            <p:cNvPr id="264" name="Google Shape;264;p24"/>
            <p:cNvCxnSpPr/>
            <p:nvPr/>
          </p:nvCxnSpPr>
          <p:spPr>
            <a:xfrm>
              <a:off x="3617" y="3546"/>
              <a:ext cx="609" cy="422"/>
            </a:xfrm>
            <a:prstGeom prst="straightConnector1">
              <a:avLst/>
            </a:prstGeom>
            <a:noFill/>
            <a:ln cap="flat" cmpd="sng" w="25400">
              <a:solidFill>
                <a:schemeClr val="dk1"/>
              </a:solidFill>
              <a:prstDash val="solid"/>
              <a:round/>
              <a:headEnd len="med" w="med" type="none"/>
              <a:tailEnd len="med" w="med" type="none"/>
            </a:ln>
          </p:spPr>
        </p:cxnSp>
        <p:sp>
          <p:nvSpPr>
            <p:cNvPr id="265" name="Google Shape;265;p24"/>
            <p:cNvSpPr/>
            <p:nvPr/>
          </p:nvSpPr>
          <p:spPr>
            <a:xfrm rot="5400000">
              <a:off x="1722" y="1136"/>
              <a:ext cx="46" cy="625"/>
            </a:xfrm>
            <a:prstGeom prst="leftBrace">
              <a:avLst>
                <a:gd fmla="val 113225" name="adj1"/>
                <a:gd fmla="val 50125"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b="0" i="0" sz="2900" u="none" cap="none" strike="noStrike">
                <a:solidFill>
                  <a:schemeClr val="dk1"/>
                </a:solidFill>
                <a:latin typeface="Arial"/>
                <a:ea typeface="Arial"/>
                <a:cs typeface="Arial"/>
                <a:sym typeface="Arial"/>
              </a:endParaRPr>
            </a:p>
          </p:txBody>
        </p:sp>
        <p:sp>
          <p:nvSpPr>
            <p:cNvPr id="266" name="Google Shape;266;p24"/>
            <p:cNvSpPr/>
            <p:nvPr/>
          </p:nvSpPr>
          <p:spPr>
            <a:xfrm rot="5400000">
              <a:off x="2163" y="1357"/>
              <a:ext cx="31" cy="196"/>
            </a:xfrm>
            <a:prstGeom prst="leftBrace">
              <a:avLst>
                <a:gd fmla="val 52688" name="adj1"/>
                <a:gd fmla="val 50000"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b="0" i="0" sz="2900" u="none" cap="none" strike="noStrike">
                <a:solidFill>
                  <a:schemeClr val="dk1"/>
                </a:solidFill>
                <a:latin typeface="Arial"/>
                <a:ea typeface="Arial"/>
                <a:cs typeface="Arial"/>
                <a:sym typeface="Arial"/>
              </a:endParaRPr>
            </a:p>
          </p:txBody>
        </p:sp>
        <p:sp>
          <p:nvSpPr>
            <p:cNvPr id="267" name="Google Shape;267;p24"/>
            <p:cNvSpPr/>
            <p:nvPr/>
          </p:nvSpPr>
          <p:spPr>
            <a:xfrm rot="5400000">
              <a:off x="2428" y="1318"/>
              <a:ext cx="31" cy="273"/>
            </a:xfrm>
            <a:prstGeom prst="leftBrace">
              <a:avLst>
                <a:gd fmla="val 73387" name="adj1"/>
                <a:gd fmla="val 50000"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b="0" i="0" sz="2900" u="none" cap="none" strike="noStrike">
                <a:solidFill>
                  <a:schemeClr val="dk1"/>
                </a:solidFill>
                <a:latin typeface="Arial"/>
                <a:ea typeface="Arial"/>
                <a:cs typeface="Arial"/>
                <a:sym typeface="Arial"/>
              </a:endParaRPr>
            </a:p>
          </p:txBody>
        </p:sp>
        <p:sp>
          <p:nvSpPr>
            <p:cNvPr id="268" name="Google Shape;268;p24"/>
            <p:cNvSpPr txBox="1"/>
            <p:nvPr/>
          </p:nvSpPr>
          <p:spPr>
            <a:xfrm>
              <a:off x="1545" y="1309"/>
              <a:ext cx="388"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Outer ear</a:t>
              </a:r>
              <a:endParaRPr/>
            </a:p>
          </p:txBody>
        </p:sp>
        <p:sp>
          <p:nvSpPr>
            <p:cNvPr id="269" name="Google Shape;269;p24"/>
            <p:cNvSpPr txBox="1"/>
            <p:nvPr/>
          </p:nvSpPr>
          <p:spPr>
            <a:xfrm>
              <a:off x="2024" y="1230"/>
              <a:ext cx="305" cy="212"/>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Middle</a:t>
              </a:r>
              <a:br>
                <a:rPr b="0" i="0" lang="en-US" sz="800" u="none" cap="none" strike="noStrike">
                  <a:solidFill>
                    <a:schemeClr val="dk1"/>
                  </a:solidFill>
                  <a:latin typeface="Arial"/>
                  <a:ea typeface="Arial"/>
                  <a:cs typeface="Arial"/>
                  <a:sym typeface="Arial"/>
                </a:rPr>
              </a:br>
              <a:r>
                <a:rPr b="0" i="0" lang="en-US" sz="800" u="none" cap="none" strike="noStrike">
                  <a:solidFill>
                    <a:schemeClr val="dk1"/>
                  </a:solidFill>
                  <a:latin typeface="Arial"/>
                  <a:ea typeface="Arial"/>
                  <a:cs typeface="Arial"/>
                  <a:sym typeface="Arial"/>
                </a:rPr>
                <a:t>ear</a:t>
              </a:r>
              <a:endParaRPr/>
            </a:p>
          </p:txBody>
        </p:sp>
        <p:sp>
          <p:nvSpPr>
            <p:cNvPr id="270" name="Google Shape;270;p24"/>
            <p:cNvSpPr txBox="1"/>
            <p:nvPr/>
          </p:nvSpPr>
          <p:spPr>
            <a:xfrm>
              <a:off x="2272" y="1311"/>
              <a:ext cx="374" cy="13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Inner ear</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The Mammalian Cochlea</a:t>
            </a:r>
            <a:endParaRPr/>
          </a:p>
        </p:txBody>
      </p:sp>
      <p:grpSp>
        <p:nvGrpSpPr>
          <p:cNvPr id="276" name="Google Shape;276;p25"/>
          <p:cNvGrpSpPr/>
          <p:nvPr/>
        </p:nvGrpSpPr>
        <p:grpSpPr>
          <a:xfrm>
            <a:off x="499854" y="1269999"/>
            <a:ext cx="5459225" cy="5210313"/>
            <a:chOff x="1056" y="576"/>
            <a:chExt cx="3335" cy="3395"/>
          </a:xfrm>
        </p:grpSpPr>
        <p:pic>
          <p:nvPicPr>
            <p:cNvPr id="277" name="Google Shape;277;p25"/>
            <p:cNvPicPr preferRelativeResize="0"/>
            <p:nvPr/>
          </p:nvPicPr>
          <p:blipFill rotWithShape="1">
            <a:blip r:embed="rId3">
              <a:alphaModFix/>
            </a:blip>
            <a:srcRect b="0" l="0" r="0" t="0"/>
            <a:stretch/>
          </p:blipFill>
          <p:spPr>
            <a:xfrm>
              <a:off x="1056" y="576"/>
              <a:ext cx="3321" cy="3360"/>
            </a:xfrm>
            <a:prstGeom prst="rect">
              <a:avLst/>
            </a:prstGeom>
            <a:noFill/>
            <a:ln>
              <a:noFill/>
            </a:ln>
          </p:spPr>
        </p:pic>
        <p:grpSp>
          <p:nvGrpSpPr>
            <p:cNvPr id="278" name="Google Shape;278;p25"/>
            <p:cNvGrpSpPr/>
            <p:nvPr/>
          </p:nvGrpSpPr>
          <p:grpSpPr>
            <a:xfrm>
              <a:off x="1283" y="1432"/>
              <a:ext cx="3108" cy="2539"/>
              <a:chOff x="1283" y="1432"/>
              <a:chExt cx="3108" cy="2539"/>
            </a:xfrm>
          </p:grpSpPr>
          <p:cxnSp>
            <p:nvCxnSpPr>
              <p:cNvPr id="279" name="Google Shape;279;p25"/>
              <p:cNvCxnSpPr/>
              <p:nvPr/>
            </p:nvCxnSpPr>
            <p:spPr>
              <a:xfrm>
                <a:off x="1774" y="1432"/>
                <a:ext cx="160" cy="144"/>
              </a:xfrm>
              <a:prstGeom prst="straightConnector1">
                <a:avLst/>
              </a:prstGeom>
              <a:noFill/>
              <a:ln cap="flat" cmpd="sng" w="25400">
                <a:solidFill>
                  <a:schemeClr val="dk1"/>
                </a:solidFill>
                <a:prstDash val="solid"/>
                <a:round/>
                <a:headEnd len="med" w="med" type="none"/>
                <a:tailEnd len="med" w="med" type="none"/>
              </a:ln>
            </p:spPr>
          </p:cxnSp>
          <p:sp>
            <p:nvSpPr>
              <p:cNvPr id="280" name="Google Shape;280;p25"/>
              <p:cNvSpPr/>
              <p:nvPr/>
            </p:nvSpPr>
            <p:spPr>
              <a:xfrm>
                <a:off x="1850" y="1532"/>
                <a:ext cx="513" cy="197"/>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Cochlea</a:t>
                </a:r>
                <a:endParaRPr/>
              </a:p>
            </p:txBody>
          </p:sp>
          <p:cxnSp>
            <p:nvCxnSpPr>
              <p:cNvPr id="281" name="Google Shape;281;p25"/>
              <p:cNvCxnSpPr/>
              <p:nvPr/>
            </p:nvCxnSpPr>
            <p:spPr>
              <a:xfrm rot="10800000">
                <a:off x="1720" y="1928"/>
                <a:ext cx="0" cy="1072"/>
              </a:xfrm>
              <a:prstGeom prst="straightConnector1">
                <a:avLst/>
              </a:prstGeom>
              <a:noFill/>
              <a:ln cap="flat" cmpd="sng" w="25400">
                <a:solidFill>
                  <a:schemeClr val="dk1"/>
                </a:solidFill>
                <a:prstDash val="solid"/>
                <a:round/>
                <a:headEnd len="med" w="med" type="none"/>
                <a:tailEnd len="med" w="med" type="none"/>
              </a:ln>
            </p:spPr>
          </p:cxnSp>
          <p:sp>
            <p:nvSpPr>
              <p:cNvPr id="282" name="Google Shape;282;p25"/>
              <p:cNvSpPr/>
              <p:nvPr/>
            </p:nvSpPr>
            <p:spPr>
              <a:xfrm>
                <a:off x="1484" y="1750"/>
                <a:ext cx="461" cy="197"/>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Stapes</a:t>
                </a:r>
                <a:endParaRPr/>
              </a:p>
            </p:txBody>
          </p:sp>
          <p:cxnSp>
            <p:nvCxnSpPr>
              <p:cNvPr id="283" name="Google Shape;283;p25"/>
              <p:cNvCxnSpPr/>
              <p:nvPr/>
            </p:nvCxnSpPr>
            <p:spPr>
              <a:xfrm rot="10800000">
                <a:off x="2064" y="2416"/>
                <a:ext cx="0" cy="568"/>
              </a:xfrm>
              <a:prstGeom prst="straightConnector1">
                <a:avLst/>
              </a:prstGeom>
              <a:noFill/>
              <a:ln cap="flat" cmpd="sng" w="25400">
                <a:solidFill>
                  <a:schemeClr val="dk1"/>
                </a:solidFill>
                <a:prstDash val="solid"/>
                <a:round/>
                <a:headEnd len="med" w="med" type="none"/>
                <a:tailEnd len="med" w="med" type="none"/>
              </a:ln>
            </p:spPr>
          </p:cxnSp>
          <p:sp>
            <p:nvSpPr>
              <p:cNvPr id="284" name="Google Shape;284;p25"/>
              <p:cNvSpPr/>
              <p:nvPr/>
            </p:nvSpPr>
            <p:spPr>
              <a:xfrm>
                <a:off x="1910" y="2110"/>
                <a:ext cx="480" cy="308"/>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800" u="none" cap="none" strike="noStrike">
                    <a:solidFill>
                      <a:schemeClr val="dk1"/>
                    </a:solidFill>
                    <a:latin typeface="Arial"/>
                    <a:ea typeface="Arial"/>
                    <a:cs typeface="Arial"/>
                    <a:sym typeface="Arial"/>
                  </a:rPr>
                  <a:t>Oval </a:t>
                </a:r>
                <a:br>
                  <a:rPr b="0" i="0" lang="en-US" sz="800" u="none" cap="none" strike="noStrike">
                    <a:solidFill>
                      <a:schemeClr val="dk1"/>
                    </a:solidFill>
                    <a:latin typeface="Arial"/>
                    <a:ea typeface="Arial"/>
                    <a:cs typeface="Arial"/>
                    <a:sym typeface="Arial"/>
                  </a:rPr>
                </a:br>
                <a:r>
                  <a:rPr b="0" i="0" lang="en-US" sz="800" u="none" cap="none" strike="noStrike">
                    <a:solidFill>
                      <a:schemeClr val="dk1"/>
                    </a:solidFill>
                    <a:latin typeface="Arial"/>
                    <a:ea typeface="Arial"/>
                    <a:cs typeface="Arial"/>
                    <a:sym typeface="Arial"/>
                  </a:rPr>
                  <a:t>window</a:t>
                </a:r>
                <a:endParaRPr/>
              </a:p>
            </p:txBody>
          </p:sp>
          <p:cxnSp>
            <p:nvCxnSpPr>
              <p:cNvPr id="285" name="Google Shape;285;p25"/>
              <p:cNvCxnSpPr/>
              <p:nvPr/>
            </p:nvCxnSpPr>
            <p:spPr>
              <a:xfrm rot="10800000">
                <a:off x="4176" y="2552"/>
                <a:ext cx="0" cy="200"/>
              </a:xfrm>
              <a:prstGeom prst="straightConnector1">
                <a:avLst/>
              </a:prstGeom>
              <a:noFill/>
              <a:ln cap="flat" cmpd="sng" w="25400">
                <a:solidFill>
                  <a:schemeClr val="dk1"/>
                </a:solidFill>
                <a:prstDash val="solid"/>
                <a:round/>
                <a:headEnd len="med" w="med" type="none"/>
                <a:tailEnd len="med" w="med" type="none"/>
              </a:ln>
            </p:spPr>
          </p:cxnSp>
          <p:sp>
            <p:nvSpPr>
              <p:cNvPr id="286" name="Google Shape;286;p25"/>
              <p:cNvSpPr/>
              <p:nvPr/>
            </p:nvSpPr>
            <p:spPr>
              <a:xfrm>
                <a:off x="4008" y="2382"/>
                <a:ext cx="383" cy="196"/>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Apex</a:t>
                </a:r>
                <a:endParaRPr/>
              </a:p>
            </p:txBody>
          </p:sp>
          <p:cxnSp>
            <p:nvCxnSpPr>
              <p:cNvPr id="287" name="Google Shape;287;p25"/>
              <p:cNvCxnSpPr/>
              <p:nvPr/>
            </p:nvCxnSpPr>
            <p:spPr>
              <a:xfrm rot="10800000">
                <a:off x="3648" y="2216"/>
                <a:ext cx="176" cy="176"/>
              </a:xfrm>
              <a:prstGeom prst="straightConnector1">
                <a:avLst/>
              </a:prstGeom>
              <a:noFill/>
              <a:ln cap="flat" cmpd="sng" w="25400">
                <a:solidFill>
                  <a:schemeClr val="dk1"/>
                </a:solidFill>
                <a:prstDash val="solid"/>
                <a:round/>
                <a:headEnd len="med" w="med" type="none"/>
                <a:tailEnd len="med" w="med" type="none"/>
              </a:ln>
            </p:spPr>
          </p:cxnSp>
          <p:sp>
            <p:nvSpPr>
              <p:cNvPr id="288" name="Google Shape;288;p25"/>
              <p:cNvSpPr/>
              <p:nvPr/>
            </p:nvSpPr>
            <p:spPr>
              <a:xfrm>
                <a:off x="3399" y="1797"/>
                <a:ext cx="534" cy="42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800" u="none" cap="none" strike="noStrike">
                    <a:solidFill>
                      <a:schemeClr val="dk1"/>
                    </a:solidFill>
                    <a:latin typeface="Arial"/>
                    <a:ea typeface="Arial"/>
                    <a:cs typeface="Arial"/>
                    <a:sym typeface="Arial"/>
                  </a:rPr>
                  <a:t>Axons of</a:t>
                </a:r>
                <a:br>
                  <a:rPr b="0" i="0" lang="en-US" sz="800" u="none" cap="none" strike="noStrike">
                    <a:solidFill>
                      <a:schemeClr val="dk1"/>
                    </a:solidFill>
                    <a:latin typeface="Arial"/>
                    <a:ea typeface="Arial"/>
                    <a:cs typeface="Arial"/>
                    <a:sym typeface="Arial"/>
                  </a:rPr>
                </a:br>
                <a:r>
                  <a:rPr b="0" i="0" lang="en-US" sz="800" u="none" cap="none" strike="noStrike">
                    <a:solidFill>
                      <a:schemeClr val="dk1"/>
                    </a:solidFill>
                    <a:latin typeface="Arial"/>
                    <a:ea typeface="Arial"/>
                    <a:cs typeface="Arial"/>
                    <a:sym typeface="Arial"/>
                  </a:rPr>
                  <a:t>sensory</a:t>
                </a:r>
                <a:br>
                  <a:rPr b="0" i="0" lang="en-US" sz="800" u="none" cap="none" strike="noStrike">
                    <a:solidFill>
                      <a:schemeClr val="dk1"/>
                    </a:solidFill>
                    <a:latin typeface="Arial"/>
                    <a:ea typeface="Arial"/>
                    <a:cs typeface="Arial"/>
                    <a:sym typeface="Arial"/>
                  </a:rPr>
                </a:br>
                <a:r>
                  <a:rPr b="0" i="0" lang="en-US" sz="800" u="none" cap="none" strike="noStrike">
                    <a:solidFill>
                      <a:schemeClr val="dk1"/>
                    </a:solidFill>
                    <a:latin typeface="Arial"/>
                    <a:ea typeface="Arial"/>
                    <a:cs typeface="Arial"/>
                    <a:sym typeface="Arial"/>
                  </a:rPr>
                  <a:t>neurons</a:t>
                </a:r>
                <a:endParaRPr/>
              </a:p>
            </p:txBody>
          </p:sp>
          <p:cxnSp>
            <p:nvCxnSpPr>
              <p:cNvPr id="289" name="Google Shape;289;p25"/>
              <p:cNvCxnSpPr/>
              <p:nvPr/>
            </p:nvCxnSpPr>
            <p:spPr>
              <a:xfrm>
                <a:off x="1864" y="3360"/>
                <a:ext cx="0" cy="200"/>
              </a:xfrm>
              <a:prstGeom prst="straightConnector1">
                <a:avLst/>
              </a:prstGeom>
              <a:noFill/>
              <a:ln cap="flat" cmpd="sng" w="25400">
                <a:solidFill>
                  <a:schemeClr val="dk1"/>
                </a:solidFill>
                <a:prstDash val="solid"/>
                <a:round/>
                <a:headEnd len="med" w="med" type="none"/>
                <a:tailEnd len="med" w="med" type="none"/>
              </a:ln>
            </p:spPr>
          </p:cxnSp>
          <p:sp>
            <p:nvSpPr>
              <p:cNvPr id="290" name="Google Shape;290;p25"/>
              <p:cNvSpPr/>
              <p:nvPr/>
            </p:nvSpPr>
            <p:spPr>
              <a:xfrm>
                <a:off x="1671" y="3543"/>
                <a:ext cx="481" cy="308"/>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800" u="none" cap="none" strike="noStrike">
                    <a:solidFill>
                      <a:schemeClr val="dk1"/>
                    </a:solidFill>
                    <a:latin typeface="Arial"/>
                    <a:ea typeface="Arial"/>
                    <a:cs typeface="Arial"/>
                    <a:sym typeface="Arial"/>
                  </a:rPr>
                  <a:t>Round</a:t>
                </a:r>
                <a:br>
                  <a:rPr b="0" i="0" lang="en-US" sz="800" u="none" cap="none" strike="noStrike">
                    <a:solidFill>
                      <a:schemeClr val="dk1"/>
                    </a:solidFill>
                    <a:latin typeface="Arial"/>
                    <a:ea typeface="Arial"/>
                    <a:cs typeface="Arial"/>
                    <a:sym typeface="Arial"/>
                  </a:rPr>
                </a:br>
                <a:r>
                  <a:rPr b="0" i="0" lang="en-US" sz="800" u="none" cap="none" strike="noStrike">
                    <a:solidFill>
                      <a:schemeClr val="dk1"/>
                    </a:solidFill>
                    <a:latin typeface="Arial"/>
                    <a:ea typeface="Arial"/>
                    <a:cs typeface="Arial"/>
                    <a:sym typeface="Arial"/>
                  </a:rPr>
                  <a:t>window</a:t>
                </a:r>
                <a:endParaRPr/>
              </a:p>
            </p:txBody>
          </p:sp>
          <p:cxnSp>
            <p:nvCxnSpPr>
              <p:cNvPr id="291" name="Google Shape;291;p25"/>
              <p:cNvCxnSpPr/>
              <p:nvPr/>
            </p:nvCxnSpPr>
            <p:spPr>
              <a:xfrm>
                <a:off x="2896" y="3400"/>
                <a:ext cx="0" cy="288"/>
              </a:xfrm>
              <a:prstGeom prst="straightConnector1">
                <a:avLst/>
              </a:prstGeom>
              <a:noFill/>
              <a:ln cap="flat" cmpd="sng" w="25400">
                <a:solidFill>
                  <a:schemeClr val="dk1"/>
                </a:solidFill>
                <a:prstDash val="solid"/>
                <a:round/>
                <a:headEnd len="med" w="med" type="none"/>
                <a:tailEnd len="med" w="med" type="none"/>
              </a:ln>
            </p:spPr>
          </p:cxnSp>
          <p:sp>
            <p:nvSpPr>
              <p:cNvPr id="292" name="Google Shape;292;p25"/>
              <p:cNvSpPr/>
              <p:nvPr/>
            </p:nvSpPr>
            <p:spPr>
              <a:xfrm>
                <a:off x="2694" y="3662"/>
                <a:ext cx="616" cy="309"/>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800" u="none" cap="none" strike="noStrike">
                    <a:solidFill>
                      <a:schemeClr val="dk1"/>
                    </a:solidFill>
                    <a:latin typeface="Arial"/>
                    <a:ea typeface="Arial"/>
                    <a:cs typeface="Arial"/>
                    <a:sym typeface="Arial"/>
                  </a:rPr>
                  <a:t>Basilar </a:t>
                </a:r>
                <a:br>
                  <a:rPr b="0" i="0" lang="en-US" sz="800" u="none" cap="none" strike="noStrike">
                    <a:solidFill>
                      <a:schemeClr val="dk1"/>
                    </a:solidFill>
                    <a:latin typeface="Arial"/>
                    <a:ea typeface="Arial"/>
                    <a:cs typeface="Arial"/>
                    <a:sym typeface="Arial"/>
                  </a:rPr>
                </a:br>
                <a:r>
                  <a:rPr b="0" i="0" lang="en-US" sz="800" u="none" cap="none" strike="noStrike">
                    <a:solidFill>
                      <a:schemeClr val="dk1"/>
                    </a:solidFill>
                    <a:latin typeface="Arial"/>
                    <a:ea typeface="Arial"/>
                    <a:cs typeface="Arial"/>
                    <a:sym typeface="Arial"/>
                  </a:rPr>
                  <a:t>membrane</a:t>
                </a:r>
                <a:endParaRPr/>
              </a:p>
            </p:txBody>
          </p:sp>
          <p:sp>
            <p:nvSpPr>
              <p:cNvPr id="293" name="Google Shape;293;p25"/>
              <p:cNvSpPr/>
              <p:nvPr/>
            </p:nvSpPr>
            <p:spPr>
              <a:xfrm>
                <a:off x="2544" y="3408"/>
                <a:ext cx="48" cy="144"/>
              </a:xfrm>
              <a:prstGeom prst="leftBrace">
                <a:avLst>
                  <a:gd fmla="val 25000" name="adj1"/>
                  <a:gd fmla="val 50000"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b="0" i="0" sz="2900" u="none" cap="none" strike="noStrike">
                  <a:solidFill>
                    <a:schemeClr val="dk1"/>
                  </a:solidFill>
                  <a:latin typeface="Arial"/>
                  <a:ea typeface="Arial"/>
                  <a:cs typeface="Arial"/>
                  <a:sym typeface="Arial"/>
                </a:endParaRPr>
              </a:p>
            </p:txBody>
          </p:sp>
          <p:cxnSp>
            <p:nvCxnSpPr>
              <p:cNvPr id="294" name="Google Shape;294;p25"/>
              <p:cNvCxnSpPr/>
              <p:nvPr/>
            </p:nvCxnSpPr>
            <p:spPr>
              <a:xfrm flipH="1">
                <a:off x="2448" y="3472"/>
                <a:ext cx="96" cy="144"/>
              </a:xfrm>
              <a:prstGeom prst="straightConnector1">
                <a:avLst/>
              </a:prstGeom>
              <a:noFill/>
              <a:ln cap="flat" cmpd="sng" w="25400">
                <a:solidFill>
                  <a:schemeClr val="dk1"/>
                </a:solidFill>
                <a:prstDash val="solid"/>
                <a:round/>
                <a:headEnd len="med" w="med" type="none"/>
                <a:tailEnd len="med" w="med" type="none"/>
              </a:ln>
            </p:spPr>
          </p:cxnSp>
          <p:sp>
            <p:nvSpPr>
              <p:cNvPr id="295" name="Google Shape;295;p25"/>
              <p:cNvSpPr/>
              <p:nvPr/>
            </p:nvSpPr>
            <p:spPr>
              <a:xfrm>
                <a:off x="2204" y="3575"/>
                <a:ext cx="573" cy="309"/>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800" u="none" cap="none" strike="noStrike">
                    <a:solidFill>
                      <a:schemeClr val="dk1"/>
                    </a:solidFill>
                    <a:latin typeface="Arial"/>
                    <a:ea typeface="Arial"/>
                    <a:cs typeface="Arial"/>
                    <a:sym typeface="Arial"/>
                  </a:rPr>
                  <a:t>Tympanic</a:t>
                </a:r>
                <a:br>
                  <a:rPr b="0" i="0" lang="en-US" sz="800" u="none" cap="none" strike="noStrike">
                    <a:solidFill>
                      <a:schemeClr val="dk1"/>
                    </a:solidFill>
                    <a:latin typeface="Arial"/>
                    <a:ea typeface="Arial"/>
                    <a:cs typeface="Arial"/>
                    <a:sym typeface="Arial"/>
                  </a:rPr>
                </a:br>
                <a:r>
                  <a:rPr b="0" i="0" lang="en-US" sz="800" u="none" cap="none" strike="noStrike">
                    <a:solidFill>
                      <a:schemeClr val="dk1"/>
                    </a:solidFill>
                    <a:latin typeface="Arial"/>
                    <a:ea typeface="Arial"/>
                    <a:cs typeface="Arial"/>
                    <a:sym typeface="Arial"/>
                  </a:rPr>
                  <a:t>canal</a:t>
                </a:r>
                <a:endParaRPr/>
              </a:p>
            </p:txBody>
          </p:sp>
          <p:cxnSp>
            <p:nvCxnSpPr>
              <p:cNvPr id="296" name="Google Shape;296;p25"/>
              <p:cNvCxnSpPr/>
              <p:nvPr/>
            </p:nvCxnSpPr>
            <p:spPr>
              <a:xfrm rot="10800000">
                <a:off x="1624" y="3184"/>
                <a:ext cx="256" cy="0"/>
              </a:xfrm>
              <a:prstGeom prst="straightConnector1">
                <a:avLst/>
              </a:prstGeom>
              <a:noFill/>
              <a:ln cap="flat" cmpd="sng" w="25400">
                <a:solidFill>
                  <a:schemeClr val="dk1"/>
                </a:solidFill>
                <a:prstDash val="solid"/>
                <a:round/>
                <a:headEnd len="med" w="med" type="none"/>
                <a:tailEnd len="med" w="med" type="none"/>
              </a:ln>
            </p:spPr>
          </p:cxnSp>
          <p:sp>
            <p:nvSpPr>
              <p:cNvPr id="297" name="Google Shape;297;p25"/>
              <p:cNvSpPr/>
              <p:nvPr/>
            </p:nvSpPr>
            <p:spPr>
              <a:xfrm>
                <a:off x="1283" y="3080"/>
                <a:ext cx="383" cy="197"/>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Base</a:t>
                </a:r>
                <a:endParaRPr/>
              </a:p>
            </p:txBody>
          </p:sp>
          <p:sp>
            <p:nvSpPr>
              <p:cNvPr id="298" name="Google Shape;298;p25"/>
              <p:cNvSpPr/>
              <p:nvPr/>
            </p:nvSpPr>
            <p:spPr>
              <a:xfrm>
                <a:off x="2632" y="3152"/>
                <a:ext cx="48" cy="144"/>
              </a:xfrm>
              <a:prstGeom prst="leftBrace">
                <a:avLst>
                  <a:gd fmla="val 25000" name="adj1"/>
                  <a:gd fmla="val 50000"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b="0" i="0" sz="2900" u="none" cap="none" strike="noStrike">
                  <a:solidFill>
                    <a:schemeClr val="dk1"/>
                  </a:solidFill>
                  <a:latin typeface="Arial"/>
                  <a:ea typeface="Arial"/>
                  <a:cs typeface="Arial"/>
                  <a:sym typeface="Arial"/>
                </a:endParaRPr>
              </a:p>
            </p:txBody>
          </p:sp>
          <p:cxnSp>
            <p:nvCxnSpPr>
              <p:cNvPr id="299" name="Google Shape;299;p25"/>
              <p:cNvCxnSpPr/>
              <p:nvPr/>
            </p:nvCxnSpPr>
            <p:spPr>
              <a:xfrm rot="10800000">
                <a:off x="2624" y="2536"/>
                <a:ext cx="0" cy="688"/>
              </a:xfrm>
              <a:prstGeom prst="straightConnector1">
                <a:avLst/>
              </a:prstGeom>
              <a:noFill/>
              <a:ln cap="flat" cmpd="sng" w="25400">
                <a:solidFill>
                  <a:schemeClr val="dk1"/>
                </a:solidFill>
                <a:prstDash val="solid"/>
                <a:round/>
                <a:headEnd len="med" w="med" type="none"/>
                <a:tailEnd len="med" w="med" type="none"/>
              </a:ln>
            </p:spPr>
          </p:cxnSp>
          <p:sp>
            <p:nvSpPr>
              <p:cNvPr id="300" name="Google Shape;300;p25"/>
              <p:cNvSpPr/>
              <p:nvPr/>
            </p:nvSpPr>
            <p:spPr>
              <a:xfrm>
                <a:off x="2441" y="2255"/>
                <a:ext cx="585" cy="309"/>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800" u="none" cap="none" strike="noStrike">
                    <a:solidFill>
                      <a:schemeClr val="dk1"/>
                    </a:solidFill>
                    <a:latin typeface="Arial"/>
                    <a:ea typeface="Arial"/>
                    <a:cs typeface="Arial"/>
                    <a:sym typeface="Arial"/>
                  </a:rPr>
                  <a:t>Vestibular</a:t>
                </a:r>
                <a:br>
                  <a:rPr b="0" i="0" lang="en-US" sz="800" u="none" cap="none" strike="noStrike">
                    <a:solidFill>
                      <a:schemeClr val="dk1"/>
                    </a:solidFill>
                    <a:latin typeface="Arial"/>
                    <a:ea typeface="Arial"/>
                    <a:cs typeface="Arial"/>
                    <a:sym typeface="Arial"/>
                  </a:rPr>
                </a:br>
                <a:r>
                  <a:rPr b="0" i="0" lang="en-US" sz="800" u="none" cap="none" strike="noStrike">
                    <a:solidFill>
                      <a:schemeClr val="dk1"/>
                    </a:solidFill>
                    <a:latin typeface="Arial"/>
                    <a:ea typeface="Arial"/>
                    <a:cs typeface="Arial"/>
                    <a:sym typeface="Arial"/>
                  </a:rPr>
                  <a:t>canal</a:t>
                </a:r>
                <a:endParaRPr/>
              </a:p>
            </p:txBody>
          </p:sp>
          <p:cxnSp>
            <p:nvCxnSpPr>
              <p:cNvPr id="301" name="Google Shape;301;p25"/>
              <p:cNvCxnSpPr/>
              <p:nvPr/>
            </p:nvCxnSpPr>
            <p:spPr>
              <a:xfrm rot="10800000">
                <a:off x="3216" y="2528"/>
                <a:ext cx="0" cy="864"/>
              </a:xfrm>
              <a:prstGeom prst="straightConnector1">
                <a:avLst/>
              </a:prstGeom>
              <a:noFill/>
              <a:ln cap="flat" cmpd="sng" w="25400">
                <a:solidFill>
                  <a:schemeClr val="dk1"/>
                </a:solidFill>
                <a:prstDash val="solid"/>
                <a:round/>
                <a:headEnd len="med" w="med" type="none"/>
                <a:tailEnd len="med" w="med" type="none"/>
              </a:ln>
            </p:spPr>
          </p:cxnSp>
          <p:cxnSp>
            <p:nvCxnSpPr>
              <p:cNvPr id="302" name="Google Shape;302;p25"/>
              <p:cNvCxnSpPr/>
              <p:nvPr/>
            </p:nvCxnSpPr>
            <p:spPr>
              <a:xfrm flipH="1" rot="10800000">
                <a:off x="3024" y="2544"/>
                <a:ext cx="192" cy="672"/>
              </a:xfrm>
              <a:prstGeom prst="straightConnector1">
                <a:avLst/>
              </a:prstGeom>
              <a:noFill/>
              <a:ln cap="flat" cmpd="sng" w="25400">
                <a:solidFill>
                  <a:schemeClr val="dk1"/>
                </a:solidFill>
                <a:prstDash val="solid"/>
                <a:round/>
                <a:headEnd len="med" w="med" type="none"/>
                <a:tailEnd len="med" w="med" type="none"/>
              </a:ln>
            </p:spPr>
          </p:cxnSp>
          <p:sp>
            <p:nvSpPr>
              <p:cNvPr id="303" name="Google Shape;303;p25"/>
              <p:cNvSpPr/>
              <p:nvPr/>
            </p:nvSpPr>
            <p:spPr>
              <a:xfrm>
                <a:off x="3003" y="2341"/>
                <a:ext cx="583" cy="197"/>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Perilymph</a:t>
                </a:r>
                <a:endParaRPr/>
              </a:p>
            </p:txBody>
          </p:sp>
        </p:grpSp>
      </p:grpSp>
      <p:grpSp>
        <p:nvGrpSpPr>
          <p:cNvPr id="304" name="Google Shape;304;p25"/>
          <p:cNvGrpSpPr/>
          <p:nvPr/>
        </p:nvGrpSpPr>
        <p:grpSpPr>
          <a:xfrm>
            <a:off x="6032813" y="2073038"/>
            <a:ext cx="5883279" cy="3358900"/>
            <a:chOff x="215" y="877"/>
            <a:chExt cx="5745" cy="3064"/>
          </a:xfrm>
        </p:grpSpPr>
        <p:grpSp>
          <p:nvGrpSpPr>
            <p:cNvPr id="305" name="Google Shape;305;p25"/>
            <p:cNvGrpSpPr/>
            <p:nvPr/>
          </p:nvGrpSpPr>
          <p:grpSpPr>
            <a:xfrm>
              <a:off x="215" y="877"/>
              <a:ext cx="5745" cy="3064"/>
              <a:chOff x="215" y="877"/>
              <a:chExt cx="5745" cy="3064"/>
            </a:xfrm>
          </p:grpSpPr>
          <p:grpSp>
            <p:nvGrpSpPr>
              <p:cNvPr id="306" name="Google Shape;306;p25"/>
              <p:cNvGrpSpPr/>
              <p:nvPr/>
            </p:nvGrpSpPr>
            <p:grpSpPr>
              <a:xfrm>
                <a:off x="215" y="877"/>
                <a:ext cx="5382" cy="3064"/>
                <a:chOff x="215" y="877"/>
                <a:chExt cx="5382" cy="3064"/>
              </a:xfrm>
            </p:grpSpPr>
            <p:pic>
              <p:nvPicPr>
                <p:cNvPr id="307" name="Google Shape;307;p25"/>
                <p:cNvPicPr preferRelativeResize="0"/>
                <p:nvPr/>
              </p:nvPicPr>
              <p:blipFill rotWithShape="1">
                <a:blip r:embed="rId4">
                  <a:alphaModFix/>
                </a:blip>
                <a:srcRect b="0" l="0" r="0" t="0"/>
                <a:stretch/>
              </p:blipFill>
              <p:spPr>
                <a:xfrm>
                  <a:off x="215" y="984"/>
                  <a:ext cx="5280" cy="2568"/>
                </a:xfrm>
                <a:prstGeom prst="rect">
                  <a:avLst/>
                </a:prstGeom>
                <a:noFill/>
                <a:ln>
                  <a:noFill/>
                </a:ln>
              </p:spPr>
            </p:pic>
            <p:cxnSp>
              <p:nvCxnSpPr>
                <p:cNvPr id="308" name="Google Shape;308;p25"/>
                <p:cNvCxnSpPr/>
                <p:nvPr/>
              </p:nvCxnSpPr>
              <p:spPr>
                <a:xfrm flipH="1" rot="10800000">
                  <a:off x="1847" y="1192"/>
                  <a:ext cx="272" cy="272"/>
                </a:xfrm>
                <a:prstGeom prst="straightConnector1">
                  <a:avLst/>
                </a:prstGeom>
                <a:noFill/>
                <a:ln cap="flat" cmpd="sng" w="25400">
                  <a:solidFill>
                    <a:schemeClr val="dk1"/>
                  </a:solidFill>
                  <a:prstDash val="solid"/>
                  <a:round/>
                  <a:headEnd len="med" w="med" type="none"/>
                  <a:tailEnd len="med" w="med" type="none"/>
                </a:ln>
              </p:spPr>
            </p:cxnSp>
            <p:sp>
              <p:nvSpPr>
                <p:cNvPr id="309" name="Google Shape;309;p25"/>
                <p:cNvSpPr/>
                <p:nvPr/>
              </p:nvSpPr>
              <p:spPr>
                <a:xfrm>
                  <a:off x="1848" y="877"/>
                  <a:ext cx="557" cy="299"/>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dk1"/>
                      </a:solidFill>
                      <a:latin typeface="Arial"/>
                      <a:ea typeface="Arial"/>
                      <a:cs typeface="Arial"/>
                      <a:sym typeface="Arial"/>
                    </a:rPr>
                    <a:t>Cochlea</a:t>
                  </a:r>
                  <a:br>
                    <a:rPr b="0" i="0" lang="en-US" sz="1000" u="none" cap="none" strike="noStrike">
                      <a:solidFill>
                        <a:schemeClr val="dk1"/>
                      </a:solidFill>
                      <a:latin typeface="Arial"/>
                      <a:ea typeface="Arial"/>
                      <a:cs typeface="Arial"/>
                      <a:sym typeface="Arial"/>
                    </a:rPr>
                  </a:br>
                  <a:r>
                    <a:rPr b="0" i="0" lang="en-US" sz="1000" u="none" cap="none" strike="noStrike">
                      <a:solidFill>
                        <a:schemeClr val="dk1"/>
                      </a:solidFill>
                      <a:latin typeface="Arial"/>
                      <a:ea typeface="Arial"/>
                      <a:cs typeface="Arial"/>
                      <a:sym typeface="Arial"/>
                    </a:rPr>
                    <a:t>(uncoiled)</a:t>
                  </a:r>
                  <a:endParaRPr/>
                </a:p>
              </p:txBody>
            </p:sp>
            <p:cxnSp>
              <p:nvCxnSpPr>
                <p:cNvPr id="310" name="Google Shape;310;p25"/>
                <p:cNvCxnSpPr/>
                <p:nvPr/>
              </p:nvCxnSpPr>
              <p:spPr>
                <a:xfrm rot="10800000">
                  <a:off x="3159" y="1688"/>
                  <a:ext cx="0" cy="816"/>
                </a:xfrm>
                <a:prstGeom prst="straightConnector1">
                  <a:avLst/>
                </a:prstGeom>
                <a:noFill/>
                <a:ln cap="flat" cmpd="sng" w="25400">
                  <a:solidFill>
                    <a:schemeClr val="dk1"/>
                  </a:solidFill>
                  <a:prstDash val="solid"/>
                  <a:round/>
                  <a:headEnd len="med" w="med" type="none"/>
                  <a:tailEnd len="med" w="med" type="none"/>
                </a:ln>
              </p:spPr>
            </p:cxnSp>
            <p:sp>
              <p:nvSpPr>
                <p:cNvPr id="311" name="Google Shape;311;p25"/>
                <p:cNvSpPr/>
                <p:nvPr/>
              </p:nvSpPr>
              <p:spPr>
                <a:xfrm>
                  <a:off x="3031" y="1367"/>
                  <a:ext cx="595" cy="299"/>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dk1"/>
                      </a:solidFill>
                      <a:latin typeface="Arial"/>
                      <a:ea typeface="Arial"/>
                      <a:cs typeface="Arial"/>
                      <a:sym typeface="Arial"/>
                    </a:rPr>
                    <a:t>Basilar</a:t>
                  </a:r>
                  <a:br>
                    <a:rPr b="0" i="0" lang="en-US" sz="1000" u="none" cap="none" strike="noStrike">
                      <a:solidFill>
                        <a:schemeClr val="dk1"/>
                      </a:solidFill>
                      <a:latin typeface="Arial"/>
                      <a:ea typeface="Arial"/>
                      <a:cs typeface="Arial"/>
                      <a:sym typeface="Arial"/>
                    </a:rPr>
                  </a:br>
                  <a:r>
                    <a:rPr b="0" i="0" lang="en-US" sz="1000" u="none" cap="none" strike="noStrike">
                      <a:solidFill>
                        <a:schemeClr val="dk1"/>
                      </a:solidFill>
                      <a:latin typeface="Arial"/>
                      <a:ea typeface="Arial"/>
                      <a:cs typeface="Arial"/>
                      <a:sym typeface="Arial"/>
                    </a:rPr>
                    <a:t>membrane</a:t>
                  </a:r>
                  <a:endParaRPr/>
                </a:p>
              </p:txBody>
            </p:sp>
            <p:cxnSp>
              <p:nvCxnSpPr>
                <p:cNvPr id="312" name="Google Shape;312;p25"/>
                <p:cNvCxnSpPr/>
                <p:nvPr/>
              </p:nvCxnSpPr>
              <p:spPr>
                <a:xfrm rot="10800000">
                  <a:off x="5295" y="1416"/>
                  <a:ext cx="0" cy="432"/>
                </a:xfrm>
                <a:prstGeom prst="straightConnector1">
                  <a:avLst/>
                </a:prstGeom>
                <a:noFill/>
                <a:ln cap="flat" cmpd="sng" w="25400">
                  <a:solidFill>
                    <a:schemeClr val="dk1"/>
                  </a:solidFill>
                  <a:prstDash val="solid"/>
                  <a:round/>
                  <a:headEnd len="med" w="med" type="none"/>
                  <a:tailEnd len="med" w="med" type="none"/>
                </a:ln>
              </p:spPr>
            </p:cxnSp>
            <p:sp>
              <p:nvSpPr>
                <p:cNvPr id="313" name="Google Shape;313;p25"/>
                <p:cNvSpPr/>
                <p:nvPr/>
              </p:nvSpPr>
              <p:spPr>
                <a:xfrm>
                  <a:off x="4515" y="1086"/>
                  <a:ext cx="908" cy="3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dk1"/>
                      </a:solidFill>
                      <a:latin typeface="Arial"/>
                      <a:ea typeface="Arial"/>
                      <a:cs typeface="Arial"/>
                      <a:sym typeface="Arial"/>
                    </a:rPr>
                    <a:t>Apex</a:t>
                  </a:r>
                  <a:br>
                    <a:rPr b="0" i="0" lang="en-US" sz="1000" u="none" cap="none" strike="noStrike">
                      <a:solidFill>
                        <a:schemeClr val="dk1"/>
                      </a:solidFill>
                      <a:latin typeface="Arial"/>
                      <a:ea typeface="Arial"/>
                      <a:cs typeface="Arial"/>
                      <a:sym typeface="Arial"/>
                    </a:rPr>
                  </a:br>
                  <a:r>
                    <a:rPr b="0" i="0" lang="en-US" sz="1000" u="none" cap="none" strike="noStrike">
                      <a:solidFill>
                        <a:schemeClr val="dk1"/>
                      </a:solidFill>
                      <a:latin typeface="Arial"/>
                      <a:ea typeface="Arial"/>
                      <a:cs typeface="Arial"/>
                      <a:sym typeface="Arial"/>
                    </a:rPr>
                    <a:t>(wide and flexible)</a:t>
                  </a:r>
                  <a:endParaRPr/>
                </a:p>
              </p:txBody>
            </p:sp>
            <p:cxnSp>
              <p:nvCxnSpPr>
                <p:cNvPr id="314" name="Google Shape;314;p25"/>
                <p:cNvCxnSpPr/>
                <p:nvPr/>
              </p:nvCxnSpPr>
              <p:spPr>
                <a:xfrm>
                  <a:off x="2031" y="2824"/>
                  <a:ext cx="0" cy="832"/>
                </a:xfrm>
                <a:prstGeom prst="straightConnector1">
                  <a:avLst/>
                </a:prstGeom>
                <a:noFill/>
                <a:ln cap="flat" cmpd="sng" w="25400">
                  <a:solidFill>
                    <a:schemeClr val="dk1"/>
                  </a:solidFill>
                  <a:prstDash val="solid"/>
                  <a:round/>
                  <a:headEnd len="med" w="med" type="none"/>
                  <a:tailEnd len="med" w="med" type="none"/>
                </a:ln>
              </p:spPr>
            </p:cxnSp>
            <p:sp>
              <p:nvSpPr>
                <p:cNvPr id="315" name="Google Shape;315;p25"/>
                <p:cNvSpPr/>
                <p:nvPr/>
              </p:nvSpPr>
              <p:spPr>
                <a:xfrm>
                  <a:off x="1876" y="3642"/>
                  <a:ext cx="855" cy="299"/>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dk1"/>
                      </a:solidFill>
                      <a:latin typeface="Arial"/>
                      <a:ea typeface="Arial"/>
                      <a:cs typeface="Arial"/>
                      <a:sym typeface="Arial"/>
                    </a:rPr>
                    <a:t>Base</a:t>
                  </a:r>
                  <a:br>
                    <a:rPr b="0" i="0" lang="en-US" sz="1000" u="none" cap="none" strike="noStrike">
                      <a:solidFill>
                        <a:schemeClr val="dk1"/>
                      </a:solidFill>
                      <a:latin typeface="Arial"/>
                      <a:ea typeface="Arial"/>
                      <a:cs typeface="Arial"/>
                      <a:sym typeface="Arial"/>
                    </a:rPr>
                  </a:br>
                  <a:r>
                    <a:rPr b="0" i="0" lang="en-US" sz="1000" u="none" cap="none" strike="noStrike">
                      <a:solidFill>
                        <a:schemeClr val="dk1"/>
                      </a:solidFill>
                      <a:latin typeface="Arial"/>
                      <a:ea typeface="Arial"/>
                      <a:cs typeface="Arial"/>
                      <a:sym typeface="Arial"/>
                    </a:rPr>
                    <a:t>(narrow and stiff)</a:t>
                  </a:r>
                  <a:endParaRPr/>
                </a:p>
              </p:txBody>
            </p:sp>
            <p:cxnSp>
              <p:nvCxnSpPr>
                <p:cNvPr id="316" name="Google Shape;316;p25"/>
                <p:cNvCxnSpPr/>
                <p:nvPr/>
              </p:nvCxnSpPr>
              <p:spPr>
                <a:xfrm>
                  <a:off x="2307" y="2784"/>
                  <a:ext cx="740" cy="576"/>
                </a:xfrm>
                <a:prstGeom prst="straightConnector1">
                  <a:avLst/>
                </a:prstGeom>
                <a:noFill/>
                <a:ln cap="flat" cmpd="sng" w="25400">
                  <a:solidFill>
                    <a:schemeClr val="dk1"/>
                  </a:solidFill>
                  <a:prstDash val="solid"/>
                  <a:round/>
                  <a:headEnd len="med" w="med" type="none"/>
                  <a:tailEnd len="med" w="med" type="none"/>
                </a:ln>
              </p:spPr>
            </p:cxnSp>
            <p:cxnSp>
              <p:nvCxnSpPr>
                <p:cNvPr id="317" name="Google Shape;317;p25"/>
                <p:cNvCxnSpPr/>
                <p:nvPr/>
              </p:nvCxnSpPr>
              <p:spPr>
                <a:xfrm>
                  <a:off x="2823" y="2640"/>
                  <a:ext cx="704" cy="528"/>
                </a:xfrm>
                <a:prstGeom prst="straightConnector1">
                  <a:avLst/>
                </a:prstGeom>
                <a:noFill/>
                <a:ln cap="flat" cmpd="sng" w="25400">
                  <a:solidFill>
                    <a:schemeClr val="dk1"/>
                  </a:solidFill>
                  <a:prstDash val="solid"/>
                  <a:round/>
                  <a:headEnd len="med" w="med" type="none"/>
                  <a:tailEnd len="med" w="med" type="none"/>
                </a:ln>
              </p:spPr>
            </p:cxnSp>
            <p:cxnSp>
              <p:nvCxnSpPr>
                <p:cNvPr id="318" name="Google Shape;318;p25"/>
                <p:cNvCxnSpPr/>
                <p:nvPr/>
              </p:nvCxnSpPr>
              <p:spPr>
                <a:xfrm>
                  <a:off x="3335" y="2496"/>
                  <a:ext cx="576" cy="427"/>
                </a:xfrm>
                <a:prstGeom prst="straightConnector1">
                  <a:avLst/>
                </a:prstGeom>
                <a:noFill/>
                <a:ln cap="flat" cmpd="sng" w="25400">
                  <a:solidFill>
                    <a:schemeClr val="dk1"/>
                  </a:solidFill>
                  <a:prstDash val="solid"/>
                  <a:round/>
                  <a:headEnd len="med" w="med" type="none"/>
                  <a:tailEnd len="med" w="med" type="none"/>
                </a:ln>
              </p:spPr>
            </p:cxnSp>
            <p:cxnSp>
              <p:nvCxnSpPr>
                <p:cNvPr id="319" name="Google Shape;319;p25"/>
                <p:cNvCxnSpPr/>
                <p:nvPr/>
              </p:nvCxnSpPr>
              <p:spPr>
                <a:xfrm>
                  <a:off x="3911" y="2340"/>
                  <a:ext cx="504" cy="370"/>
                </a:xfrm>
                <a:prstGeom prst="straightConnector1">
                  <a:avLst/>
                </a:prstGeom>
                <a:noFill/>
                <a:ln cap="flat" cmpd="sng" w="25400">
                  <a:solidFill>
                    <a:schemeClr val="dk1"/>
                  </a:solidFill>
                  <a:prstDash val="solid"/>
                  <a:round/>
                  <a:headEnd len="med" w="med" type="none"/>
                  <a:tailEnd len="med" w="med" type="none"/>
                </a:ln>
              </p:spPr>
            </p:cxnSp>
            <p:cxnSp>
              <p:nvCxnSpPr>
                <p:cNvPr id="320" name="Google Shape;320;p25"/>
                <p:cNvCxnSpPr/>
                <p:nvPr/>
              </p:nvCxnSpPr>
              <p:spPr>
                <a:xfrm>
                  <a:off x="4411" y="2196"/>
                  <a:ext cx="388" cy="294"/>
                </a:xfrm>
                <a:prstGeom prst="straightConnector1">
                  <a:avLst/>
                </a:prstGeom>
                <a:noFill/>
                <a:ln cap="flat" cmpd="sng" w="25400">
                  <a:solidFill>
                    <a:schemeClr val="dk1"/>
                  </a:solidFill>
                  <a:prstDash val="solid"/>
                  <a:round/>
                  <a:headEnd len="med" w="med" type="none"/>
                  <a:tailEnd len="med" w="med" type="none"/>
                </a:ln>
              </p:spPr>
            </p:cxnSp>
            <p:cxnSp>
              <p:nvCxnSpPr>
                <p:cNvPr id="321" name="Google Shape;321;p25"/>
                <p:cNvCxnSpPr/>
                <p:nvPr/>
              </p:nvCxnSpPr>
              <p:spPr>
                <a:xfrm>
                  <a:off x="4815" y="2084"/>
                  <a:ext cx="368" cy="270"/>
                </a:xfrm>
                <a:prstGeom prst="straightConnector1">
                  <a:avLst/>
                </a:prstGeom>
                <a:noFill/>
                <a:ln cap="flat" cmpd="sng" w="25400">
                  <a:solidFill>
                    <a:schemeClr val="dk1"/>
                  </a:solidFill>
                  <a:prstDash val="solid"/>
                  <a:round/>
                  <a:headEnd len="med" w="med" type="none"/>
                  <a:tailEnd len="med" w="med" type="none"/>
                </a:ln>
              </p:spPr>
            </p:cxnSp>
            <p:sp>
              <p:nvSpPr>
                <p:cNvPr id="322" name="Google Shape;322;p25"/>
                <p:cNvSpPr/>
                <p:nvPr/>
              </p:nvSpPr>
              <p:spPr>
                <a:xfrm>
                  <a:off x="5023" y="2338"/>
                  <a:ext cx="574" cy="3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dk1"/>
                      </a:solidFill>
                      <a:latin typeface="Arial"/>
                      <a:ea typeface="Arial"/>
                      <a:cs typeface="Arial"/>
                      <a:sym typeface="Arial"/>
                    </a:rPr>
                    <a:t>500 Hz</a:t>
                  </a:r>
                  <a:br>
                    <a:rPr b="0" i="0" lang="en-US" sz="1000" u="none" cap="none" strike="noStrike">
                      <a:solidFill>
                        <a:schemeClr val="dk1"/>
                      </a:solidFill>
                      <a:latin typeface="Arial"/>
                      <a:ea typeface="Arial"/>
                      <a:cs typeface="Arial"/>
                      <a:sym typeface="Arial"/>
                    </a:rPr>
                  </a:br>
                  <a:r>
                    <a:rPr b="0" i="0" lang="en-US" sz="1000" u="none" cap="none" strike="noStrike">
                      <a:solidFill>
                        <a:schemeClr val="dk1"/>
                      </a:solidFill>
                      <a:latin typeface="Arial"/>
                      <a:ea typeface="Arial"/>
                      <a:cs typeface="Arial"/>
                      <a:sym typeface="Arial"/>
                    </a:rPr>
                    <a:t>(low pitch)</a:t>
                  </a:r>
                  <a:endParaRPr/>
                </a:p>
              </p:txBody>
            </p:sp>
            <p:sp>
              <p:nvSpPr>
                <p:cNvPr id="323" name="Google Shape;323;p25"/>
                <p:cNvSpPr/>
                <p:nvPr/>
              </p:nvSpPr>
              <p:spPr>
                <a:xfrm>
                  <a:off x="4627" y="2476"/>
                  <a:ext cx="383" cy="18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1000" u="none" cap="none" strike="noStrike">
                      <a:solidFill>
                        <a:schemeClr val="dk1"/>
                      </a:solidFill>
                      <a:latin typeface="Arial"/>
                      <a:ea typeface="Arial"/>
                      <a:cs typeface="Arial"/>
                      <a:sym typeface="Arial"/>
                    </a:rPr>
                    <a:t>1 kHz</a:t>
                  </a:r>
                  <a:endParaRPr/>
                </a:p>
              </p:txBody>
            </p:sp>
            <p:sp>
              <p:nvSpPr>
                <p:cNvPr id="324" name="Google Shape;324;p25"/>
                <p:cNvSpPr/>
                <p:nvPr/>
              </p:nvSpPr>
              <p:spPr>
                <a:xfrm>
                  <a:off x="4250" y="2691"/>
                  <a:ext cx="383" cy="18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1000" u="none" cap="none" strike="noStrike">
                      <a:solidFill>
                        <a:schemeClr val="dk1"/>
                      </a:solidFill>
                      <a:latin typeface="Arial"/>
                      <a:ea typeface="Arial"/>
                      <a:cs typeface="Arial"/>
                      <a:sym typeface="Arial"/>
                    </a:rPr>
                    <a:t>2 kHz</a:t>
                  </a:r>
                  <a:endParaRPr/>
                </a:p>
              </p:txBody>
            </p:sp>
            <p:sp>
              <p:nvSpPr>
                <p:cNvPr id="325" name="Google Shape;325;p25"/>
                <p:cNvSpPr/>
                <p:nvPr/>
              </p:nvSpPr>
              <p:spPr>
                <a:xfrm>
                  <a:off x="3729" y="2924"/>
                  <a:ext cx="383" cy="184"/>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1000" u="none" cap="none" strike="noStrike">
                      <a:solidFill>
                        <a:schemeClr val="dk1"/>
                      </a:solidFill>
                      <a:latin typeface="Arial"/>
                      <a:ea typeface="Arial"/>
                      <a:cs typeface="Arial"/>
                      <a:sym typeface="Arial"/>
                    </a:rPr>
                    <a:t>4 kHz</a:t>
                  </a:r>
                  <a:endParaRPr/>
                </a:p>
              </p:txBody>
            </p:sp>
            <p:sp>
              <p:nvSpPr>
                <p:cNvPr id="326" name="Google Shape;326;p25"/>
                <p:cNvSpPr/>
                <p:nvPr/>
              </p:nvSpPr>
              <p:spPr>
                <a:xfrm>
                  <a:off x="3327" y="3171"/>
                  <a:ext cx="383" cy="185"/>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1000" u="none" cap="none" strike="noStrike">
                      <a:solidFill>
                        <a:schemeClr val="dk1"/>
                      </a:solidFill>
                      <a:latin typeface="Arial"/>
                      <a:ea typeface="Arial"/>
                      <a:cs typeface="Arial"/>
                      <a:sym typeface="Arial"/>
                    </a:rPr>
                    <a:t>8 kHz</a:t>
                  </a:r>
                  <a:endParaRPr/>
                </a:p>
              </p:txBody>
            </p:sp>
            <p:sp>
              <p:nvSpPr>
                <p:cNvPr id="327" name="Google Shape;327;p25"/>
                <p:cNvSpPr/>
                <p:nvPr/>
              </p:nvSpPr>
              <p:spPr>
                <a:xfrm>
                  <a:off x="2764" y="3375"/>
                  <a:ext cx="611" cy="299"/>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dk1"/>
                      </a:solidFill>
                      <a:latin typeface="Arial"/>
                      <a:ea typeface="Arial"/>
                      <a:cs typeface="Arial"/>
                      <a:sym typeface="Arial"/>
                    </a:rPr>
                    <a:t>16 kHz</a:t>
                  </a:r>
                  <a:br>
                    <a:rPr b="0" i="0" lang="en-US" sz="1000" u="none" cap="none" strike="noStrike">
                      <a:solidFill>
                        <a:schemeClr val="dk1"/>
                      </a:solidFill>
                      <a:latin typeface="Arial"/>
                      <a:ea typeface="Arial"/>
                      <a:cs typeface="Arial"/>
                      <a:sym typeface="Arial"/>
                    </a:rPr>
                  </a:br>
                  <a:r>
                    <a:rPr b="0" i="0" lang="en-US" sz="1000" u="none" cap="none" strike="noStrike">
                      <a:solidFill>
                        <a:schemeClr val="dk1"/>
                      </a:solidFill>
                      <a:latin typeface="Arial"/>
                      <a:ea typeface="Arial"/>
                      <a:cs typeface="Arial"/>
                      <a:sym typeface="Arial"/>
                    </a:rPr>
                    <a:t>(high pitch)</a:t>
                  </a:r>
                  <a:endParaRPr/>
                </a:p>
              </p:txBody>
            </p:sp>
          </p:grpSp>
          <p:sp>
            <p:nvSpPr>
              <p:cNvPr id="328" name="Google Shape;328;p25"/>
              <p:cNvSpPr txBox="1"/>
              <p:nvPr/>
            </p:nvSpPr>
            <p:spPr>
              <a:xfrm>
                <a:off x="4478" y="3406"/>
                <a:ext cx="1482" cy="299"/>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1000" u="none" cap="none" strike="noStrike">
                    <a:solidFill>
                      <a:schemeClr val="dk1"/>
                    </a:solidFill>
                    <a:latin typeface="Arial"/>
                    <a:ea typeface="Arial"/>
                    <a:cs typeface="Arial"/>
                    <a:sym typeface="Arial"/>
                  </a:rPr>
                  <a:t>Frequency producing maximum vibration</a:t>
                </a:r>
                <a:endParaRPr/>
              </a:p>
            </p:txBody>
          </p:sp>
        </p:grpSp>
        <p:sp>
          <p:nvSpPr>
            <p:cNvPr id="329" name="Google Shape;329;p25"/>
            <p:cNvSpPr/>
            <p:nvPr/>
          </p:nvSpPr>
          <p:spPr>
            <a:xfrm rot="4022362">
              <a:off x="4389" y="2069"/>
              <a:ext cx="241" cy="2485"/>
            </a:xfrm>
            <a:prstGeom prst="rightBrace">
              <a:avLst>
                <a:gd fmla="val 85927" name="adj1"/>
                <a:gd fmla="val 50000" name="adj2"/>
              </a:avLst>
            </a:prstGeom>
            <a:noFill/>
            <a:ln cap="flat" cmpd="sng" w="254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b="0" i="0" sz="2900" u="none" cap="none" strike="noStrike">
                <a:solidFill>
                  <a:schemeClr val="dk1"/>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Equilibrium in Mammals</a:t>
            </a:r>
            <a:endParaRPr/>
          </a:p>
        </p:txBody>
      </p:sp>
      <p:grpSp>
        <p:nvGrpSpPr>
          <p:cNvPr id="335" name="Google Shape;335;p26"/>
          <p:cNvGrpSpPr/>
          <p:nvPr/>
        </p:nvGrpSpPr>
        <p:grpSpPr>
          <a:xfrm>
            <a:off x="481322" y="1404144"/>
            <a:ext cx="9537321" cy="5327960"/>
            <a:chOff x="42" y="452"/>
            <a:chExt cx="5678" cy="3590"/>
          </a:xfrm>
        </p:grpSpPr>
        <p:pic>
          <p:nvPicPr>
            <p:cNvPr id="336" name="Google Shape;336;p26"/>
            <p:cNvPicPr preferRelativeResize="0"/>
            <p:nvPr/>
          </p:nvPicPr>
          <p:blipFill rotWithShape="1">
            <a:blip r:embed="rId3">
              <a:alphaModFix/>
            </a:blip>
            <a:srcRect b="0" l="0" r="0" t="0"/>
            <a:stretch/>
          </p:blipFill>
          <p:spPr>
            <a:xfrm>
              <a:off x="152" y="1299"/>
              <a:ext cx="5493" cy="1765"/>
            </a:xfrm>
            <a:prstGeom prst="rect">
              <a:avLst/>
            </a:prstGeom>
            <a:noFill/>
            <a:ln>
              <a:noFill/>
            </a:ln>
          </p:spPr>
        </p:pic>
        <p:sp>
          <p:nvSpPr>
            <p:cNvPr id="337" name="Google Shape;337;p26"/>
            <p:cNvSpPr txBox="1"/>
            <p:nvPr/>
          </p:nvSpPr>
          <p:spPr>
            <a:xfrm>
              <a:off x="153" y="459"/>
              <a:ext cx="1920" cy="40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800" u="none" cap="none" strike="noStrike">
                  <a:solidFill>
                    <a:schemeClr val="dk1"/>
                  </a:solidFill>
                  <a:latin typeface="Arial"/>
                  <a:ea typeface="Arial"/>
                  <a:cs typeface="Arial"/>
                  <a:sym typeface="Arial"/>
                </a:rPr>
                <a:t>The semicircular canals, arranged in three spatial planes, detect angular movements of the head.</a:t>
              </a:r>
              <a:endParaRPr/>
            </a:p>
          </p:txBody>
        </p:sp>
        <p:sp>
          <p:nvSpPr>
            <p:cNvPr id="338" name="Google Shape;338;p26"/>
            <p:cNvSpPr txBox="1"/>
            <p:nvPr/>
          </p:nvSpPr>
          <p:spPr>
            <a:xfrm>
              <a:off x="4334" y="2771"/>
              <a:ext cx="817" cy="19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Body movement</a:t>
              </a:r>
              <a:endParaRPr/>
            </a:p>
          </p:txBody>
        </p:sp>
        <p:sp>
          <p:nvSpPr>
            <p:cNvPr id="339" name="Google Shape;339;p26"/>
            <p:cNvSpPr txBox="1"/>
            <p:nvPr/>
          </p:nvSpPr>
          <p:spPr>
            <a:xfrm>
              <a:off x="4368" y="2511"/>
              <a:ext cx="403" cy="298"/>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800" u="none" cap="none" strike="noStrike">
                  <a:solidFill>
                    <a:schemeClr val="dk1"/>
                  </a:solidFill>
                  <a:latin typeface="Arial"/>
                  <a:ea typeface="Arial"/>
                  <a:cs typeface="Arial"/>
                  <a:sym typeface="Arial"/>
                </a:rPr>
                <a:t>Nerve</a:t>
              </a:r>
              <a:br>
                <a:rPr b="0" i="0" lang="en-US" sz="800" u="none" cap="none" strike="noStrike">
                  <a:solidFill>
                    <a:schemeClr val="dk1"/>
                  </a:solidFill>
                  <a:latin typeface="Arial"/>
                  <a:ea typeface="Arial"/>
                  <a:cs typeface="Arial"/>
                  <a:sym typeface="Arial"/>
                </a:rPr>
              </a:br>
              <a:r>
                <a:rPr b="0" i="0" lang="en-US" sz="800" u="none" cap="none" strike="noStrike">
                  <a:solidFill>
                    <a:schemeClr val="dk1"/>
                  </a:solidFill>
                  <a:latin typeface="Arial"/>
                  <a:ea typeface="Arial"/>
                  <a:cs typeface="Arial"/>
                  <a:sym typeface="Arial"/>
                </a:rPr>
                <a:t>fibers</a:t>
              </a:r>
              <a:endParaRPr/>
            </a:p>
          </p:txBody>
        </p:sp>
        <p:cxnSp>
          <p:nvCxnSpPr>
            <p:cNvPr id="340" name="Google Shape;340;p26"/>
            <p:cNvCxnSpPr/>
            <p:nvPr/>
          </p:nvCxnSpPr>
          <p:spPr>
            <a:xfrm rot="10800000">
              <a:off x="4696" y="2656"/>
              <a:ext cx="240" cy="48"/>
            </a:xfrm>
            <a:prstGeom prst="straightConnector1">
              <a:avLst/>
            </a:prstGeom>
            <a:noFill/>
            <a:ln cap="flat" cmpd="sng" w="25400">
              <a:solidFill>
                <a:schemeClr val="dk1"/>
              </a:solidFill>
              <a:prstDash val="solid"/>
              <a:round/>
              <a:headEnd len="med" w="med" type="none"/>
              <a:tailEnd len="med" w="med" type="none"/>
            </a:ln>
          </p:spPr>
        </p:cxnSp>
        <p:sp>
          <p:nvSpPr>
            <p:cNvPr id="341" name="Google Shape;341;p26"/>
            <p:cNvSpPr txBox="1"/>
            <p:nvPr/>
          </p:nvSpPr>
          <p:spPr>
            <a:xfrm>
              <a:off x="2136" y="452"/>
              <a:ext cx="1489" cy="40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800" u="none" cap="none" strike="noStrike">
                  <a:solidFill>
                    <a:schemeClr val="dk1"/>
                  </a:solidFill>
                  <a:latin typeface="Arial"/>
                  <a:ea typeface="Arial"/>
                  <a:cs typeface="Arial"/>
                  <a:sym typeface="Arial"/>
                </a:rPr>
                <a:t>Each canal has at its base a </a:t>
              </a:r>
              <a:br>
                <a:rPr b="0" i="0" lang="en-US" sz="800" u="none" cap="none" strike="noStrike">
                  <a:solidFill>
                    <a:schemeClr val="dk1"/>
                  </a:solidFill>
                  <a:latin typeface="Arial"/>
                  <a:ea typeface="Arial"/>
                  <a:cs typeface="Arial"/>
                  <a:sym typeface="Arial"/>
                </a:rPr>
              </a:br>
              <a:r>
                <a:rPr b="0" i="0" lang="en-US" sz="800" u="none" cap="none" strike="noStrike">
                  <a:solidFill>
                    <a:schemeClr val="dk1"/>
                  </a:solidFill>
                  <a:latin typeface="Arial"/>
                  <a:ea typeface="Arial"/>
                  <a:cs typeface="Arial"/>
                  <a:sym typeface="Arial"/>
                </a:rPr>
                <a:t>swelling called an ampulla, containing a cluster of hair cells.</a:t>
              </a:r>
              <a:endParaRPr/>
            </a:p>
          </p:txBody>
        </p:sp>
        <p:sp>
          <p:nvSpPr>
            <p:cNvPr id="342" name="Google Shape;342;p26"/>
            <p:cNvSpPr txBox="1"/>
            <p:nvPr/>
          </p:nvSpPr>
          <p:spPr>
            <a:xfrm>
              <a:off x="4088" y="469"/>
              <a:ext cx="1632" cy="73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800" u="none" cap="none" strike="noStrike">
                  <a:solidFill>
                    <a:schemeClr val="dk1"/>
                  </a:solidFill>
                  <a:latin typeface="Arial"/>
                  <a:ea typeface="Arial"/>
                  <a:cs typeface="Arial"/>
                  <a:sym typeface="Arial"/>
                </a:rPr>
                <a:t>When the head changes its rate</a:t>
              </a:r>
              <a:br>
                <a:rPr b="0" i="0" lang="en-US" sz="800" u="none" cap="none" strike="noStrike">
                  <a:solidFill>
                    <a:schemeClr val="dk1"/>
                  </a:solidFill>
                  <a:latin typeface="Arial"/>
                  <a:ea typeface="Arial"/>
                  <a:cs typeface="Arial"/>
                  <a:sym typeface="Arial"/>
                </a:rPr>
              </a:br>
              <a:r>
                <a:rPr b="0" i="0" lang="en-US" sz="800" u="none" cap="none" strike="noStrike">
                  <a:solidFill>
                    <a:schemeClr val="dk1"/>
                  </a:solidFill>
                  <a:latin typeface="Arial"/>
                  <a:ea typeface="Arial"/>
                  <a:cs typeface="Arial"/>
                  <a:sym typeface="Arial"/>
                </a:rPr>
                <a:t>of rotation, inertia prevents endolymph in the semicircular canals from moving with the head, so the endolymph presses against the cupula, bending the hairs.</a:t>
              </a:r>
              <a:endParaRPr/>
            </a:p>
          </p:txBody>
        </p:sp>
        <p:cxnSp>
          <p:nvCxnSpPr>
            <p:cNvPr id="343" name="Google Shape;343;p26"/>
            <p:cNvCxnSpPr/>
            <p:nvPr/>
          </p:nvCxnSpPr>
          <p:spPr>
            <a:xfrm>
              <a:off x="208" y="880"/>
              <a:ext cx="1776" cy="0"/>
            </a:xfrm>
            <a:prstGeom prst="straightConnector1">
              <a:avLst/>
            </a:prstGeom>
            <a:noFill/>
            <a:ln cap="flat" cmpd="sng" w="25400">
              <a:solidFill>
                <a:schemeClr val="dk1"/>
              </a:solidFill>
              <a:prstDash val="solid"/>
              <a:round/>
              <a:headEnd len="med" w="med" type="none"/>
              <a:tailEnd len="med" w="med" type="none"/>
            </a:ln>
          </p:spPr>
        </p:cxnSp>
        <p:cxnSp>
          <p:nvCxnSpPr>
            <p:cNvPr id="344" name="Google Shape;344;p26"/>
            <p:cNvCxnSpPr/>
            <p:nvPr/>
          </p:nvCxnSpPr>
          <p:spPr>
            <a:xfrm>
              <a:off x="2200" y="880"/>
              <a:ext cx="1344" cy="0"/>
            </a:xfrm>
            <a:prstGeom prst="straightConnector1">
              <a:avLst/>
            </a:prstGeom>
            <a:noFill/>
            <a:ln cap="flat" cmpd="sng" w="25400">
              <a:solidFill>
                <a:schemeClr val="dk1"/>
              </a:solidFill>
              <a:prstDash val="solid"/>
              <a:round/>
              <a:headEnd len="med" w="med" type="none"/>
              <a:tailEnd len="med" w="med" type="none"/>
            </a:ln>
          </p:spPr>
        </p:cxnSp>
        <p:cxnSp>
          <p:nvCxnSpPr>
            <p:cNvPr id="345" name="Google Shape;345;p26"/>
            <p:cNvCxnSpPr/>
            <p:nvPr/>
          </p:nvCxnSpPr>
          <p:spPr>
            <a:xfrm>
              <a:off x="4160" y="1216"/>
              <a:ext cx="1448" cy="0"/>
            </a:xfrm>
            <a:prstGeom prst="straightConnector1">
              <a:avLst/>
            </a:prstGeom>
            <a:noFill/>
            <a:ln cap="flat" cmpd="sng" w="25400">
              <a:solidFill>
                <a:schemeClr val="dk1"/>
              </a:solidFill>
              <a:prstDash val="solid"/>
              <a:round/>
              <a:headEnd len="med" w="med" type="none"/>
              <a:tailEnd len="med" w="med" type="none"/>
            </a:ln>
          </p:spPr>
        </p:cxnSp>
        <p:sp>
          <p:nvSpPr>
            <p:cNvPr id="346" name="Google Shape;346;p26"/>
            <p:cNvSpPr txBox="1"/>
            <p:nvPr/>
          </p:nvSpPr>
          <p:spPr>
            <a:xfrm>
              <a:off x="174" y="3414"/>
              <a:ext cx="1922" cy="40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800" u="none" cap="none" strike="noStrike">
                  <a:solidFill>
                    <a:schemeClr val="dk1"/>
                  </a:solidFill>
                  <a:latin typeface="Arial"/>
                  <a:ea typeface="Arial"/>
                  <a:cs typeface="Arial"/>
                  <a:sym typeface="Arial"/>
                </a:rPr>
                <a:t>The utricle and saccule tell the brain which way is up and inform it of the body’s position or linear acceleration.</a:t>
              </a:r>
              <a:endParaRPr/>
            </a:p>
          </p:txBody>
        </p:sp>
        <p:sp>
          <p:nvSpPr>
            <p:cNvPr id="347" name="Google Shape;347;p26"/>
            <p:cNvSpPr txBox="1"/>
            <p:nvPr/>
          </p:nvSpPr>
          <p:spPr>
            <a:xfrm>
              <a:off x="2431" y="3410"/>
              <a:ext cx="1440" cy="40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800" u="none" cap="none" strike="noStrike">
                  <a:solidFill>
                    <a:schemeClr val="dk1"/>
                  </a:solidFill>
                  <a:latin typeface="Arial"/>
                  <a:ea typeface="Arial"/>
                  <a:cs typeface="Arial"/>
                  <a:sym typeface="Arial"/>
                </a:rPr>
                <a:t>The hairs of the hair cells project into a gelatinous cap called the cupula.</a:t>
              </a:r>
              <a:endParaRPr/>
            </a:p>
          </p:txBody>
        </p:sp>
        <p:sp>
          <p:nvSpPr>
            <p:cNvPr id="348" name="Google Shape;348;p26"/>
            <p:cNvSpPr txBox="1"/>
            <p:nvPr/>
          </p:nvSpPr>
          <p:spPr>
            <a:xfrm>
              <a:off x="4026" y="3418"/>
              <a:ext cx="1583" cy="624"/>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800" u="none" cap="none" strike="noStrike">
                  <a:solidFill>
                    <a:schemeClr val="dk1"/>
                  </a:solidFill>
                  <a:latin typeface="Arial"/>
                  <a:ea typeface="Arial"/>
                  <a:cs typeface="Arial"/>
                  <a:sym typeface="Arial"/>
                </a:rPr>
                <a:t>Bending of the hairs increases the frequency of action potentials in sensory neurons in direct proportion to the amount of rotational acceleration.</a:t>
              </a:r>
              <a:endParaRPr/>
            </a:p>
          </p:txBody>
        </p:sp>
        <p:cxnSp>
          <p:nvCxnSpPr>
            <p:cNvPr id="349" name="Google Shape;349;p26"/>
            <p:cNvCxnSpPr/>
            <p:nvPr/>
          </p:nvCxnSpPr>
          <p:spPr>
            <a:xfrm>
              <a:off x="224" y="3400"/>
              <a:ext cx="1776" cy="0"/>
            </a:xfrm>
            <a:prstGeom prst="straightConnector1">
              <a:avLst/>
            </a:prstGeom>
            <a:noFill/>
            <a:ln cap="flat" cmpd="sng" w="25400">
              <a:solidFill>
                <a:schemeClr val="dk1"/>
              </a:solidFill>
              <a:prstDash val="solid"/>
              <a:round/>
              <a:headEnd len="med" w="med" type="none"/>
              <a:tailEnd len="med" w="med" type="none"/>
            </a:ln>
          </p:spPr>
        </p:cxnSp>
        <p:cxnSp>
          <p:nvCxnSpPr>
            <p:cNvPr id="350" name="Google Shape;350;p26"/>
            <p:cNvCxnSpPr/>
            <p:nvPr/>
          </p:nvCxnSpPr>
          <p:spPr>
            <a:xfrm>
              <a:off x="2495" y="3400"/>
              <a:ext cx="1136" cy="0"/>
            </a:xfrm>
            <a:prstGeom prst="straightConnector1">
              <a:avLst/>
            </a:prstGeom>
            <a:noFill/>
            <a:ln cap="flat" cmpd="sng" w="25400">
              <a:solidFill>
                <a:schemeClr val="dk1"/>
              </a:solidFill>
              <a:prstDash val="solid"/>
              <a:round/>
              <a:headEnd len="med" w="med" type="none"/>
              <a:tailEnd len="med" w="med" type="none"/>
            </a:ln>
          </p:spPr>
        </p:cxnSp>
        <p:cxnSp>
          <p:nvCxnSpPr>
            <p:cNvPr id="351" name="Google Shape;351;p26"/>
            <p:cNvCxnSpPr/>
            <p:nvPr/>
          </p:nvCxnSpPr>
          <p:spPr>
            <a:xfrm>
              <a:off x="4072" y="3400"/>
              <a:ext cx="1440" cy="0"/>
            </a:xfrm>
            <a:prstGeom prst="straightConnector1">
              <a:avLst/>
            </a:prstGeom>
            <a:noFill/>
            <a:ln cap="flat" cmpd="sng" w="25400">
              <a:solidFill>
                <a:schemeClr val="dk1"/>
              </a:solidFill>
              <a:prstDash val="solid"/>
              <a:round/>
              <a:headEnd len="med" w="med" type="none"/>
              <a:tailEnd len="med" w="med" type="none"/>
            </a:ln>
          </p:spPr>
        </p:cxnSp>
        <p:cxnSp>
          <p:nvCxnSpPr>
            <p:cNvPr id="352" name="Google Shape;352;p26"/>
            <p:cNvCxnSpPr/>
            <p:nvPr/>
          </p:nvCxnSpPr>
          <p:spPr>
            <a:xfrm rot="10800000">
              <a:off x="808" y="880"/>
              <a:ext cx="192" cy="528"/>
            </a:xfrm>
            <a:prstGeom prst="straightConnector1">
              <a:avLst/>
            </a:prstGeom>
            <a:noFill/>
            <a:ln cap="flat" cmpd="sng" w="25400">
              <a:solidFill>
                <a:schemeClr val="dk1"/>
              </a:solidFill>
              <a:prstDash val="solid"/>
              <a:round/>
              <a:headEnd len="med" w="med" type="none"/>
              <a:tailEnd len="med" w="med" type="none"/>
            </a:ln>
          </p:spPr>
        </p:cxnSp>
        <p:cxnSp>
          <p:nvCxnSpPr>
            <p:cNvPr id="353" name="Google Shape;353;p26"/>
            <p:cNvCxnSpPr/>
            <p:nvPr/>
          </p:nvCxnSpPr>
          <p:spPr>
            <a:xfrm flipH="1" rot="10800000">
              <a:off x="616" y="880"/>
              <a:ext cx="192" cy="864"/>
            </a:xfrm>
            <a:prstGeom prst="straightConnector1">
              <a:avLst/>
            </a:prstGeom>
            <a:noFill/>
            <a:ln cap="flat" cmpd="sng" w="25400">
              <a:solidFill>
                <a:schemeClr val="dk1"/>
              </a:solidFill>
              <a:prstDash val="solid"/>
              <a:round/>
              <a:headEnd len="med" w="med" type="none"/>
              <a:tailEnd len="med" w="med" type="none"/>
            </a:ln>
          </p:spPr>
        </p:cxnSp>
        <p:cxnSp>
          <p:nvCxnSpPr>
            <p:cNvPr id="354" name="Google Shape;354;p26"/>
            <p:cNvCxnSpPr/>
            <p:nvPr/>
          </p:nvCxnSpPr>
          <p:spPr>
            <a:xfrm flipH="1" rot="10800000">
              <a:off x="280" y="874"/>
              <a:ext cx="534" cy="1110"/>
            </a:xfrm>
            <a:prstGeom prst="straightConnector1">
              <a:avLst/>
            </a:prstGeom>
            <a:noFill/>
            <a:ln cap="flat" cmpd="sng" w="25400">
              <a:solidFill>
                <a:schemeClr val="dk1"/>
              </a:solidFill>
              <a:prstDash val="solid"/>
              <a:round/>
              <a:headEnd len="med" w="med" type="none"/>
              <a:tailEnd len="med" w="med" type="none"/>
            </a:ln>
          </p:spPr>
        </p:cxnSp>
        <p:cxnSp>
          <p:nvCxnSpPr>
            <p:cNvPr id="355" name="Google Shape;355;p26"/>
            <p:cNvCxnSpPr/>
            <p:nvPr/>
          </p:nvCxnSpPr>
          <p:spPr>
            <a:xfrm>
              <a:off x="982" y="2272"/>
              <a:ext cx="306" cy="1137"/>
            </a:xfrm>
            <a:prstGeom prst="straightConnector1">
              <a:avLst/>
            </a:prstGeom>
            <a:noFill/>
            <a:ln cap="flat" cmpd="sng" w="25400">
              <a:solidFill>
                <a:schemeClr val="dk1"/>
              </a:solidFill>
              <a:prstDash val="solid"/>
              <a:round/>
              <a:headEnd len="med" w="med" type="none"/>
              <a:tailEnd len="med" w="med" type="none"/>
            </a:ln>
          </p:spPr>
        </p:cxnSp>
        <p:cxnSp>
          <p:nvCxnSpPr>
            <p:cNvPr id="356" name="Google Shape;356;p26"/>
            <p:cNvCxnSpPr/>
            <p:nvPr/>
          </p:nvCxnSpPr>
          <p:spPr>
            <a:xfrm>
              <a:off x="952" y="2464"/>
              <a:ext cx="333" cy="939"/>
            </a:xfrm>
            <a:prstGeom prst="straightConnector1">
              <a:avLst/>
            </a:prstGeom>
            <a:noFill/>
            <a:ln cap="flat" cmpd="sng" w="25400">
              <a:solidFill>
                <a:schemeClr val="dk1"/>
              </a:solidFill>
              <a:prstDash val="solid"/>
              <a:round/>
              <a:headEnd len="med" w="med" type="none"/>
              <a:tailEnd len="med" w="med" type="none"/>
            </a:ln>
          </p:spPr>
        </p:cxnSp>
        <p:cxnSp>
          <p:nvCxnSpPr>
            <p:cNvPr id="357" name="Google Shape;357;p26"/>
            <p:cNvCxnSpPr/>
            <p:nvPr/>
          </p:nvCxnSpPr>
          <p:spPr>
            <a:xfrm flipH="1">
              <a:off x="704" y="2368"/>
              <a:ext cx="104" cy="416"/>
            </a:xfrm>
            <a:prstGeom prst="straightConnector1">
              <a:avLst/>
            </a:prstGeom>
            <a:noFill/>
            <a:ln cap="flat" cmpd="sng" w="25400">
              <a:solidFill>
                <a:schemeClr val="dk1"/>
              </a:solidFill>
              <a:prstDash val="solid"/>
              <a:round/>
              <a:headEnd len="med" w="med" type="none"/>
              <a:tailEnd len="med" w="med" type="none"/>
            </a:ln>
          </p:spPr>
        </p:cxnSp>
        <p:cxnSp>
          <p:nvCxnSpPr>
            <p:cNvPr id="358" name="Google Shape;358;p26"/>
            <p:cNvCxnSpPr/>
            <p:nvPr/>
          </p:nvCxnSpPr>
          <p:spPr>
            <a:xfrm flipH="1">
              <a:off x="829" y="2497"/>
              <a:ext cx="96" cy="432"/>
            </a:xfrm>
            <a:prstGeom prst="straightConnector1">
              <a:avLst/>
            </a:prstGeom>
            <a:noFill/>
            <a:ln cap="flat" cmpd="sng" w="25400">
              <a:solidFill>
                <a:schemeClr val="dk1"/>
              </a:solidFill>
              <a:prstDash val="solid"/>
              <a:round/>
              <a:headEnd len="med" w="med" type="none"/>
              <a:tailEnd len="med" w="med" type="none"/>
            </a:ln>
          </p:spPr>
        </p:cxnSp>
        <p:cxnSp>
          <p:nvCxnSpPr>
            <p:cNvPr id="359" name="Google Shape;359;p26"/>
            <p:cNvCxnSpPr/>
            <p:nvPr/>
          </p:nvCxnSpPr>
          <p:spPr>
            <a:xfrm flipH="1">
              <a:off x="520" y="2551"/>
              <a:ext cx="168" cy="57"/>
            </a:xfrm>
            <a:prstGeom prst="straightConnector1">
              <a:avLst/>
            </a:prstGeom>
            <a:noFill/>
            <a:ln cap="flat" cmpd="sng" w="25400">
              <a:solidFill>
                <a:schemeClr val="dk1"/>
              </a:solidFill>
              <a:prstDash val="solid"/>
              <a:round/>
              <a:headEnd len="med" w="med" type="none"/>
              <a:tailEnd len="med" w="med" type="none"/>
            </a:ln>
          </p:spPr>
        </p:cxnSp>
        <p:sp>
          <p:nvSpPr>
            <p:cNvPr id="360" name="Google Shape;360;p26"/>
            <p:cNvSpPr txBox="1"/>
            <p:nvPr/>
          </p:nvSpPr>
          <p:spPr>
            <a:xfrm>
              <a:off x="42" y="2521"/>
              <a:ext cx="536" cy="19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Vestibule</a:t>
              </a:r>
              <a:endParaRPr/>
            </a:p>
          </p:txBody>
        </p:sp>
        <p:sp>
          <p:nvSpPr>
            <p:cNvPr id="361" name="Google Shape;361;p26"/>
            <p:cNvSpPr txBox="1"/>
            <p:nvPr/>
          </p:nvSpPr>
          <p:spPr>
            <a:xfrm>
              <a:off x="439" y="2730"/>
              <a:ext cx="418" cy="19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Utricle</a:t>
              </a:r>
              <a:endParaRPr/>
            </a:p>
          </p:txBody>
        </p:sp>
        <p:sp>
          <p:nvSpPr>
            <p:cNvPr id="362" name="Google Shape;362;p26"/>
            <p:cNvSpPr txBox="1"/>
            <p:nvPr/>
          </p:nvSpPr>
          <p:spPr>
            <a:xfrm>
              <a:off x="571" y="2884"/>
              <a:ext cx="486" cy="19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Saccule</a:t>
              </a:r>
              <a:endParaRPr/>
            </a:p>
          </p:txBody>
        </p:sp>
        <p:cxnSp>
          <p:nvCxnSpPr>
            <p:cNvPr id="363" name="Google Shape;363;p26"/>
            <p:cNvCxnSpPr/>
            <p:nvPr/>
          </p:nvCxnSpPr>
          <p:spPr>
            <a:xfrm flipH="1" rot="10800000">
              <a:off x="1195" y="1780"/>
              <a:ext cx="144" cy="384"/>
            </a:xfrm>
            <a:prstGeom prst="straightConnector1">
              <a:avLst/>
            </a:prstGeom>
            <a:noFill/>
            <a:ln cap="flat" cmpd="sng" w="25400">
              <a:solidFill>
                <a:schemeClr val="dk1"/>
              </a:solidFill>
              <a:prstDash val="solid"/>
              <a:round/>
              <a:headEnd len="med" w="med" type="none"/>
              <a:tailEnd len="med" w="med" type="none"/>
            </a:ln>
          </p:spPr>
        </p:cxnSp>
        <p:sp>
          <p:nvSpPr>
            <p:cNvPr id="364" name="Google Shape;364;p26"/>
            <p:cNvSpPr txBox="1"/>
            <p:nvPr/>
          </p:nvSpPr>
          <p:spPr>
            <a:xfrm>
              <a:off x="1313" y="1695"/>
              <a:ext cx="817" cy="19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800" u="none" cap="none" strike="noStrike">
                  <a:solidFill>
                    <a:schemeClr val="dk1"/>
                  </a:solidFill>
                  <a:latin typeface="Arial"/>
                  <a:ea typeface="Arial"/>
                  <a:cs typeface="Arial"/>
                  <a:sym typeface="Arial"/>
                </a:rPr>
                <a:t>Vestibular nerve</a:t>
              </a:r>
              <a:endParaRPr/>
            </a:p>
          </p:txBody>
        </p:sp>
        <p:cxnSp>
          <p:nvCxnSpPr>
            <p:cNvPr id="365" name="Google Shape;365;p26"/>
            <p:cNvCxnSpPr/>
            <p:nvPr/>
          </p:nvCxnSpPr>
          <p:spPr>
            <a:xfrm rot="10800000">
              <a:off x="2716" y="877"/>
              <a:ext cx="336" cy="672"/>
            </a:xfrm>
            <a:prstGeom prst="straightConnector1">
              <a:avLst/>
            </a:prstGeom>
            <a:noFill/>
            <a:ln cap="flat" cmpd="sng" w="25400">
              <a:solidFill>
                <a:schemeClr val="dk1"/>
              </a:solidFill>
              <a:prstDash val="solid"/>
              <a:round/>
              <a:headEnd len="med" w="med" type="none"/>
              <a:tailEnd len="med" w="med" type="none"/>
            </a:ln>
          </p:spPr>
        </p:cxnSp>
        <p:cxnSp>
          <p:nvCxnSpPr>
            <p:cNvPr id="366" name="Google Shape;366;p26"/>
            <p:cNvCxnSpPr/>
            <p:nvPr/>
          </p:nvCxnSpPr>
          <p:spPr>
            <a:xfrm rot="10800000">
              <a:off x="2632" y="1468"/>
              <a:ext cx="0" cy="336"/>
            </a:xfrm>
            <a:prstGeom prst="straightConnector1">
              <a:avLst/>
            </a:prstGeom>
            <a:noFill/>
            <a:ln cap="flat" cmpd="sng" w="25400">
              <a:solidFill>
                <a:schemeClr val="dk1"/>
              </a:solidFill>
              <a:prstDash val="solid"/>
              <a:round/>
              <a:headEnd len="med" w="med" type="none"/>
              <a:tailEnd len="med" w="med" type="none"/>
            </a:ln>
          </p:spPr>
        </p:cxnSp>
        <p:sp>
          <p:nvSpPr>
            <p:cNvPr id="367" name="Google Shape;367;p26"/>
            <p:cNvSpPr txBox="1"/>
            <p:nvPr/>
          </p:nvSpPr>
          <p:spPr>
            <a:xfrm>
              <a:off x="2296" y="1188"/>
              <a:ext cx="708" cy="298"/>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800" u="none" cap="none" strike="noStrike">
                  <a:solidFill>
                    <a:schemeClr val="dk1"/>
                  </a:solidFill>
                  <a:latin typeface="Arial"/>
                  <a:ea typeface="Arial"/>
                  <a:cs typeface="Arial"/>
                  <a:sym typeface="Arial"/>
                </a:rPr>
                <a:t>Flow</a:t>
              </a:r>
              <a:br>
                <a:rPr b="0" i="0" lang="en-US" sz="800" u="none" cap="none" strike="noStrike">
                  <a:solidFill>
                    <a:schemeClr val="dk1"/>
                  </a:solidFill>
                  <a:latin typeface="Arial"/>
                  <a:ea typeface="Arial"/>
                  <a:cs typeface="Arial"/>
                  <a:sym typeface="Arial"/>
                </a:rPr>
              </a:br>
              <a:r>
                <a:rPr b="0" i="0" lang="en-US" sz="800" u="none" cap="none" strike="noStrike">
                  <a:solidFill>
                    <a:schemeClr val="dk1"/>
                  </a:solidFill>
                  <a:latin typeface="Arial"/>
                  <a:ea typeface="Arial"/>
                  <a:cs typeface="Arial"/>
                  <a:sym typeface="Arial"/>
                </a:rPr>
                <a:t>of endolymph</a:t>
              </a:r>
              <a:endParaRPr/>
            </a:p>
          </p:txBody>
        </p:sp>
        <p:cxnSp>
          <p:nvCxnSpPr>
            <p:cNvPr id="368" name="Google Shape;368;p26"/>
            <p:cNvCxnSpPr/>
            <p:nvPr/>
          </p:nvCxnSpPr>
          <p:spPr>
            <a:xfrm>
              <a:off x="3157" y="2047"/>
              <a:ext cx="0" cy="1353"/>
            </a:xfrm>
            <a:prstGeom prst="straightConnector1">
              <a:avLst/>
            </a:prstGeom>
            <a:noFill/>
            <a:ln cap="flat" cmpd="sng" w="25400">
              <a:solidFill>
                <a:schemeClr val="dk1"/>
              </a:solidFill>
              <a:prstDash val="solid"/>
              <a:round/>
              <a:headEnd len="med" w="med" type="none"/>
              <a:tailEnd len="med" w="med" type="none"/>
            </a:ln>
          </p:spPr>
        </p:cxnSp>
        <p:sp>
          <p:nvSpPr>
            <p:cNvPr id="369" name="Google Shape;369;p26"/>
            <p:cNvSpPr txBox="1"/>
            <p:nvPr/>
          </p:nvSpPr>
          <p:spPr>
            <a:xfrm>
              <a:off x="4218" y="1433"/>
              <a:ext cx="708" cy="298"/>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800" u="none" cap="none" strike="noStrike">
                  <a:solidFill>
                    <a:schemeClr val="dk1"/>
                  </a:solidFill>
                  <a:latin typeface="Arial"/>
                  <a:ea typeface="Arial"/>
                  <a:cs typeface="Arial"/>
                  <a:sym typeface="Arial"/>
                </a:rPr>
                <a:t>Flow</a:t>
              </a:r>
              <a:br>
                <a:rPr b="0" i="0" lang="en-US" sz="800" u="none" cap="none" strike="noStrike">
                  <a:solidFill>
                    <a:schemeClr val="dk1"/>
                  </a:solidFill>
                  <a:latin typeface="Arial"/>
                  <a:ea typeface="Arial"/>
                  <a:cs typeface="Arial"/>
                  <a:sym typeface="Arial"/>
                </a:rPr>
              </a:br>
              <a:r>
                <a:rPr b="0" i="0" lang="en-US" sz="800" u="none" cap="none" strike="noStrike">
                  <a:solidFill>
                    <a:schemeClr val="dk1"/>
                  </a:solidFill>
                  <a:latin typeface="Arial"/>
                  <a:ea typeface="Arial"/>
                  <a:cs typeface="Arial"/>
                  <a:sym typeface="Arial"/>
                </a:rPr>
                <a:t>of endolymph</a:t>
              </a:r>
              <a:endParaRPr/>
            </a:p>
          </p:txBody>
        </p:sp>
        <p:cxnSp>
          <p:nvCxnSpPr>
            <p:cNvPr id="370" name="Google Shape;370;p26"/>
            <p:cNvCxnSpPr/>
            <p:nvPr/>
          </p:nvCxnSpPr>
          <p:spPr>
            <a:xfrm>
              <a:off x="4552" y="1702"/>
              <a:ext cx="0" cy="144"/>
            </a:xfrm>
            <a:prstGeom prst="straightConnector1">
              <a:avLst/>
            </a:prstGeom>
            <a:noFill/>
            <a:ln cap="flat" cmpd="sng" w="25400">
              <a:solidFill>
                <a:schemeClr val="dk1"/>
              </a:solidFill>
              <a:prstDash val="solid"/>
              <a:round/>
              <a:headEnd len="med" w="med" type="none"/>
              <a:tailEnd len="med" w="med" type="none"/>
            </a:ln>
          </p:spPr>
        </p:cxnSp>
        <p:cxnSp>
          <p:nvCxnSpPr>
            <p:cNvPr id="371" name="Google Shape;371;p26"/>
            <p:cNvCxnSpPr/>
            <p:nvPr/>
          </p:nvCxnSpPr>
          <p:spPr>
            <a:xfrm rot="10800000">
              <a:off x="4900" y="1213"/>
              <a:ext cx="144" cy="672"/>
            </a:xfrm>
            <a:prstGeom prst="straightConnector1">
              <a:avLst/>
            </a:prstGeom>
            <a:noFill/>
            <a:ln cap="flat" cmpd="sng" w="25400">
              <a:solidFill>
                <a:schemeClr val="dk1"/>
              </a:solidFill>
              <a:prstDash val="solid"/>
              <a:round/>
              <a:headEnd len="med" w="med" type="none"/>
              <a:tailEnd len="med" w="med" type="none"/>
            </a:ln>
          </p:spPr>
        </p:cxnSp>
        <p:cxnSp>
          <p:nvCxnSpPr>
            <p:cNvPr id="372" name="Google Shape;372;p26"/>
            <p:cNvCxnSpPr/>
            <p:nvPr/>
          </p:nvCxnSpPr>
          <p:spPr>
            <a:xfrm>
              <a:off x="5158" y="1858"/>
              <a:ext cx="144" cy="96"/>
            </a:xfrm>
            <a:prstGeom prst="straightConnector1">
              <a:avLst/>
            </a:prstGeom>
            <a:noFill/>
            <a:ln cap="flat" cmpd="sng" w="25400">
              <a:solidFill>
                <a:schemeClr val="dk1"/>
              </a:solidFill>
              <a:prstDash val="solid"/>
              <a:round/>
              <a:headEnd len="med" w="med" type="none"/>
              <a:tailEnd len="med" w="med" type="none"/>
            </a:ln>
          </p:spPr>
        </p:cxnSp>
        <p:cxnSp>
          <p:nvCxnSpPr>
            <p:cNvPr id="373" name="Google Shape;373;p26"/>
            <p:cNvCxnSpPr/>
            <p:nvPr/>
          </p:nvCxnSpPr>
          <p:spPr>
            <a:xfrm>
              <a:off x="4984" y="2059"/>
              <a:ext cx="288" cy="48"/>
            </a:xfrm>
            <a:prstGeom prst="straightConnector1">
              <a:avLst/>
            </a:prstGeom>
            <a:noFill/>
            <a:ln cap="flat" cmpd="sng" w="25400">
              <a:solidFill>
                <a:schemeClr val="dk1"/>
              </a:solidFill>
              <a:prstDash val="solid"/>
              <a:round/>
              <a:headEnd len="med" w="med" type="none"/>
              <a:tailEnd len="med" w="med" type="none"/>
            </a:ln>
          </p:spPr>
        </p:cxnSp>
        <p:cxnSp>
          <p:nvCxnSpPr>
            <p:cNvPr id="374" name="Google Shape;374;p26"/>
            <p:cNvCxnSpPr/>
            <p:nvPr/>
          </p:nvCxnSpPr>
          <p:spPr>
            <a:xfrm>
              <a:off x="4933" y="2257"/>
              <a:ext cx="339" cy="63"/>
            </a:xfrm>
            <a:prstGeom prst="straightConnector1">
              <a:avLst/>
            </a:prstGeom>
            <a:noFill/>
            <a:ln cap="flat" cmpd="sng" w="25400">
              <a:solidFill>
                <a:schemeClr val="dk1"/>
              </a:solidFill>
              <a:prstDash val="solid"/>
              <a:round/>
              <a:headEnd len="med" w="med" type="none"/>
              <a:tailEnd len="med" w="med" type="none"/>
            </a:ln>
          </p:spPr>
        </p:cxnSp>
        <p:sp>
          <p:nvSpPr>
            <p:cNvPr id="375" name="Google Shape;375;p26"/>
            <p:cNvSpPr txBox="1"/>
            <p:nvPr/>
          </p:nvSpPr>
          <p:spPr>
            <a:xfrm>
              <a:off x="5236" y="1904"/>
              <a:ext cx="450" cy="19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Cupula</a:t>
              </a:r>
              <a:endParaRPr/>
            </a:p>
          </p:txBody>
        </p:sp>
        <p:sp>
          <p:nvSpPr>
            <p:cNvPr id="376" name="Google Shape;376;p26"/>
            <p:cNvSpPr txBox="1"/>
            <p:nvPr/>
          </p:nvSpPr>
          <p:spPr>
            <a:xfrm>
              <a:off x="5229" y="2016"/>
              <a:ext cx="373" cy="189"/>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800" u="none" cap="none" strike="noStrike">
                  <a:solidFill>
                    <a:schemeClr val="dk1"/>
                  </a:solidFill>
                  <a:latin typeface="Arial"/>
                  <a:ea typeface="Arial"/>
                  <a:cs typeface="Arial"/>
                  <a:sym typeface="Arial"/>
                </a:rPr>
                <a:t>Hairs</a:t>
              </a:r>
              <a:endParaRPr/>
            </a:p>
          </p:txBody>
        </p:sp>
        <p:sp>
          <p:nvSpPr>
            <p:cNvPr id="377" name="Google Shape;377;p26"/>
            <p:cNvSpPr txBox="1"/>
            <p:nvPr/>
          </p:nvSpPr>
          <p:spPr>
            <a:xfrm>
              <a:off x="5251" y="2225"/>
              <a:ext cx="328" cy="299"/>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0" i="0" lang="en-US" sz="800" u="none" cap="none" strike="noStrike">
                  <a:solidFill>
                    <a:schemeClr val="dk1"/>
                  </a:solidFill>
                  <a:latin typeface="Arial"/>
                  <a:ea typeface="Arial"/>
                  <a:cs typeface="Arial"/>
                  <a:sym typeface="Arial"/>
                </a:rPr>
                <a:t>Hair</a:t>
              </a:r>
              <a:br>
                <a:rPr b="0" i="0" lang="en-US" sz="800" u="none" cap="none" strike="noStrike">
                  <a:solidFill>
                    <a:schemeClr val="dk1"/>
                  </a:solidFill>
                  <a:latin typeface="Arial"/>
                  <a:ea typeface="Arial"/>
                  <a:cs typeface="Arial"/>
                  <a:sym typeface="Arial"/>
                </a:rPr>
              </a:br>
              <a:r>
                <a:rPr b="0" i="0" lang="en-US" sz="800" u="none" cap="none" strike="noStrike">
                  <a:solidFill>
                    <a:schemeClr val="dk1"/>
                  </a:solidFill>
                  <a:latin typeface="Arial"/>
                  <a:ea typeface="Arial"/>
                  <a:cs typeface="Arial"/>
                  <a:sym typeface="Arial"/>
                </a:rPr>
                <a:t>cell</a:t>
              </a:r>
              <a:endParaRPr/>
            </a:p>
          </p:txBody>
        </p:sp>
        <p:cxnSp>
          <p:nvCxnSpPr>
            <p:cNvPr id="378" name="Google Shape;378;p26"/>
            <p:cNvCxnSpPr/>
            <p:nvPr/>
          </p:nvCxnSpPr>
          <p:spPr>
            <a:xfrm flipH="1">
              <a:off x="4792" y="2773"/>
              <a:ext cx="717" cy="628"/>
            </a:xfrm>
            <a:prstGeom prst="straightConnector1">
              <a:avLst/>
            </a:prstGeom>
            <a:noFill/>
            <a:ln cap="flat" cmpd="sng" w="25400">
              <a:solidFill>
                <a:schemeClr val="dk1"/>
              </a:solidFill>
              <a:prstDash val="solid"/>
              <a:round/>
              <a:headEnd len="med" w="med" type="none"/>
              <a:tailEnd len="med" w="med" type="none"/>
            </a:ln>
          </p:spPr>
        </p:cxnSp>
      </p:gr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